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6" r:id="rId4"/>
    <p:sldId id="268" r:id="rId5"/>
    <p:sldId id="260" r:id="rId6"/>
    <p:sldId id="264" r:id="rId7"/>
    <p:sldId id="262" r:id="rId8"/>
    <p:sldId id="261" r:id="rId9"/>
    <p:sldId id="263" r:id="rId10"/>
    <p:sldId id="265" r:id="rId11"/>
    <p:sldId id="259" r:id="rId12"/>
    <p:sldId id="269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13/1/2015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E:\eds%20WWF%20Save%20Water%20Ad.mp4.mp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istryofjustice.gr/site/kodikes/" TargetMode="External"/><Relationship Id="rId2" Type="http://schemas.openxmlformats.org/officeDocument/2006/relationships/hyperlink" Target="http://www.kpe.gr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peka.gr/LinkClick.aspx?fileticket=IL2uv6sc2wo=&amp;tabid=250&amp;language=el-GR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31640" y="692696"/>
            <a:ext cx="6768752" cy="5112568"/>
          </a:xfrm>
        </p:spPr>
        <p:txBody>
          <a:bodyPr>
            <a:normAutofit lnSpcReduction="10000"/>
          </a:bodyPr>
          <a:lstStyle/>
          <a:p>
            <a:endParaRPr lang="el-GR" dirty="0" smtClean="0">
              <a:solidFill>
                <a:schemeClr val="tx1"/>
              </a:solidFill>
            </a:endParaRPr>
          </a:p>
          <a:p>
            <a:r>
              <a:rPr lang="el-GR" sz="4300" b="1" dirty="0" smtClean="0">
                <a:solidFill>
                  <a:schemeClr val="tx1"/>
                </a:solidFill>
                <a:latin typeface="Arial" pitchFamily="34" charset="0"/>
              </a:rPr>
              <a:t>Σχολή Α.Σ.ΠΑΙ.Τ.Ε.</a:t>
            </a:r>
          </a:p>
          <a:p>
            <a:r>
              <a:rPr lang="el-GR" sz="4300" b="1" dirty="0" smtClean="0">
                <a:solidFill>
                  <a:schemeClr val="tx1"/>
                </a:solidFill>
                <a:latin typeface="Arial" pitchFamily="34" charset="0"/>
              </a:rPr>
              <a:t>Πρόγραμμα: ΕΠΠΑΙΚ</a:t>
            </a:r>
          </a:p>
          <a:p>
            <a:r>
              <a:rPr lang="el-GR" sz="4300" b="1" dirty="0" smtClean="0">
                <a:solidFill>
                  <a:schemeClr val="tx1"/>
                </a:solidFill>
                <a:latin typeface="Arial" pitchFamily="34" charset="0"/>
              </a:rPr>
              <a:t>Τμήμα : </a:t>
            </a:r>
            <a:r>
              <a:rPr lang="el-GR" sz="4300" b="1" dirty="0" smtClean="0">
                <a:solidFill>
                  <a:schemeClr val="tx1"/>
                </a:solidFill>
                <a:latin typeface="Arial" pitchFamily="34" charset="0"/>
              </a:rPr>
              <a:t>Β</a:t>
            </a:r>
            <a:r>
              <a:rPr lang="el-GR" sz="4300" b="1" dirty="0" smtClean="0">
                <a:solidFill>
                  <a:schemeClr val="tx1"/>
                </a:solidFill>
                <a:latin typeface="Arial" pitchFamily="34" charset="0"/>
              </a:rPr>
              <a:t>2</a:t>
            </a:r>
            <a:endParaRPr lang="el-GR" sz="4300" b="1" dirty="0" smtClean="0">
              <a:solidFill>
                <a:schemeClr val="tx1"/>
              </a:solidFill>
              <a:latin typeface="Arial" pitchFamily="34" charset="0"/>
            </a:endParaRPr>
          </a:p>
          <a:p>
            <a:r>
              <a:rPr lang="el-GR" sz="2200" b="1" dirty="0" smtClean="0">
                <a:solidFill>
                  <a:schemeClr val="tx1"/>
                </a:solidFill>
                <a:latin typeface="Arial" pitchFamily="34" charset="0"/>
              </a:rPr>
              <a:t>Είδος διδασκαλίας: </a:t>
            </a:r>
            <a:r>
              <a:rPr lang="el-GR" sz="2200" b="1" dirty="0" smtClean="0">
                <a:solidFill>
                  <a:schemeClr val="tx1"/>
                </a:solidFill>
                <a:latin typeface="Arial" pitchFamily="34" charset="0"/>
              </a:rPr>
              <a:t>Δ</a:t>
            </a:r>
            <a:r>
              <a:rPr lang="el-GR" sz="2200" b="1" dirty="0" smtClean="0">
                <a:solidFill>
                  <a:schemeClr val="tx1"/>
                </a:solidFill>
                <a:latin typeface="Arial" pitchFamily="34" charset="0"/>
              </a:rPr>
              <a:t>ιδασκαλία </a:t>
            </a:r>
            <a:endParaRPr lang="el-GR" sz="22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endParaRPr lang="el-GR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r>
              <a:rPr lang="el-GR" sz="2000" b="1" dirty="0" smtClean="0">
                <a:solidFill>
                  <a:schemeClr val="tx1"/>
                </a:solidFill>
                <a:latin typeface="Arial" pitchFamily="34" charset="0"/>
              </a:rPr>
              <a:t>Τίτλος ενότητας: </a:t>
            </a:r>
            <a:r>
              <a:rPr lang="el-GR" sz="2400" b="1" dirty="0" err="1" smtClean="0">
                <a:solidFill>
                  <a:schemeClr val="tx1"/>
                </a:solidFill>
                <a:latin typeface="Arial" pitchFamily="34" charset="0"/>
              </a:rPr>
              <a:t>Αειφορική</a:t>
            </a:r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</a:rPr>
              <a:t> υδατική διαχείριση</a:t>
            </a:r>
          </a:p>
          <a:p>
            <a:pPr algn="l"/>
            <a:endParaRPr lang="el-GR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l"/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</a:rPr>
              <a:t>Όνομα φοιτήτριας: </a:t>
            </a:r>
            <a:r>
              <a:rPr lang="el-GR" sz="2400" b="1" dirty="0" smtClean="0">
                <a:solidFill>
                  <a:schemeClr val="tx1"/>
                </a:solidFill>
                <a:latin typeface="Arial" pitchFamily="34" charset="0"/>
              </a:rPr>
              <a:t>Μαρία Παπαδοπούλου </a:t>
            </a:r>
            <a:endParaRPr lang="el-GR" sz="2400" b="1" dirty="0" smtClean="0">
              <a:solidFill>
                <a:schemeClr val="tx1"/>
              </a:solidFill>
              <a:latin typeface="Arial" pitchFamily="34" charset="0"/>
            </a:endParaRPr>
          </a:p>
          <a:p>
            <a:pPr algn="r"/>
            <a:r>
              <a:rPr lang="el-GR" sz="2000" b="1" smtClean="0">
                <a:solidFill>
                  <a:schemeClr val="tx1"/>
                </a:solidFill>
                <a:latin typeface="Arial" pitchFamily="34" charset="0"/>
              </a:rPr>
              <a:t>13-1-2015</a:t>
            </a:r>
            <a:endParaRPr lang="el-GR" sz="2000" b="1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l-GR" sz="4300" b="1" dirty="0" smtClean="0">
              <a:solidFill>
                <a:schemeClr val="tx1"/>
              </a:solidFill>
              <a:latin typeface="Arial" pitchFamily="34" charset="0"/>
            </a:endParaRPr>
          </a:p>
          <a:p>
            <a:endParaRPr lang="el-GR" sz="4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Arial" pitchFamily="34" charset="0"/>
              </a:rPr>
              <a:t>Κανόνες ορθής γεωργικής πρακτικής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Autofit/>
          </a:bodyPr>
          <a:lstStyle/>
          <a:p>
            <a:pPr marL="0" indent="0" algn="just"/>
            <a:r>
              <a:rPr lang="el-GR" sz="2000" dirty="0" smtClean="0">
                <a:latin typeface="Arial" pitchFamily="34" charset="0"/>
              </a:rPr>
              <a:t>Κατά την εφαρμογή των αζωτούχων λιπασμάτων να τηρούν με ιδιαίτερη προσοχή τους κανόνες που αναγράφονται στην συσκευασία και να δίνουν ιδιαίτερη προσοχή στην αποφυγή χρήσης ή διασποράς των λιπασμάτων σε τοποθεσίες, όπου ο κίνδυνος επιφανειακής απορροής είναι μεγάλος και ιδιαίτερα σε εδάφη που δεν στραγγίζουν επαρκώς, ή/και εδάφη με κλίση.</a:t>
            </a:r>
          </a:p>
          <a:p>
            <a:pPr marL="0" indent="0" algn="just"/>
            <a:r>
              <a:rPr lang="el-GR" sz="2700" dirty="0" smtClean="0">
                <a:latin typeface="Arial" pitchFamily="34" charset="0"/>
              </a:rPr>
              <a:t>Κατά τη συσκευασία, μεταφορά και αποθήκευση να λαμβάνονται μέτρα (ειδικά στα υγρής μορφής λιπάσματα) για τη διασφάλιση, από τον κίνδυνο διαρροής. </a:t>
            </a:r>
          </a:p>
          <a:p>
            <a:pPr marL="0" indent="0" algn="just"/>
            <a:r>
              <a:rPr lang="el-GR" sz="2700" dirty="0" smtClean="0">
                <a:latin typeface="Arial" pitchFamily="34" charset="0"/>
              </a:rPr>
              <a:t>Να μην εγκαταλείπουν στον τόπο εφαρμογής ή σε άλλο πλην αυτού που ορίζεται τα υλικά και μέσα συσκευασίας των λιπασμάτων. </a:t>
            </a:r>
          </a:p>
          <a:p>
            <a:endParaRPr lang="el-GR" sz="27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ds WWF Save Water Ad.mp4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1268760"/>
            <a:ext cx="4320480" cy="3672408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38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dirty="0" smtClean="0">
                <a:latin typeface="Arial" pitchFamily="34" charset="0"/>
              </a:rPr>
              <a:t>Βιβλιογραφία – Βοηθήματα:</a:t>
            </a:r>
            <a:endParaRPr lang="el-GR" sz="4000" dirty="0">
              <a:latin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err="1" smtClean="0"/>
              <a:t>Καλτσίκης</a:t>
            </a:r>
            <a:r>
              <a:rPr lang="el-GR" dirty="0" smtClean="0"/>
              <a:t>  Π., </a:t>
            </a:r>
            <a:r>
              <a:rPr lang="el-GR" dirty="0" err="1" smtClean="0"/>
              <a:t>Γκούφα</a:t>
            </a:r>
            <a:r>
              <a:rPr lang="el-GR" dirty="0" smtClean="0"/>
              <a:t> Μ., Λώλος Γ., </a:t>
            </a:r>
            <a:r>
              <a:rPr lang="el-GR" dirty="0" err="1" smtClean="0"/>
              <a:t>Σαιτάνης</a:t>
            </a:r>
            <a:r>
              <a:rPr lang="el-GR" dirty="0" smtClean="0"/>
              <a:t> Κ.,  Περιβάλλον και Γεωργία, 1ος κύκλος, Ειδικότητα:  Περιβάλλοντος και Αγροτουρισμού, Παιδαγωγικό Ινστιτούτο, Οργανισμός Εκδόσεων Διδακτικών Βιβλίων, Αθήνα.</a:t>
            </a:r>
          </a:p>
          <a:p>
            <a:pPr lvl="0"/>
            <a:r>
              <a:rPr lang="el-GR" dirty="0" smtClean="0"/>
              <a:t>Αγγελίδης Ζ., Αθανασίου Χ., Υφαντής Γ., Νερό, </a:t>
            </a:r>
            <a:r>
              <a:rPr lang="el-GR" dirty="0" err="1" smtClean="0"/>
              <a:t>Αειφορική</a:t>
            </a:r>
            <a:r>
              <a:rPr lang="el-GR" dirty="0" smtClean="0"/>
              <a:t> Διαχείριση και Περιβάλλον, Υπουργείο Παιδείας , Κέντρο Περιβαλλοντικής Εκπαίδευσης Ελευθερίου Κορδελιού, Θεσσαλονίκη 2009.  </a:t>
            </a:r>
          </a:p>
          <a:p>
            <a:pPr lvl="0"/>
            <a:r>
              <a:rPr lang="el-GR" dirty="0" smtClean="0"/>
              <a:t>Ιστοσελίδες: </a:t>
            </a:r>
            <a:r>
              <a:rPr lang="el-GR" u="sng" dirty="0" smtClean="0">
                <a:hlinkClick r:id="rId2"/>
              </a:rPr>
              <a:t>http://www.kpe.gr</a:t>
            </a:r>
            <a:r>
              <a:rPr lang="el-GR" dirty="0" smtClean="0"/>
              <a:t> </a:t>
            </a:r>
            <a:r>
              <a:rPr lang="el-GR" u="sng" dirty="0" smtClean="0">
                <a:hlinkClick r:id="rId3"/>
              </a:rPr>
              <a:t>http://www.ministryofjustice.gr/site/kodikes</a:t>
            </a:r>
            <a:endParaRPr lang="el-G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Beautiful-Water-Clouds-2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6598488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ΑΕΡΟΦΩΤΟΓΡΑΦΙΑ ΠΗΝΕΙΟΣ ΓΕΩΡΓΙ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4" descr="SLIDE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81075"/>
            <a:ext cx="7632700" cy="473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684213" y="6237288"/>
            <a:ext cx="7848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200"/>
              <a:t>Πηγή: </a:t>
            </a:r>
            <a:r>
              <a:rPr lang="el-GR" sz="1200" i="1"/>
              <a:t>Το νερό και η αειφορική του διαχείριση</a:t>
            </a:r>
            <a:r>
              <a:rPr lang="el-GR" sz="1200"/>
              <a:t>, Εκπ/κό υλικό ΚΠΕ Κορδελιού (</a:t>
            </a:r>
            <a:r>
              <a:rPr lang="en-US" sz="1200"/>
              <a:t>slides)</a:t>
            </a:r>
            <a:endParaRPr lang="el-GR" sz="120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200" dirty="0" smtClean="0">
                <a:latin typeface="Arial" pitchFamily="34" charset="0"/>
              </a:rPr>
              <a:t>Η κατανάλωση του νερού</a:t>
            </a:r>
            <a:endParaRPr lang="el-GR" sz="4200" dirty="0">
              <a:latin typeface="Arial" pitchFamily="34" charset="0"/>
            </a:endParaRPr>
          </a:p>
        </p:txBody>
      </p:sp>
      <p:pic>
        <p:nvPicPr>
          <p:cNvPr id="4" name="3 - Θέση περιεχομένου" descr="pie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4784"/>
            <a:ext cx="8208912" cy="446449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l-GR" sz="4000" dirty="0" smtClean="0">
                <a:latin typeface="Arial" pitchFamily="34" charset="0"/>
              </a:rPr>
              <a:t>Ορισμός της έννοιας </a:t>
            </a:r>
            <a:r>
              <a:rPr lang="el-GR" sz="4000" dirty="0" err="1" smtClean="0">
                <a:latin typeface="Arial" pitchFamily="34" charset="0"/>
              </a:rPr>
              <a:t>αειφορίας</a:t>
            </a:r>
            <a:r>
              <a:rPr lang="el-GR" sz="4000" dirty="0" smtClean="0">
                <a:latin typeface="Arial" pitchFamily="34" charset="0"/>
              </a:rPr>
              <a:t> </a:t>
            </a:r>
            <a:endParaRPr lang="el-GR" sz="4000" dirty="0">
              <a:latin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Autofit/>
          </a:bodyPr>
          <a:lstStyle/>
          <a:p>
            <a:pPr marL="0" algn="just">
              <a:buNone/>
            </a:pPr>
            <a:r>
              <a:rPr lang="el-GR" sz="2000" dirty="0" smtClean="0">
                <a:latin typeface="Arial" pitchFamily="34" charset="0"/>
              </a:rPr>
              <a:t>Ο όρος «αειφόρος» αναφέρεται για πρώτη φορά από τον Σοφοκλή και δηλώνει τον «αειθαλή», εκείνον που είναι πάντα ζωντανός κι ακμαίος. </a:t>
            </a:r>
          </a:p>
          <a:p>
            <a:pPr marL="0" algn="just">
              <a:buNone/>
            </a:pPr>
            <a:r>
              <a:rPr lang="el-GR" sz="1500" dirty="0" smtClean="0">
                <a:latin typeface="Arial" pitchFamily="34" charset="0"/>
              </a:rPr>
              <a:t>Η ορολογία της </a:t>
            </a:r>
            <a:r>
              <a:rPr lang="el-GR" sz="1500" dirty="0" err="1" smtClean="0">
                <a:latin typeface="Arial" pitchFamily="34" charset="0"/>
              </a:rPr>
              <a:t>αειφορίας</a:t>
            </a:r>
            <a:r>
              <a:rPr lang="el-GR" sz="1500" dirty="0" smtClean="0">
                <a:latin typeface="Arial" pitchFamily="34" charset="0"/>
              </a:rPr>
              <a:t>  </a:t>
            </a:r>
            <a:r>
              <a:rPr lang="el-GR" sz="1500" dirty="0" err="1" smtClean="0">
                <a:latin typeface="Arial" pitchFamily="34" charset="0"/>
              </a:rPr>
              <a:t>πρωτοδιατυπώθηκε</a:t>
            </a:r>
            <a:r>
              <a:rPr lang="el-GR" sz="1500" dirty="0" smtClean="0">
                <a:latin typeface="Arial" pitchFamily="34" charset="0"/>
              </a:rPr>
              <a:t> το 1987 και το βασικό της περιεχόμενο διαμορφώθηκε και ορίστηκε σε μελέτη της «Παγκόσμιας Επιτροπής για το Περιβάλλον και την Ανάπτυξη» με τον τίτλο «Το Κοινό μας Μέλλον». </a:t>
            </a:r>
          </a:p>
          <a:p>
            <a:pPr marL="0" algn="just">
              <a:buNone/>
            </a:pPr>
            <a:r>
              <a:rPr lang="el-GR" sz="2000" dirty="0" smtClean="0">
                <a:latin typeface="Arial" pitchFamily="34" charset="0"/>
              </a:rPr>
              <a:t>όρισε ως </a:t>
            </a:r>
            <a:r>
              <a:rPr lang="el-GR" sz="2000" b="1" dirty="0" smtClean="0">
                <a:latin typeface="Arial" pitchFamily="34" charset="0"/>
              </a:rPr>
              <a:t>«αειφόρο ανάπτυξη αυτή που ικανοποιεί τις παρούσες ανθρώπινες ανάγκες, χωρίς να υπονομεύει ή να μειώνει την δυνατότητα των μελλοντικών γενεών να καλύπτουν τις δικές τους». </a:t>
            </a:r>
          </a:p>
          <a:p>
            <a:pPr marL="0" algn="just">
              <a:buNone/>
            </a:pPr>
            <a:r>
              <a:rPr lang="el-GR" sz="1500" dirty="0" smtClean="0">
                <a:latin typeface="Arial" pitchFamily="34" charset="0"/>
              </a:rPr>
              <a:t>Συμπληρωματικός του παραπάνω ορισμού είναι εκείνος της «Διεθνούς Ένωσης για την Προστασία της Φύσης» του «Περιβαλλοντικού Προγράμματος των Ηνωμένων Εθνών» και του «Παγκοσμίου Ταμείου για τη Φύση»: </a:t>
            </a:r>
            <a:r>
              <a:rPr lang="el-GR" sz="2000" b="1" dirty="0" smtClean="0">
                <a:latin typeface="Arial" pitchFamily="34" charset="0"/>
              </a:rPr>
              <a:t>«Η ανάπτυξη είναι αειφόρος όταν βελτιώνει την ποιότητα ζωής στο πλαίσιο των ορίων που θέτει η φέρουσα ικανότητα των οικοσυστημάτων που υποστηρίζουν τη ζωή». </a:t>
            </a:r>
          </a:p>
          <a:p>
            <a:pPr marL="0" algn="just">
              <a:buNone/>
            </a:pPr>
            <a:r>
              <a:rPr lang="el-GR" sz="1500" dirty="0" smtClean="0">
                <a:latin typeface="Arial" pitchFamily="34" charset="0"/>
              </a:rPr>
              <a:t>Καθίσταται προφανές ότι ο πρώτος ορισμός </a:t>
            </a:r>
            <a:r>
              <a:rPr lang="el-GR" sz="2000" b="1" dirty="0" smtClean="0">
                <a:latin typeface="Arial" pitchFamily="34" charset="0"/>
              </a:rPr>
              <a:t>αναδεικνύει την αναγκαιότητα της αλληλεγγύης και υπευθυνότητας μεταξύ των γενεών, </a:t>
            </a:r>
            <a:r>
              <a:rPr lang="el-GR" sz="1500" dirty="0" smtClean="0">
                <a:latin typeface="Arial" pitchFamily="34" charset="0"/>
              </a:rPr>
              <a:t>ενώ ο δεύτερος </a:t>
            </a:r>
            <a:r>
              <a:rPr lang="el-GR" sz="2000" b="1" dirty="0" smtClean="0">
                <a:latin typeface="Arial" pitchFamily="34" charset="0"/>
              </a:rPr>
              <a:t>την περιβαλλοντική διάσταση του ζητήματος. </a:t>
            </a:r>
          </a:p>
          <a:p>
            <a:pPr marL="0" algn="just">
              <a:buNone/>
            </a:pPr>
            <a:endParaRPr lang="el-G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b="1" dirty="0" err="1" smtClean="0"/>
              <a:t>Αειφορική</a:t>
            </a:r>
            <a:r>
              <a:rPr lang="el-GR" b="1" dirty="0" smtClean="0"/>
              <a:t> Χρήση του Νερού στη Γεωργία 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Εφαρμογή ορθής αρδευτικής πρακτικής</a:t>
            </a:r>
          </a:p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Εφαρμογή ορθής διαχείρισης του εδάφους </a:t>
            </a:r>
          </a:p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Εφαρμογή ορθής διαχείρισης της καλλιέργειας </a:t>
            </a:r>
          </a:p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Ανάκτηση και επαναχρησιμοποίηση των υποβαθμισμένων νερών</a:t>
            </a:r>
          </a:p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Διαχείριση της ποιότητας του νερού</a:t>
            </a:r>
          </a:p>
          <a:p>
            <a:pPr>
              <a:buFont typeface="Wingdings" pitchFamily="2" charset="2"/>
              <a:buChar char="ü"/>
            </a:pPr>
            <a:r>
              <a:rPr lang="el-GR" sz="3500" dirty="0" smtClean="0">
                <a:latin typeface="Arial" pitchFamily="34" charset="0"/>
              </a:rPr>
              <a:t>Ενημέρωση, εκπαίδευση, επιμόρφωση όλων των εμπλεκομένων, κυρίως βέβαια των χρηστών, δηλαδή των αγροτών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000" b="1" u="sng" dirty="0" smtClean="0">
                <a:latin typeface="Arial" pitchFamily="34" charset="0"/>
                <a:hlinkClick r:id="rId2"/>
              </a:rPr>
              <a:t>Οδηγία 91/676/ΕΟΚ</a:t>
            </a:r>
            <a:endParaRPr lang="el-GR" sz="4000" b="1" dirty="0">
              <a:latin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el-GR" dirty="0" smtClean="0"/>
              <a:t>     </a:t>
            </a:r>
          </a:p>
          <a:p>
            <a:pPr algn="just">
              <a:buNone/>
            </a:pPr>
            <a:r>
              <a:rPr lang="el-GR" sz="6300" dirty="0" smtClean="0">
                <a:latin typeface="Arial" pitchFamily="34" charset="0"/>
              </a:rPr>
              <a:t>     </a:t>
            </a:r>
          </a:p>
          <a:p>
            <a:pPr algn="just">
              <a:buNone/>
            </a:pPr>
            <a:r>
              <a:rPr lang="el-GR" sz="12000" dirty="0" smtClean="0">
                <a:latin typeface="Arial" pitchFamily="34" charset="0"/>
              </a:rPr>
              <a:t>    Η </a:t>
            </a:r>
            <a:r>
              <a:rPr lang="el-GR" sz="12000" u="sng" dirty="0" smtClean="0">
                <a:latin typeface="Arial" pitchFamily="34" charset="0"/>
                <a:hlinkClick r:id="rId2"/>
              </a:rPr>
              <a:t>Οδηγία 91/676/ΕΟΚ</a:t>
            </a:r>
            <a:r>
              <a:rPr lang="el-GR" sz="12000" dirty="0" smtClean="0">
                <a:latin typeface="Arial" pitchFamily="34" charset="0"/>
              </a:rPr>
              <a:t> «για την προστασία των υδάτων από τη  </a:t>
            </a:r>
            <a:r>
              <a:rPr lang="el-GR" sz="12000" dirty="0" err="1" smtClean="0">
                <a:latin typeface="Arial" pitchFamily="34" charset="0"/>
              </a:rPr>
              <a:t>νιτρορύπανση</a:t>
            </a:r>
            <a:r>
              <a:rPr lang="el-GR" sz="12000" dirty="0" smtClean="0">
                <a:latin typeface="Arial" pitchFamily="34" charset="0"/>
              </a:rPr>
              <a:t> γεωργικής προέλευσης»</a:t>
            </a:r>
          </a:p>
          <a:p>
            <a:pPr algn="just">
              <a:buNone/>
            </a:pPr>
            <a:endParaRPr lang="el-GR" sz="6300" dirty="0" smtClean="0">
              <a:latin typeface="Arial" pitchFamily="34" charset="0"/>
            </a:endParaRPr>
          </a:p>
          <a:p>
            <a:pPr algn="just">
              <a:buNone/>
            </a:pPr>
            <a:r>
              <a:rPr lang="el-GR" sz="6300" dirty="0" smtClean="0">
                <a:latin typeface="Arial" pitchFamily="34" charset="0"/>
              </a:rPr>
              <a:t>      </a:t>
            </a:r>
          </a:p>
          <a:p>
            <a:pPr algn="just">
              <a:buNone/>
            </a:pPr>
            <a:r>
              <a:rPr lang="el-GR" sz="6300" dirty="0" smtClean="0">
                <a:latin typeface="Arial" pitchFamily="34" charset="0"/>
              </a:rPr>
              <a:t>      </a:t>
            </a:r>
            <a:r>
              <a:rPr lang="el-GR" sz="9200" dirty="0" smtClean="0">
                <a:latin typeface="Arial" pitchFamily="34" charset="0"/>
              </a:rPr>
              <a:t>Η οδηγία αποβλέπει στη μείωση της ρύπανσης των υδάτων που προκαλείτε από νιτρικά ιόντα. Στην οδηγία  αναφέρετε ότι η αύξηση της ρύπανσης με νιτρικά ιόντα προέρχεται κυρίως από τη διασπορά και </a:t>
            </a:r>
            <a:r>
              <a:rPr lang="el-GR" sz="9200" dirty="0" err="1" smtClean="0">
                <a:latin typeface="Arial" pitchFamily="34" charset="0"/>
              </a:rPr>
              <a:t>έκπλυση</a:t>
            </a:r>
            <a:r>
              <a:rPr lang="el-GR" sz="9200" dirty="0" smtClean="0">
                <a:latin typeface="Arial" pitchFamily="34" charset="0"/>
              </a:rPr>
              <a:t> των ζωικών λυμάτων (π.χ. κοπριά) καθώς και από την υπερβολική χρήση λιπασμάτων  </a:t>
            </a:r>
          </a:p>
          <a:p>
            <a:pPr>
              <a:buNone/>
            </a:pPr>
            <a:r>
              <a:rPr lang="el-GR" sz="6300" dirty="0" smtClean="0">
                <a:latin typeface="Arial" pitchFamily="34" charset="0"/>
              </a:rPr>
              <a:t/>
            </a:r>
            <a:br>
              <a:rPr lang="el-GR" sz="6300" dirty="0" smtClean="0">
                <a:latin typeface="Arial" pitchFamily="34" charset="0"/>
              </a:rPr>
            </a:br>
            <a:r>
              <a:rPr lang="el-GR" sz="4300" dirty="0" smtClean="0">
                <a:latin typeface="Arial" pitchFamily="34" charset="0"/>
              </a:rPr>
              <a:t/>
            </a:r>
            <a:br>
              <a:rPr lang="el-GR" sz="4300" dirty="0" smtClean="0">
                <a:latin typeface="Arial" pitchFamily="34" charset="0"/>
              </a:rPr>
            </a:br>
            <a:r>
              <a:rPr lang="el-GR" sz="4300" dirty="0" smtClean="0">
                <a:latin typeface="Arial" pitchFamily="34" charset="0"/>
              </a:rPr>
              <a:t/>
            </a:r>
            <a:br>
              <a:rPr lang="el-GR" sz="4300" dirty="0" smtClean="0">
                <a:latin typeface="Arial" pitchFamily="34" charset="0"/>
              </a:rPr>
            </a:br>
            <a:endParaRPr lang="el-GR" sz="4300" dirty="0">
              <a:latin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latin typeface="Arial" pitchFamily="34" charset="0"/>
              </a:rPr>
              <a:t>Κανόνες ορθής γεωργικής πρακτικής</a:t>
            </a:r>
            <a:endParaRPr lang="el-GR" b="1" dirty="0">
              <a:latin typeface="Arial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/>
            <a:r>
              <a:rPr lang="en-US" dirty="0" smtClean="0">
                <a:latin typeface="Arial" pitchFamily="34" charset="0"/>
              </a:rPr>
              <a:t>  </a:t>
            </a:r>
            <a:r>
              <a:rPr lang="el-GR" dirty="0" smtClean="0">
                <a:latin typeface="Arial" pitchFamily="34" charset="0"/>
              </a:rPr>
              <a:t>Να εφαρμόζουν τα αζωτούχα λιπάσματα σε δόσεις ανάλογα με το βλαστικό στάδιο των φυτών. </a:t>
            </a:r>
          </a:p>
          <a:p>
            <a:pPr marL="0" indent="0" algn="just"/>
            <a:r>
              <a:rPr lang="el-GR" dirty="0" smtClean="0">
                <a:latin typeface="Arial" pitchFamily="34" charset="0"/>
              </a:rPr>
              <a:t>  Να μην κάνουν εφαρμογή λιπασμάτων σε απόσταση μικρότερη των 5 μέτρων από όχθες ποταμών και λιμνών και 0,5 μέτρων από κανάλια άρδευσης, στράγγισης, πηγάδια, γεωτρήσεις.</a:t>
            </a:r>
            <a:endParaRPr lang="en-US" dirty="0" smtClean="0">
              <a:latin typeface="Arial" pitchFamily="34" charset="0"/>
            </a:endParaRPr>
          </a:p>
          <a:p>
            <a:r>
              <a:rPr lang="el-GR" dirty="0" smtClean="0">
                <a:latin typeface="Arial" pitchFamily="34" charset="0"/>
              </a:rPr>
              <a:t>Να μη γίνεται διασπορά του λιπάσματος όταν πνέει ισχυρός άνεμος και να χρησιμοποιούνται και να συντηρούνται σωστά οι </a:t>
            </a:r>
            <a:r>
              <a:rPr lang="el-GR" dirty="0" err="1" smtClean="0">
                <a:latin typeface="Arial" pitchFamily="34" charset="0"/>
              </a:rPr>
              <a:t>λιπασματοδιανομείς</a:t>
            </a:r>
            <a:r>
              <a:rPr lang="el-GR" dirty="0" smtClean="0">
                <a:latin typeface="Arial" pitchFamily="34" charset="0"/>
              </a:rPr>
              <a:t>. </a:t>
            </a:r>
          </a:p>
          <a:p>
            <a:endParaRPr lang="el-G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539</Words>
  <Application>Microsoft Office PowerPoint</Application>
  <PresentationFormat>Προβολή στην οθόνη (4:3)</PresentationFormat>
  <Paragraphs>45</Paragraphs>
  <Slides>12</Slides>
  <Notes>0</Notes>
  <HiddenSlides>0</HiddenSlides>
  <MMClips>1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Διαφάνεια 1</vt:lpstr>
      <vt:lpstr>Διαφάνεια 2</vt:lpstr>
      <vt:lpstr>Διαφάνεια 3</vt:lpstr>
      <vt:lpstr>Διαφάνεια 4</vt:lpstr>
      <vt:lpstr>Η κατανάλωση του νερού</vt:lpstr>
      <vt:lpstr>Ορισμός της έννοιας αειφορίας </vt:lpstr>
      <vt:lpstr> Αειφορική Χρήση του Νερού στη Γεωργία  </vt:lpstr>
      <vt:lpstr>Οδηγία 91/676/ΕΟΚ</vt:lpstr>
      <vt:lpstr>Κανόνες ορθής γεωργικής πρακτικής</vt:lpstr>
      <vt:lpstr>Κανόνες ορθής γεωργικής πρακτικής</vt:lpstr>
      <vt:lpstr>Διαφάνεια 11</vt:lpstr>
      <vt:lpstr>Βιβλιογραφία – Βοηθήματα: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SONY</dc:creator>
  <cp:lastModifiedBy>Μαρία</cp:lastModifiedBy>
  <cp:revision>37</cp:revision>
  <dcterms:created xsi:type="dcterms:W3CDTF">2014-12-14T18:59:36Z</dcterms:created>
  <dcterms:modified xsi:type="dcterms:W3CDTF">2015-01-13T08:52:23Z</dcterms:modified>
</cp:coreProperties>
</file>