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90" r:id="rId3"/>
    <p:sldId id="291" r:id="rId4"/>
    <p:sldId id="258" r:id="rId5"/>
    <p:sldId id="282" r:id="rId6"/>
    <p:sldId id="259" r:id="rId7"/>
    <p:sldId id="283" r:id="rId8"/>
    <p:sldId id="284" r:id="rId9"/>
    <p:sldId id="285" r:id="rId10"/>
    <p:sldId id="286" r:id="rId11"/>
    <p:sldId id="260" r:id="rId12"/>
    <p:sldId id="266" r:id="rId13"/>
    <p:sldId id="267" r:id="rId14"/>
    <p:sldId id="275" r:id="rId15"/>
    <p:sldId id="288" r:id="rId16"/>
    <p:sldId id="276" r:id="rId17"/>
    <p:sldId id="277" r:id="rId18"/>
    <p:sldId id="279" r:id="rId19"/>
    <p:sldId id="278" r:id="rId20"/>
    <p:sldId id="280" r:id="rId21"/>
    <p:sldId id="289" r:id="rId22"/>
    <p:sldId id="287" r:id="rId23"/>
    <p:sldId id="292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644" autoAdjust="0"/>
  </p:normalViewPr>
  <p:slideViewPr>
    <p:cSldViewPr snapToGrid="0">
      <p:cViewPr varScale="1">
        <p:scale>
          <a:sx n="53" d="100"/>
          <a:sy n="53" d="100"/>
        </p:scale>
        <p:origin x="114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2E641-4134-4E36-A43E-3A5865677D7C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5CA5-A74A-47E6-8973-21BAE670A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195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8D66A-D739-438A-8323-D9F34D7D22A2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5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8D66A-D739-438A-8323-D9F34D7D22A2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7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EDA79A-E8CC-48F1-92BE-0702F88E592E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16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9ACFF-5882-4626-86E8-06D599C38E17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4243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8D66A-D739-438A-8323-D9F34D7D22A2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3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041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551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7603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72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9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8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64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058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98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5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6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009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023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759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8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900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08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398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71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94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707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430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893B0-6780-452A-AA31-1205A449191F}" type="datetimeFigureOut">
              <a:rPr lang="el-GR" smtClean="0"/>
              <a:t>16/12/2021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5D3BE-DD37-48D9-9C5B-7229DC1706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447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3152-02E8-41CF-B688-A3F0C8090E90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16/12/2021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A7F0-BF32-4A2D-A040-05FAF217DA0E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0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0"/>
            <a:ext cx="12192000" cy="6858000"/>
            <a:chOff x="0" y="0"/>
            <a:chExt cx="24384000" cy="13716000"/>
          </a:xfrm>
        </p:grpSpPr>
        <p:sp>
          <p:nvSpPr>
            <p:cNvPr id="40" name="Freeform 39"/>
            <p:cNvSpPr/>
            <p:nvPr/>
          </p:nvSpPr>
          <p:spPr>
            <a:xfrm>
              <a:off x="0" y="0"/>
              <a:ext cx="4064000" cy="6858000"/>
            </a:xfrm>
            <a:custGeom>
              <a:avLst/>
              <a:gdLst>
                <a:gd name="connsiteX0" fmla="*/ 0 w 4064000"/>
                <a:gd name="connsiteY0" fmla="*/ 0 h 6858000"/>
                <a:gd name="connsiteX1" fmla="*/ 4064000 w 4064000"/>
                <a:gd name="connsiteY1" fmla="*/ 0 h 6858000"/>
                <a:gd name="connsiteX2" fmla="*/ 4064000 w 4064000"/>
                <a:gd name="connsiteY2" fmla="*/ 1872343 h 6858000"/>
                <a:gd name="connsiteX3" fmla="*/ 1872343 w 4064000"/>
                <a:gd name="connsiteY3" fmla="*/ 1872343 h 6858000"/>
                <a:gd name="connsiteX4" fmla="*/ 1872343 w 4064000"/>
                <a:gd name="connsiteY4" fmla="*/ 6858000 h 6858000"/>
                <a:gd name="connsiteX5" fmla="*/ 0 w 4064000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1872343" y="1872343"/>
                  </a:lnTo>
                  <a:lnTo>
                    <a:pt x="1872343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0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64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EA6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8128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85A5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2192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4A64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16256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91C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0320000" y="0"/>
              <a:ext cx="4064000" cy="6858000"/>
            </a:xfrm>
            <a:custGeom>
              <a:avLst/>
              <a:gdLst>
                <a:gd name="connsiteX0" fmla="*/ 0 w 4064000"/>
                <a:gd name="connsiteY0" fmla="*/ 0 h 6858000"/>
                <a:gd name="connsiteX1" fmla="*/ 4064000 w 4064000"/>
                <a:gd name="connsiteY1" fmla="*/ 0 h 6858000"/>
                <a:gd name="connsiteX2" fmla="*/ 4064000 w 4064000"/>
                <a:gd name="connsiteY2" fmla="*/ 6858000 h 6858000"/>
                <a:gd name="connsiteX3" fmla="*/ 2191658 w 4064000"/>
                <a:gd name="connsiteY3" fmla="*/ 6858000 h 6858000"/>
                <a:gd name="connsiteX4" fmla="*/ 2191658 w 4064000"/>
                <a:gd name="connsiteY4" fmla="*/ 1872343 h 6858000"/>
                <a:gd name="connsiteX5" fmla="*/ 0 w 4064000"/>
                <a:gd name="connsiteY5" fmla="*/ 187234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0" y="0"/>
                  </a:moveTo>
                  <a:lnTo>
                    <a:pt x="4064000" y="0"/>
                  </a:lnTo>
                  <a:lnTo>
                    <a:pt x="4064000" y="6858000"/>
                  </a:lnTo>
                  <a:lnTo>
                    <a:pt x="2191658" y="6858000"/>
                  </a:lnTo>
                  <a:lnTo>
                    <a:pt x="2191658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28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0" y="6858000"/>
              <a:ext cx="4064000" cy="6858000"/>
            </a:xfrm>
            <a:custGeom>
              <a:avLst/>
              <a:gdLst>
                <a:gd name="connsiteX0" fmla="*/ 0 w 4064000"/>
                <a:gd name="connsiteY0" fmla="*/ 0 h 6858000"/>
                <a:gd name="connsiteX1" fmla="*/ 1872343 w 4064000"/>
                <a:gd name="connsiteY1" fmla="*/ 0 h 6858000"/>
                <a:gd name="connsiteX2" fmla="*/ 1872343 w 4064000"/>
                <a:gd name="connsiteY2" fmla="*/ 4985656 h 6858000"/>
                <a:gd name="connsiteX3" fmla="*/ 4064000 w 4064000"/>
                <a:gd name="connsiteY3" fmla="*/ 4985656 h 6858000"/>
                <a:gd name="connsiteX4" fmla="*/ 4064000 w 4064000"/>
                <a:gd name="connsiteY4" fmla="*/ 6858000 h 6858000"/>
                <a:gd name="connsiteX5" fmla="*/ 0 w 4064000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0" y="0"/>
                  </a:moveTo>
                  <a:lnTo>
                    <a:pt x="1872343" y="0"/>
                  </a:lnTo>
                  <a:lnTo>
                    <a:pt x="1872343" y="4985656"/>
                  </a:lnTo>
                  <a:lnTo>
                    <a:pt x="4064000" y="4985656"/>
                  </a:lnTo>
                  <a:lnTo>
                    <a:pt x="4064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A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4064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F6BC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8128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CED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12192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889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16256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C0D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62" name="Freeform 61"/>
            <p:cNvSpPr/>
            <p:nvPr/>
          </p:nvSpPr>
          <p:spPr>
            <a:xfrm>
              <a:off x="20320000" y="6858000"/>
              <a:ext cx="4064000" cy="6858000"/>
            </a:xfrm>
            <a:custGeom>
              <a:avLst/>
              <a:gdLst>
                <a:gd name="connsiteX0" fmla="*/ 2191658 w 4064000"/>
                <a:gd name="connsiteY0" fmla="*/ 0 h 6858000"/>
                <a:gd name="connsiteX1" fmla="*/ 4064000 w 4064000"/>
                <a:gd name="connsiteY1" fmla="*/ 0 h 6858000"/>
                <a:gd name="connsiteX2" fmla="*/ 4064000 w 4064000"/>
                <a:gd name="connsiteY2" fmla="*/ 6858000 h 6858000"/>
                <a:gd name="connsiteX3" fmla="*/ 0 w 4064000"/>
                <a:gd name="connsiteY3" fmla="*/ 6858000 h 6858000"/>
                <a:gd name="connsiteX4" fmla="*/ 0 w 4064000"/>
                <a:gd name="connsiteY4" fmla="*/ 4985656 h 6858000"/>
                <a:gd name="connsiteX5" fmla="*/ 2191658 w 4064000"/>
                <a:gd name="connsiteY5" fmla="*/ 498565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2191658" y="0"/>
                  </a:moveTo>
                  <a:lnTo>
                    <a:pt x="4064000" y="0"/>
                  </a:lnTo>
                  <a:lnTo>
                    <a:pt x="4064000" y="6858000"/>
                  </a:lnTo>
                  <a:lnTo>
                    <a:pt x="0" y="6858000"/>
                  </a:lnTo>
                  <a:lnTo>
                    <a:pt x="0" y="4985656"/>
                  </a:lnTo>
                  <a:lnTo>
                    <a:pt x="2191658" y="4985656"/>
                  </a:lnTo>
                  <a:close/>
                </a:path>
              </a:pathLst>
            </a:custGeom>
            <a:solidFill>
              <a:srgbClr val="96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</p:grpSp>
      <p:sp>
        <p:nvSpPr>
          <p:cNvPr id="16" name="TextBox 62"/>
          <p:cNvSpPr txBox="1"/>
          <p:nvPr/>
        </p:nvSpPr>
        <p:spPr>
          <a:xfrm>
            <a:off x="2349174" y="2144576"/>
            <a:ext cx="7493652" cy="1969770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l-GR" sz="2500" b="1" kern="0" spc="2500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 Extrabold" panose="020B0906030804020204" pitchFamily="34" charset="0"/>
                <a:cs typeface="Open Sans Extrabold" panose="020B0906030804020204" pitchFamily="34" charset="0"/>
              </a:rPr>
              <a:t>ΣΥΝΤΗΡΗΣΗ ΕΓΚΑΤΑΣΤΑΣΕΩΝ ΑΥΤΟΜΑΤΙΣΜΟΥ &amp; ΑΥΤΟΜΑΤΟΥ ΕΛΕΓΧΟΥ</a:t>
            </a:r>
            <a:endParaRPr lang="tr-TR" sz="2500" b="1" kern="0" spc="2500" dirty="0"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8" name="Rectangle 5"/>
          <p:cNvSpPr/>
          <p:nvPr/>
        </p:nvSpPr>
        <p:spPr>
          <a:xfrm>
            <a:off x="1551878" y="1064835"/>
            <a:ext cx="9411957" cy="834203"/>
          </a:xfrm>
          <a:prstGeom prst="rect">
            <a:avLst/>
          </a:prstGeom>
        </p:spPr>
        <p:txBody>
          <a:bodyPr wrap="square" lIns="45720" tIns="22860" rIns="45720" bIns="2286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b="1" dirty="0" smtClean="0">
                <a:solidFill>
                  <a:srgbClr val="E7E6E6">
                    <a:lumMod val="10000"/>
                  </a:srgb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l-GR" b="1" dirty="0" smtClean="0">
                <a:solidFill>
                  <a:srgbClr val="5B9BD5">
                    <a:lumMod val="50000"/>
                  </a:srgb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«</a:t>
            </a:r>
            <a:r>
              <a:rPr lang="el-GR" dirty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Συμβουλευτική Υποστήριξη, Κατάρτιση, Πιστοποίηση και Προώθηση στην Απασχόληση Ανέργων ηλικίας 30-49 ετών σε τεχνικές δεξιότητες κλάδων αιχμής</a:t>
            </a:r>
            <a:r>
              <a:rPr lang="el-GR" b="1" dirty="0" smtClean="0">
                <a:solidFill>
                  <a:srgbClr val="5B9BD5">
                    <a:lumMod val="50000"/>
                  </a:srgb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»</a:t>
            </a:r>
          </a:p>
        </p:txBody>
      </p:sp>
      <p:pic>
        <p:nvPicPr>
          <p:cNvPr id="3" name="Εικόνα 16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053" y="4492558"/>
            <a:ext cx="6443894" cy="93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13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32612"/>
              </p:ext>
            </p:extLst>
          </p:nvPr>
        </p:nvGraphicFramePr>
        <p:xfrm>
          <a:off x="333932" y="5238751"/>
          <a:ext cx="11373974" cy="385763"/>
        </p:xfrm>
        <a:graphic>
          <a:graphicData uri="http://schemas.openxmlformats.org/drawingml/2006/table">
            <a:tbl>
              <a:tblPr/>
              <a:tblGrid>
                <a:gridCol w="9888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ΣΥΝΟΛΙΚΟΣ ΑΡΙΘΜΟΣ ΩΡΩΝ</a:t>
                      </a:r>
                      <a:endParaRPr lang="el-GR" sz="2200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1459" marR="6145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180</a:t>
                      </a:r>
                      <a:endParaRPr lang="el-GR" sz="2200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1459" marR="6145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1 - Τίτλος"/>
          <p:cNvSpPr>
            <a:spLocks noGrp="1"/>
          </p:cNvSpPr>
          <p:nvPr>
            <p:ph type="title"/>
          </p:nvPr>
        </p:nvSpPr>
        <p:spPr>
          <a:xfrm>
            <a:off x="451645" y="43810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Δομή του αναλυτικού προγράμματος </a:t>
            </a:r>
          </a:p>
        </p:txBody>
      </p:sp>
      <p:cxnSp>
        <p:nvCxnSpPr>
          <p:cNvPr id="13" name="Straight Connector 2"/>
          <p:cNvCxnSpPr/>
          <p:nvPr/>
        </p:nvCxnSpPr>
        <p:spPr>
          <a:xfrm>
            <a:off x="795" y="1055047"/>
            <a:ext cx="12190413" cy="1588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9 - Ορθογώνιο"/>
          <p:cNvSpPr>
            <a:spLocks noChangeArrowheads="1"/>
          </p:cNvSpPr>
          <p:nvPr/>
        </p:nvSpPr>
        <p:spPr bwMode="auto">
          <a:xfrm>
            <a:off x="3094832" y="1185222"/>
            <a:ext cx="527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b="1">
                <a:solidFill>
                  <a:srgbClr val="002060"/>
                </a:solidFill>
              </a:rPr>
              <a:t>Θεματικές Ενότητες, Υποενότητες και Διάρκεια</a:t>
            </a:r>
            <a:endParaRPr lang="el-GR" altLang="el-GR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24285"/>
              </p:ext>
            </p:extLst>
          </p:nvPr>
        </p:nvGraphicFramePr>
        <p:xfrm>
          <a:off x="333932" y="1555110"/>
          <a:ext cx="11472586" cy="2640371"/>
        </p:xfrm>
        <a:graphic>
          <a:graphicData uri="http://schemas.openxmlformats.org/drawingml/2006/table">
            <a:tbl>
              <a:tblPr firstRow="1" firstCol="1" bandRow="1"/>
              <a:tblGrid>
                <a:gridCol w="694359">
                  <a:extLst>
                    <a:ext uri="{9D8B030D-6E8A-4147-A177-3AD203B41FA5}">
                      <a16:colId xmlns:a16="http://schemas.microsoft.com/office/drawing/2014/main" val="1161292535"/>
                    </a:ext>
                  </a:extLst>
                </a:gridCol>
                <a:gridCol w="4389861">
                  <a:extLst>
                    <a:ext uri="{9D8B030D-6E8A-4147-A177-3AD203B41FA5}">
                      <a16:colId xmlns:a16="http://schemas.microsoft.com/office/drawing/2014/main" val="3960571102"/>
                    </a:ext>
                  </a:extLst>
                </a:gridCol>
                <a:gridCol w="4801613">
                  <a:extLst>
                    <a:ext uri="{9D8B030D-6E8A-4147-A177-3AD203B41FA5}">
                      <a16:colId xmlns:a16="http://schemas.microsoft.com/office/drawing/2014/main" val="3655518330"/>
                    </a:ext>
                  </a:extLst>
                </a:gridCol>
                <a:gridCol w="896470">
                  <a:extLst>
                    <a:ext uri="{9D8B030D-6E8A-4147-A177-3AD203B41FA5}">
                      <a16:colId xmlns:a16="http://schemas.microsoft.com/office/drawing/2014/main" val="3147430359"/>
                    </a:ext>
                  </a:extLst>
                </a:gridCol>
                <a:gridCol w="690283">
                  <a:extLst>
                    <a:ext uri="{9D8B030D-6E8A-4147-A177-3AD203B41FA5}">
                      <a16:colId xmlns:a16="http://schemas.microsoft.com/office/drawing/2014/main" val="3380121872"/>
                    </a:ext>
                  </a:extLst>
                </a:gridCol>
              </a:tblGrid>
              <a:tr h="417985">
                <a:tc gridSpan="3"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Θεματική Ενότητα 8: «Βιομηχανικά Δίκτυα Επικοινωνίας Profibus  DP  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26035" marT="29845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18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</a:t>
                      </a: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916730"/>
                  </a:ext>
                </a:extLst>
              </a:tr>
              <a:tr h="406911">
                <a:tc rowSpan="2"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1270"/>
                        </a:spcAft>
                      </a:pPr>
                      <a:r>
                        <a:rPr lang="el-GR" sz="11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1: «Εισαγωγή: Μοντέλο  επικοινωνίας  ISO / OSI  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Τι είναι και με τι ασχολείται το μοντέλο OSI, η επιπεδοποίηση του και οι αρμοδιότητες κάθε επιπέδου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</a:t>
                      </a: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26035" marT="29845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021811"/>
                  </a:ext>
                </a:extLst>
              </a:tr>
              <a:tr h="5947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2: «Δίκτυα Profibus DP 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Αναφέρονται οι κατηγορίες των δικτύων Profibus  και η δομή ανά κατηγορία καθός και ο διαχωρισμός των συσκευών που συνδέονται σε Master &amp; Slave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26035" marT="29845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141384"/>
                  </a:ext>
                </a:extLst>
              </a:tr>
              <a:tr h="406911">
                <a:tc rowSpan="3"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1270"/>
                        </a:spcAft>
                      </a:pPr>
                      <a:r>
                        <a:rPr lang="el-GR" sz="11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1270"/>
                        </a:spcAft>
                      </a:pPr>
                      <a:r>
                        <a:rPr lang="el-GR" sz="11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3: «Μέθοδος ελέγχου του Δικτύου Επικοινωνίας»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Αναφέρονται οι μέθοδοι ελέγχου του Bus σε ένα  Profibus DP δίκτυο και αναλύεται η χρησιμοποιούμενη μεθοδολογία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</a:t>
                      </a: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26035" marT="29845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62576"/>
                  </a:ext>
                </a:extLst>
              </a:tr>
              <a:tr h="40691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14300" indent="-57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4: «Βασικά χαρακτηριστικά ενός Profibus  Δικτύου 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Αναφορά και επεξήγηση των βασικών χαρακτηριστικών όπως segment, repeater, ταχύτητα επικοινωνίας και τα βασικά μεγέθη τους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ώρες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26035" marT="29845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206356"/>
                  </a:ext>
                </a:extLst>
              </a:tr>
              <a:tr h="40691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254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5: «Παραδείγματα Δικτύων Profibus DP»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Παρουσίαση μέσω παραδειγμάτων της δομής και των συσκευών που μπορούν να συνδεθούν σε ένα Profibus DP δίκτυο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</a:t>
                      </a: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26035" marT="298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26035" marT="29845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99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4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68676" y="1186810"/>
            <a:ext cx="11500243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εκπαιδευόμενοι να αποκτήσουν γνώσεις, δεξιότητες και ικανότητες έτσι ώστε να μπορούν :</a:t>
            </a:r>
          </a:p>
          <a:p>
            <a:pPr marL="8001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εντοπίζουν και να προλαμβάνουν καταστάσεις οι οποίες θα προκαλούσαν δυσάρεστες συνέπιες τόσο στον άνθρωπο όσο και στην ίδια την εγκατάσταση.</a:t>
            </a:r>
          </a:p>
          <a:p>
            <a:pPr marL="8001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σχεδιάζουν, να αναλύουν, να </a:t>
            </a:r>
            <a:r>
              <a:rPr lang="el-GR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διαστασιολογούν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 να προγραμματίζουν αυτοματοποιημένα συστήματα.</a:t>
            </a:r>
          </a:p>
          <a:p>
            <a:pPr marL="8001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εγκαθιστούν, να δοκιμάζουν και να συντηρούν κυκλώματα αυτοματισμού.</a:t>
            </a:r>
          </a:p>
          <a:p>
            <a:pPr marL="8001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αναπτύξουν την κριτική τους σκέψη</a:t>
            </a:r>
          </a:p>
          <a:p>
            <a:pPr marL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Σαν αποτέλεσμα των παραπάνω το πρόγραμμα θα καταστήσει τους εκπαιδευόμενους ειδικευμένους τεχνίτες κυκλωμάτων Αυτοματισμού και Αυτομάτου Ελέγχου καλύπτοντας όλο το εύρος των τεχνολογιών που υπεισέρχονται. </a:t>
            </a:r>
          </a:p>
        </p:txBody>
      </p:sp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xfrm>
            <a:off x="451645" y="43810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 smtClean="0">
                <a:solidFill>
                  <a:srgbClr val="002060"/>
                </a:solidFill>
                <a:cs typeface="Arial" pitchFamily="34" charset="0"/>
              </a:rPr>
              <a:t>Εκπαιδευτικοί Στόχοι</a:t>
            </a:r>
            <a:endParaRPr lang="el-GR" altLang="en-US" sz="32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8" name="Straight Connector 2"/>
          <p:cNvCxnSpPr/>
          <p:nvPr/>
        </p:nvCxnSpPr>
        <p:spPr>
          <a:xfrm>
            <a:off x="795" y="1055047"/>
            <a:ext cx="12190413" cy="1588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7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19419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Προσδοκώμενα Αποτελέσματα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948108"/>
            <a:ext cx="12190413" cy="1587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064436"/>
              </p:ext>
            </p:extLst>
          </p:nvPr>
        </p:nvGraphicFramePr>
        <p:xfrm>
          <a:off x="895350" y="1359564"/>
          <a:ext cx="10401301" cy="5047488"/>
        </p:xfrm>
        <a:graphic>
          <a:graphicData uri="http://schemas.openxmlformats.org/drawingml/2006/table">
            <a:tbl>
              <a:tblPr/>
              <a:tblGrid>
                <a:gridCol w="4086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4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Θεματική Ενότητα 1: </a:t>
                      </a:r>
                      <a:endParaRPr lang="en-US" sz="18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«Δομή ενός Αυτοματοποιημένου Συστήματος»</a:t>
                      </a:r>
                      <a:r>
                        <a:rPr lang="el-GR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κατανοήσουν το ρόλο και τον τρόπο λειτουργίας ενός Συστήματος Αυτομάτου Ελέγχου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μπορούν να σχεδιάζουν μέσω </a:t>
                      </a:r>
                      <a:r>
                        <a:rPr lang="el-GR" sz="16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block</a:t>
                      </a: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διαγραμμάτων συστήματα κλειστού και ανοιχτού βρόχου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γνωρίζουν τα επιμέρους τμήματα ενός Συστήματος Ελέγχου και ποιος είναι ο σκοπός ύπαρξης του καθενός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Ποιοι παράμετροι καθορίζουν την αξιοπιστία ενός ΣΑΕ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γνωρίζουν τους τρόπους διασύνδεσης που υπάρχουν μεταξύ των συστημάτων καθώς και να μπορούν να σχεδιάσουν σύνθετα συστήματα με γνώση της λαμβανόμενης εξόδου κάθε φορά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ξέρουν τι μεταβλητές διαθέτουμε σε ένα Σύστημα Ελέγχου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Τι είναι το </a:t>
                      </a:r>
                      <a:r>
                        <a:rPr lang="el-GR" sz="16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feedback</a:t>
                      </a: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6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loop</a:t>
                      </a: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και ποια η σημασία του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Ποιος ο ρόλος του ελεγκτή μέσα σε ένα κύκλωμα ελέγχου – σε ποιο σημείο τοποθετείται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ξέρουν τα είδη των ελεγκτών καθώς και τα πλεονεκτήματα – μειονεκτήματα που συγκεντρώνουν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γνωρίζουν την αρχή λειτουργίας και τις δυνατότητες χρήσης του αναλογικού, ολοκληρωτικού και διαφορικού ελεγκτή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3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19419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Προσδοκώμενα Αποτελέσματα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948108"/>
            <a:ext cx="12190413" cy="1587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75253"/>
              </p:ext>
            </p:extLst>
          </p:nvPr>
        </p:nvGraphicFramePr>
        <p:xfrm>
          <a:off x="647701" y="1162419"/>
          <a:ext cx="11226008" cy="5047488"/>
        </p:xfrm>
        <a:graphic>
          <a:graphicData uri="http://schemas.openxmlformats.org/drawingml/2006/table">
            <a:tbl>
              <a:tblPr/>
              <a:tblGrid>
                <a:gridCol w="340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2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42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Θεματική Ενότητα 2</a:t>
                      </a: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n-US" sz="1800" b="1" kern="1200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«Βασικά δομικά στοιχεία Ηλεκτρικών Κυκλωμάτων Αυτοματισμού, Σύμβολα – Λειτουργίες και Κανόνες Σχεδίασης» </a:t>
                      </a:r>
                      <a:endParaRPr lang="el-GR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 αναγνωρίζει τα είδη των καλωδίων βάση της κωδικοποίησής που έχουν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γνωρίζει τις ελάχιστες επιτρεπόμενες διατομές των αγωγών σύμφωνα με τούς κανονισμούς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υπολογίζει την διατομή ενός αγωγού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αναφέρει τις κατηγορίες των Ασφαλειών τήξης και να διαβάζει τα χαρακτηριστικά τους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αναφέρει τις κατηγορίες των Αυτόματων Ασφαλειών και να διαβάζει τα χαρακτηριστικά τους.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ξεχωρίζει και να εντοπίζει  τις βοηθητικές επαφές NO και NC  ενός βοηθητικού διακόπτη.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γνωρίζει την διαφορά μεταξύ επαφών ισχύος και βοηθητικών επαφών.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γνωρίζει τα ονομαστικά μεγέθη των ηλεκτρονόμων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καλωδιώνει  ηλεκτρονόμους αυτοματισμού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ελέγχει την κατάσταση λειτουργίας των ηλεκτρονόμων.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αναγνωρίζει την σήμανση των ακροδεκτών ενός ηλεκτρονόμου αυτοματισμού.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περιγράφει την χρησιμότητα της θερμικής προστασίας μιας συσκευής.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καλωδιώνει έναν ηλεκτρονόμο θερμικής προστασίας και να ρυθμίζετε το ρεύμα υπερφόρτισης.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8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19419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Προσδοκώμενα Αποτελέσματα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948108"/>
            <a:ext cx="12190413" cy="1587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521766"/>
              </p:ext>
            </p:extLst>
          </p:nvPr>
        </p:nvGraphicFramePr>
        <p:xfrm>
          <a:off x="451645" y="1162419"/>
          <a:ext cx="11422064" cy="4767072"/>
        </p:xfrm>
        <a:graphic>
          <a:graphicData uri="http://schemas.openxmlformats.org/drawingml/2006/table">
            <a:tbl>
              <a:tblPr/>
              <a:tblGrid>
                <a:gridCol w="3129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2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42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Θεματική Ενότητα 2</a:t>
                      </a: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n-US" sz="1800" b="1" kern="1200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«Βασικά δομικά στοιχεία Ηλεκτρικών Κυκλωμάτων Αυτοματισμού, Σύμβολα – Λειτουργίες και Κανόνες Σχεδίασης» </a:t>
                      </a:r>
                      <a:endParaRPr lang="el-GR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αναγνωρίζει τα σύμβολα των χρονικών επαφών και να κατανοείτε την λειτουργία τους.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γνωρίζει τις λειτουργίες των διαφόρων χρονικών και να τα καλωδιώνει.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διαβάζει και να κατανοεί χρονοδιαγράμματα.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γνωρίζει τις δυνατότητες και να αναγνωρίζει τα σύμβολα των </a:t>
                      </a:r>
                      <a:r>
                        <a:rPr lang="el-GR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διακοπτικών</a:t>
                      </a: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στοιχείων ισχύος.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εντοπίζει και να καλωδιώνει τις επαφές ισχύος και βοηθητικές επαφές ενός </a:t>
                      </a:r>
                      <a:r>
                        <a:rPr lang="el-GR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διακοπτικού</a:t>
                      </a: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στοιχείου ισχύος.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γνωρίζει τις κατηγορίες των ηλεκτρολογικών σχεδίων και να περιγράφει τους στόχους κάθε κατηγορίας 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αναφέρει τους τρόπους σχεδίασης των ηλεκτρολογικών σχεδίων και να τα ερμηνεύει 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αναγνωρίζει τα διακριτικά στοιχεία σήμανσης των χρησιμοποιούμενων υλικών. 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περιγράφει τους βασικούς κανόνες σχεδίασης των ηλεκτρολογικών σχεδίων 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γνωρίζει την οργάνωση των φύλων του  ηλεκτρολογικού σχεδίου και να χρησιμοποιεί  τους επεξηγηματικούς πίνακες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σχεδιάζει λειτουργικά σχέδια απλών ηλεκτρολογικών εγκαταστάσεων 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ερμηνεύει και να κατανοεί  τα λειτουργικά ηλεκτρολογικά σχέδια μιας εγκατάστασης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Να εντοπίζει βλάβες μέσω των λειτουργικών σχεδίων μιας ηλεκτρολογικής  εγκατάστασης .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5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19419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Προσδοκώμενα Αποτελέσματα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948108"/>
            <a:ext cx="12190413" cy="1587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706336"/>
              </p:ext>
            </p:extLst>
          </p:nvPr>
        </p:nvGraphicFramePr>
        <p:xfrm>
          <a:off x="996885" y="1537364"/>
          <a:ext cx="10198231" cy="4416425"/>
        </p:xfrm>
        <a:graphic>
          <a:graphicData uri="http://schemas.openxmlformats.org/drawingml/2006/table">
            <a:tbl>
              <a:tblPr/>
              <a:tblGrid>
                <a:gridCol w="5084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42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Θεματική Ενότητα 3: </a:t>
                      </a:r>
                      <a:endParaRPr lang="en-US" sz="1800" b="1" kern="1200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«Πνευματικά κυκλώματα Αυτοματισμού»</a:t>
                      </a:r>
                      <a:endParaRPr lang="el-GR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γνωρίζει τους νόμους της φυσικής, οι οποίοι έχουν σχέση με τα ρευστά.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γνωρίζει τον τρόπο παραγωγής του πεπιεσμένου αέρα (Π/Α)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γνωρίζει τον τρόπο διανομής του Π/Α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κατανοεί την πτώση της πίεσης σε δίκτυο διανομής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αναγνωρίζει και να σχεδιάζει τα πνευματικά δομικά στοιχεία που απαρτίζουν ένα πνευματικό αυτοματισμό (κύκλωμα)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σχεδιάζει, να αναλύει και να πραγματοποιεί απλά πνευματικά κυκλώματα</a:t>
                      </a:r>
                      <a:endParaRPr lang="el-GR" sz="16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7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19419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Προσδοκώμενα Αποτελέσματα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948108"/>
            <a:ext cx="12190413" cy="1587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53138"/>
              </p:ext>
            </p:extLst>
          </p:nvPr>
        </p:nvGraphicFramePr>
        <p:xfrm>
          <a:off x="996885" y="1537364"/>
          <a:ext cx="10198231" cy="4416425"/>
        </p:xfrm>
        <a:graphic>
          <a:graphicData uri="http://schemas.openxmlformats.org/drawingml/2006/table">
            <a:tbl>
              <a:tblPr/>
              <a:tblGrid>
                <a:gridCol w="5084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42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Θεματική Ενότητα 4: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«Υδραυλικά Συστήματα»</a:t>
                      </a:r>
                      <a:endParaRPr lang="el-GR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αναγνωρίζει και να σχεδιάζει τα υδραυλικά δομικά στοιχεία σύμφωνα με τις διεθνείς τυποποιήσεις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σχεδιάζει και αναλύει απλά και σύνθετα υδραυλικά κυκλώματα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αναγνωρίζει τα μέρη των υδραυλικών στοιχείων που υπόκεινται σε φθορά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αποκαθιστά τη λειτουργία των ελαττωματικών υδραυλικών δομικών στοιχείων με αντικατάσταση των φθαρμένων εξαρτημάτων. </a:t>
                      </a:r>
                      <a:endParaRPr lang="el-GR" sz="1600" dirty="0">
                        <a:effectLst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4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19419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Προσδοκώμενα Αποτελέσματα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948108"/>
            <a:ext cx="12190413" cy="1587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953256"/>
              </p:ext>
            </p:extLst>
          </p:nvPr>
        </p:nvGraphicFramePr>
        <p:xfrm>
          <a:off x="365523" y="1097280"/>
          <a:ext cx="11534377" cy="5212080"/>
        </p:xfrm>
        <a:graphic>
          <a:graphicData uri="http://schemas.openxmlformats.org/drawingml/2006/table">
            <a:tbl>
              <a:tblPr/>
              <a:tblGrid>
                <a:gridCol w="293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42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Θεματική Ενότητα 5: «Ηλεκτρονικά Ισχύος και οι εφαρμογές τους»</a:t>
                      </a:r>
                      <a:endParaRPr lang="el-GR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περιγράφει την λειτουργία των  Διόδων και να τις επιλέγει σύμφωνα με τα ονομαστικά  τους μεγέθη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ελέγχει την κατάσταση λειτουργίας των Διόδων  με την χρήση του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πολυμέτρου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περιγράφει την λειτουργία των διπολικών τρανζίστορ και να αναγνωρίζει τις κυκλωματικές</a:t>
                      </a:r>
                      <a:r>
                        <a:rPr lang="el-GR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διατάξεις εφαρμογής των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ελέγχει την κατάσταση λειτουργίας των Τρανζίστορ  με την χρήση του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πολυμέτρου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γνωρίζει την δομή των  μη ελεγχόμενων ανορθωτικών διατάξεων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χρησιμοποιεί τα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παλμογραφήματα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των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κυματομορφών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για τον εντοπισμό βλάβης στις μη ελεγχόμενες ανορθωτικές διατάξεις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περιγράφει την λειτουργία των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Θυρίστορ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και να τα επιλέγει σύμφωνα με τα ονομαστικά τους μεγέθη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ελέγχει την κατάσταση λειτουργίας των 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Θυρίστορ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με την χρήση του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πολυμέτρου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ή του παλμογράφου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περιγράφει την λειτουργία των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Triac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και να τα επιλέγει σύμφωνα με τα ονομαστικά τους μεγέθη  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ελέγχει την κατάσταση λειτουργίας των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Triac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με την χρήση του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πολυμέτρου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ή του παλμογράφου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γνωρίζει την δομή των  ελεγχόμενων ανορθωτικών διατάξεων και που εφαρμόζονται.</a:t>
                      </a:r>
                      <a:endParaRPr lang="el-G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19419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Προσδοκώμενα Αποτελέσματα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948108"/>
            <a:ext cx="12190413" cy="1587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36543"/>
              </p:ext>
            </p:extLst>
          </p:nvPr>
        </p:nvGraphicFramePr>
        <p:xfrm>
          <a:off x="996885" y="1537364"/>
          <a:ext cx="10636315" cy="4416425"/>
        </p:xfrm>
        <a:graphic>
          <a:graphicData uri="http://schemas.openxmlformats.org/drawingml/2006/table">
            <a:tbl>
              <a:tblPr/>
              <a:tblGrid>
                <a:gridCol w="45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42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Θεματική Ενότητα 6: 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«Η Άλγεβρα </a:t>
                      </a:r>
                      <a:r>
                        <a:rPr lang="el-GR" sz="1800" b="1" kern="1200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Boole</a:t>
                      </a: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και πως χρησιμοποιείται  στα κυκλώματα Αυτοματισμού»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γνωρίζει  τις βασικές ιδιότητες της άλγεβρας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Boole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ερμηνεύει  λογικές εξισώσεις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παρουσιάζει μέσω λογικών εξισώσεων την λειτουργία απλών αυτοματοποιημένων διαδικασιών 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χρησιμοποιεί τον πίνακα αληθείας για την παρουσίαση απλών αυτοματοποιημένων διαδικασιών 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σχεδιάζει κύκλωμα , η λειτουργία του οποίου σας δίνετε μέσω πίνακα αληθείας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αναγνωρίζει τα σύμβολα των λογικών πυλών και να περιγράφει την λειτουργία τους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σχεδιάζει και να κατανοεί λογικά διαγράμματα και να περιγράφετε την λειτουργία τους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μετατρέπει λογικές εξισώσεις σε ηλεκτρικά κυκλώματα και αντιστρόφως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μετατρέπει λογικά διαγράμματα σε ηλεκτρικά κυκλώματα και αντιστρόφως .</a:t>
                      </a:r>
                      <a:endParaRPr lang="el-G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94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19419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Προσδοκώμενα Αποτελέσματα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948108"/>
            <a:ext cx="12190413" cy="1587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931096"/>
              </p:ext>
            </p:extLst>
          </p:nvPr>
        </p:nvGraphicFramePr>
        <p:xfrm>
          <a:off x="996885" y="1537364"/>
          <a:ext cx="10198231" cy="4937760"/>
        </p:xfrm>
        <a:graphic>
          <a:graphicData uri="http://schemas.openxmlformats.org/drawingml/2006/table">
            <a:tbl>
              <a:tblPr/>
              <a:tblGrid>
                <a:gridCol w="2571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6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42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Θεματική Ενότητα 7: 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«Προγραμματιζόμενη Λογική»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κατανοεί  τον κύκλο λειτουργίας μιας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γνωρίζει τα βασικά λειτουργικά χαρακτηριστικά των δομικών στοιχείων ενός σταθμού της σειράς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7  300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εντοπίζει κατηγορία βλάβης χρησιμοποιώντας τις ενδείξεις  των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μιας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CPU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εντοπίζει την λογική διεύθυνση των δομικών στοιχείων ενός σταθμού της σειράς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7  300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εντοπίζει την λογική διεύθυνση των σημάτων εισόδου – εξόδου ενός σταθμού της σειράς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7  300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συναρμολογεί  έναν σταθμό  της σειράς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7  300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μεταφέρει ένα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από την συσκευή προγραμματισμού σ έναν σταθμό  της σειράς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7  300  (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Down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μεταφέρει ένα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από έναν σταθμό  της σειράς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7  300 στην συσκευή προγραμματισμού (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κατανοεί και να ερμηνεύει  ένα απλό πρόγραμμα γραμμένο στην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STL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ή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LAD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γλώσσα προγραμματισμού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παρακολουθεί  την εκτέλεση ενός προγράμματος μέσω της λειτουργίας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στην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STL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και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LAD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γλώσσα προγραμματισμού.</a:t>
                      </a:r>
                      <a:endParaRPr lang="el-GR" sz="1600" dirty="0" smtClean="0">
                        <a:effectLst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8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0"/>
            <a:ext cx="12192000" cy="6858000"/>
            <a:chOff x="0" y="0"/>
            <a:chExt cx="24384000" cy="13716000"/>
          </a:xfrm>
        </p:grpSpPr>
        <p:sp>
          <p:nvSpPr>
            <p:cNvPr id="40" name="Freeform 39"/>
            <p:cNvSpPr/>
            <p:nvPr/>
          </p:nvSpPr>
          <p:spPr>
            <a:xfrm>
              <a:off x="0" y="0"/>
              <a:ext cx="4064000" cy="6858000"/>
            </a:xfrm>
            <a:custGeom>
              <a:avLst/>
              <a:gdLst>
                <a:gd name="connsiteX0" fmla="*/ 0 w 4064000"/>
                <a:gd name="connsiteY0" fmla="*/ 0 h 6858000"/>
                <a:gd name="connsiteX1" fmla="*/ 4064000 w 4064000"/>
                <a:gd name="connsiteY1" fmla="*/ 0 h 6858000"/>
                <a:gd name="connsiteX2" fmla="*/ 4064000 w 4064000"/>
                <a:gd name="connsiteY2" fmla="*/ 1872343 h 6858000"/>
                <a:gd name="connsiteX3" fmla="*/ 1872343 w 4064000"/>
                <a:gd name="connsiteY3" fmla="*/ 1872343 h 6858000"/>
                <a:gd name="connsiteX4" fmla="*/ 1872343 w 4064000"/>
                <a:gd name="connsiteY4" fmla="*/ 6858000 h 6858000"/>
                <a:gd name="connsiteX5" fmla="*/ 0 w 4064000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1872343" y="1872343"/>
                  </a:lnTo>
                  <a:lnTo>
                    <a:pt x="1872343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0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64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EA6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8128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85A5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2192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4A64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16256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91C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0320000" y="0"/>
              <a:ext cx="4064000" cy="6858000"/>
            </a:xfrm>
            <a:custGeom>
              <a:avLst/>
              <a:gdLst>
                <a:gd name="connsiteX0" fmla="*/ 0 w 4064000"/>
                <a:gd name="connsiteY0" fmla="*/ 0 h 6858000"/>
                <a:gd name="connsiteX1" fmla="*/ 4064000 w 4064000"/>
                <a:gd name="connsiteY1" fmla="*/ 0 h 6858000"/>
                <a:gd name="connsiteX2" fmla="*/ 4064000 w 4064000"/>
                <a:gd name="connsiteY2" fmla="*/ 6858000 h 6858000"/>
                <a:gd name="connsiteX3" fmla="*/ 2191658 w 4064000"/>
                <a:gd name="connsiteY3" fmla="*/ 6858000 h 6858000"/>
                <a:gd name="connsiteX4" fmla="*/ 2191658 w 4064000"/>
                <a:gd name="connsiteY4" fmla="*/ 1872343 h 6858000"/>
                <a:gd name="connsiteX5" fmla="*/ 0 w 4064000"/>
                <a:gd name="connsiteY5" fmla="*/ 187234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0" y="0"/>
                  </a:moveTo>
                  <a:lnTo>
                    <a:pt x="4064000" y="0"/>
                  </a:lnTo>
                  <a:lnTo>
                    <a:pt x="4064000" y="6858000"/>
                  </a:lnTo>
                  <a:lnTo>
                    <a:pt x="2191658" y="6858000"/>
                  </a:lnTo>
                  <a:lnTo>
                    <a:pt x="2191658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28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0" y="6858000"/>
              <a:ext cx="4064000" cy="6858000"/>
            </a:xfrm>
            <a:custGeom>
              <a:avLst/>
              <a:gdLst>
                <a:gd name="connsiteX0" fmla="*/ 0 w 4064000"/>
                <a:gd name="connsiteY0" fmla="*/ 0 h 6858000"/>
                <a:gd name="connsiteX1" fmla="*/ 1872343 w 4064000"/>
                <a:gd name="connsiteY1" fmla="*/ 0 h 6858000"/>
                <a:gd name="connsiteX2" fmla="*/ 1872343 w 4064000"/>
                <a:gd name="connsiteY2" fmla="*/ 4985656 h 6858000"/>
                <a:gd name="connsiteX3" fmla="*/ 4064000 w 4064000"/>
                <a:gd name="connsiteY3" fmla="*/ 4985656 h 6858000"/>
                <a:gd name="connsiteX4" fmla="*/ 4064000 w 4064000"/>
                <a:gd name="connsiteY4" fmla="*/ 6858000 h 6858000"/>
                <a:gd name="connsiteX5" fmla="*/ 0 w 4064000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0" y="0"/>
                  </a:moveTo>
                  <a:lnTo>
                    <a:pt x="1872343" y="0"/>
                  </a:lnTo>
                  <a:lnTo>
                    <a:pt x="1872343" y="4985656"/>
                  </a:lnTo>
                  <a:lnTo>
                    <a:pt x="4064000" y="4985656"/>
                  </a:lnTo>
                  <a:lnTo>
                    <a:pt x="4064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A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4064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F6BC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8128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CED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12192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889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16256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C0D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62" name="Freeform 61"/>
            <p:cNvSpPr/>
            <p:nvPr/>
          </p:nvSpPr>
          <p:spPr>
            <a:xfrm>
              <a:off x="20320000" y="6858000"/>
              <a:ext cx="4064000" cy="6858000"/>
            </a:xfrm>
            <a:custGeom>
              <a:avLst/>
              <a:gdLst>
                <a:gd name="connsiteX0" fmla="*/ 2191658 w 4064000"/>
                <a:gd name="connsiteY0" fmla="*/ 0 h 6858000"/>
                <a:gd name="connsiteX1" fmla="*/ 4064000 w 4064000"/>
                <a:gd name="connsiteY1" fmla="*/ 0 h 6858000"/>
                <a:gd name="connsiteX2" fmla="*/ 4064000 w 4064000"/>
                <a:gd name="connsiteY2" fmla="*/ 6858000 h 6858000"/>
                <a:gd name="connsiteX3" fmla="*/ 0 w 4064000"/>
                <a:gd name="connsiteY3" fmla="*/ 6858000 h 6858000"/>
                <a:gd name="connsiteX4" fmla="*/ 0 w 4064000"/>
                <a:gd name="connsiteY4" fmla="*/ 4985656 h 6858000"/>
                <a:gd name="connsiteX5" fmla="*/ 2191658 w 4064000"/>
                <a:gd name="connsiteY5" fmla="*/ 498565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2191658" y="0"/>
                  </a:moveTo>
                  <a:lnTo>
                    <a:pt x="4064000" y="0"/>
                  </a:lnTo>
                  <a:lnTo>
                    <a:pt x="4064000" y="6858000"/>
                  </a:lnTo>
                  <a:lnTo>
                    <a:pt x="0" y="6858000"/>
                  </a:lnTo>
                  <a:lnTo>
                    <a:pt x="0" y="4985656"/>
                  </a:lnTo>
                  <a:lnTo>
                    <a:pt x="2191658" y="4985656"/>
                  </a:lnTo>
                  <a:close/>
                </a:path>
              </a:pathLst>
            </a:custGeom>
            <a:solidFill>
              <a:srgbClr val="96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</p:grpSp>
      <p:sp>
        <p:nvSpPr>
          <p:cNvPr id="19" name="Rectangle 10"/>
          <p:cNvSpPr/>
          <p:nvPr/>
        </p:nvSpPr>
        <p:spPr>
          <a:xfrm>
            <a:off x="2670048" y="2987873"/>
            <a:ext cx="8488700" cy="2262158"/>
          </a:xfrm>
          <a:prstGeom prst="rect">
            <a:avLst/>
          </a:prstGeom>
        </p:spPr>
        <p:txBody>
          <a:bodyPr wrap="square" lIns="45720" tIns="22860" rIns="45720" bIns="22860">
            <a:spAutoFit/>
          </a:bodyPr>
          <a:lstStyle/>
          <a:p>
            <a:pPr algn="just"/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Τα εκπαιδευτικά υλικά της πράξης «Συμβουλευτική </a:t>
            </a:r>
            <a:r>
              <a:rPr lang="el-GR" sz="1600" dirty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Υποστήριξη, Κατάρτιση, Πιστοποίηση και Προώθηση στην Απασχόληση Ανέργων ηλικίας 30-49 ετών σε τεχνικές δεξιότητες κλάδων αιχμής» (κωδικός ΟΠΣ </a:t>
            </a:r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5037981)</a:t>
            </a:r>
            <a:r>
              <a:rPr lang="en-US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του Ε</a:t>
            </a:r>
            <a:r>
              <a:rPr lang="en-US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.</a:t>
            </a:r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Π</a:t>
            </a:r>
            <a:r>
              <a:rPr lang="en-US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.</a:t>
            </a:r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l-GR" sz="1600" dirty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«Ανάπτυξη Ανθρώπινου Δυναμικού, Εκπαίδευση &amp; Δια Βίου Μάθηση</a:t>
            </a:r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»</a:t>
            </a:r>
            <a:r>
              <a:rPr lang="en-US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είναι προσαρμογή παλιότερου υλικού </a:t>
            </a:r>
            <a:r>
              <a:rPr lang="el-GR" sz="160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που αναπτύχθηκε </a:t>
            </a:r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από </a:t>
            </a:r>
            <a:r>
              <a:rPr lang="el-GR" sz="1600" dirty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σύμπραξη </a:t>
            </a:r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των φορέων</a:t>
            </a:r>
            <a:r>
              <a:rPr lang="en-US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Ινστιτούτο </a:t>
            </a:r>
            <a:r>
              <a:rPr lang="el-GR" sz="1600" dirty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Μικρών Επιχειρήσεων της Γενικής Συνομοσπονδίας Επαγγελματιών Βιοτεχνών Εμπόρων Ελλάδος (ΙΜΕ ΓΣΕΒΕΕ) (Συντονιστής), Ινστιτούτο Εργασίας της Γενικής Συνομοσπονδίας Εργατών Ελλάδος (ΙΝΕ ΓΣΕΕ), Στέγη της Ελληνικής Βιομηχανίας </a:t>
            </a:r>
            <a:r>
              <a:rPr lang="el-GR" sz="1600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(</a:t>
            </a:r>
            <a:r>
              <a:rPr lang="el-GR" sz="1600" dirty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ΣΕΒ), Ινστιτούτο Εμπορίου και Υπηρεσιών της Ελληνικής Συνομοσπονδίας Εμπορίου &amp; Επιχειρηματικότητας (ΙΝΕΜΥ ΕΣΕΕ), Ινστιτούτο του Συνδέσμου Ελληνικών Τουριστικών Επιχειρήσεων (ΙΝΣΕΤΕ).</a:t>
            </a:r>
            <a:endParaRPr lang="tr-TR" sz="1600" dirty="0">
              <a:solidFill>
                <a:srgbClr val="5B9BD5">
                  <a:lumMod val="50000"/>
                </a:srgb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1" name="Rectangle 10"/>
          <p:cNvSpPr/>
          <p:nvPr/>
        </p:nvSpPr>
        <p:spPr>
          <a:xfrm>
            <a:off x="4416826" y="1369667"/>
            <a:ext cx="6390947" cy="1292662"/>
          </a:xfrm>
          <a:prstGeom prst="rect">
            <a:avLst/>
          </a:prstGeom>
        </p:spPr>
        <p:txBody>
          <a:bodyPr wrap="square" lIns="45720" tIns="22860" rIns="45720" bIns="22860">
            <a:spAutoFit/>
          </a:bodyPr>
          <a:lstStyle/>
          <a:p>
            <a:pPr algn="r">
              <a:lnSpc>
                <a:spcPct val="150000"/>
              </a:lnSpc>
            </a:pPr>
            <a:r>
              <a:rPr lang="el-GR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Αντικείμενο Κατάρτισης:  </a:t>
            </a:r>
            <a:r>
              <a:rPr lang="el-GR" b="1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ΣΥΝΤΗΡΗΣΗ </a:t>
            </a:r>
            <a:r>
              <a:rPr lang="el-GR" b="1" dirty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ΕΓΚΑΤΑΣΤΑΣΕΩΝ ΑΥΤΟΜΑΤΙΣΜΟΥ &amp; ΑΥΤΟΜΑΤΟΥ ΕΛΕΓΧΟΥ</a:t>
            </a:r>
          </a:p>
          <a:p>
            <a:pPr algn="r">
              <a:lnSpc>
                <a:spcPct val="150000"/>
              </a:lnSpc>
            </a:pPr>
            <a:r>
              <a:rPr lang="el-GR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Συγγραφέας:  </a:t>
            </a:r>
            <a:r>
              <a:rPr lang="el-GR" b="1" dirty="0" smtClean="0">
                <a:solidFill>
                  <a:srgbClr val="5B9BD5">
                    <a:lumMod val="50000"/>
                  </a:srgb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Νίκος Ανδρεάδης</a:t>
            </a:r>
            <a:endParaRPr lang="tr-TR" b="1" dirty="0">
              <a:solidFill>
                <a:srgbClr val="5B9BD5">
                  <a:lumMod val="50000"/>
                </a:srgb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19419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Προσδοκώμενα Αποτελέσματα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948108"/>
            <a:ext cx="12190413" cy="1587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17970"/>
              </p:ext>
            </p:extLst>
          </p:nvPr>
        </p:nvGraphicFramePr>
        <p:xfrm>
          <a:off x="996885" y="1537364"/>
          <a:ext cx="10198231" cy="4663440"/>
        </p:xfrm>
        <a:graphic>
          <a:graphicData uri="http://schemas.openxmlformats.org/drawingml/2006/table">
            <a:tbl>
              <a:tblPr/>
              <a:tblGrid>
                <a:gridCol w="2571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6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42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Θεματική Ενότητα 7: 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«Προγραμματιζόμενη Λογική»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συνδέει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Line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την συσκευή προγραμματισμού με έναν σταθμό  της σειράς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7  300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 κατανοεί  την  συμβολική 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διευθυνσηοδότηση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και  να  αντιστοιχεί  γενικά   (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σύμβολα με διευθύνσεις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γνωρίζει τα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στα οποία πρέπει να γράφονται οι βασικές μεταβλητές ενός προγράμματος στην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7  .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γνωρίζει την χρήση των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Block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και την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διευθυνσηοδότηση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των μεταβλητών τους.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αντιλαμβάνεται την έννοια των τοπικών μεταβλητών και να γνωρίζει τον τρόπο χρησιμοποίησής των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ερμηνεύει και να κατανοεί  ένα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παραμετροποιημένο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μπλοκ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παρακολουθεί την εκτέλεση ενός </a:t>
                      </a:r>
                      <a:r>
                        <a:rPr lang="el-G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παραμετροποιημένου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μπλοκ σε συγκεκριμένη κλήση 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αναγνωρίζει τις διευθύνσεις των αναλογικών σημάτων και να εντοπίζει  πάνω στον σταθμό ένα αναλογικό σήμα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γνωρίζει την χρησιμοποιούμενη κλίμακα ενός αναλογικού σήματος μέσα σε ένα πρόγραμμα .</a:t>
                      </a:r>
                      <a:endParaRPr lang="el-G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0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19419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Προσδοκώμενα Αποτελέσματα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948108"/>
            <a:ext cx="12190413" cy="1587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866389"/>
              </p:ext>
            </p:extLst>
          </p:nvPr>
        </p:nvGraphicFramePr>
        <p:xfrm>
          <a:off x="996885" y="1537364"/>
          <a:ext cx="10198231" cy="4416425"/>
        </p:xfrm>
        <a:graphic>
          <a:graphicData uri="http://schemas.openxmlformats.org/drawingml/2006/table">
            <a:tbl>
              <a:tblPr/>
              <a:tblGrid>
                <a:gridCol w="5084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42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Θεματική Ενότητα </a:t>
                      </a: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«Βιομηχανικά Δίκτυα Επικοινωνίας </a:t>
                      </a:r>
                      <a:r>
                        <a:rPr lang="el-GR" sz="1800" b="1" kern="1200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Profibus</a:t>
                      </a: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DP»</a:t>
                      </a:r>
                      <a:endParaRPr lang="el-GR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αναφέρει τα είδη των δικτύων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Profibus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που υπάρχουν και να γνωρίζει τις εφαρμογές τους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περιγράφει τα πρωτόκολλα  διαχείρισης του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στα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Profibus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δίκτυα επικοινωνίας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αναγνωρίζει τα δομικά στοιχεία ενός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Profibus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δικτύου επικοινωνίας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ερμηνεύει και να κατανοεί τα βασικά χαρακτηριστικά ενός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Profibus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</a:t>
                      </a: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δικτύου επικοινωνίας.</a:t>
                      </a:r>
                      <a:endParaRPr lang="el-G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55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0"/>
            <a:ext cx="12192000" cy="6858000"/>
            <a:chOff x="0" y="0"/>
            <a:chExt cx="24384000" cy="13716000"/>
          </a:xfrm>
        </p:grpSpPr>
        <p:sp>
          <p:nvSpPr>
            <p:cNvPr id="40" name="Freeform 39"/>
            <p:cNvSpPr/>
            <p:nvPr/>
          </p:nvSpPr>
          <p:spPr>
            <a:xfrm>
              <a:off x="0" y="0"/>
              <a:ext cx="4064000" cy="6858000"/>
            </a:xfrm>
            <a:custGeom>
              <a:avLst/>
              <a:gdLst>
                <a:gd name="connsiteX0" fmla="*/ 0 w 4064000"/>
                <a:gd name="connsiteY0" fmla="*/ 0 h 6858000"/>
                <a:gd name="connsiteX1" fmla="*/ 4064000 w 4064000"/>
                <a:gd name="connsiteY1" fmla="*/ 0 h 6858000"/>
                <a:gd name="connsiteX2" fmla="*/ 4064000 w 4064000"/>
                <a:gd name="connsiteY2" fmla="*/ 1872343 h 6858000"/>
                <a:gd name="connsiteX3" fmla="*/ 1872343 w 4064000"/>
                <a:gd name="connsiteY3" fmla="*/ 1872343 h 6858000"/>
                <a:gd name="connsiteX4" fmla="*/ 1872343 w 4064000"/>
                <a:gd name="connsiteY4" fmla="*/ 6858000 h 6858000"/>
                <a:gd name="connsiteX5" fmla="*/ 0 w 4064000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1872343" y="1872343"/>
                  </a:lnTo>
                  <a:lnTo>
                    <a:pt x="1872343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0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64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EA6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8128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85A5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2192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4A64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16256000" y="1"/>
              <a:ext cx="4064000" cy="1872343"/>
            </a:xfrm>
            <a:custGeom>
              <a:avLst/>
              <a:gdLst>
                <a:gd name="connsiteX0" fmla="*/ 0 w 4064000"/>
                <a:gd name="connsiteY0" fmla="*/ 0 h 1872343"/>
                <a:gd name="connsiteX1" fmla="*/ 4064000 w 4064000"/>
                <a:gd name="connsiteY1" fmla="*/ 0 h 1872343"/>
                <a:gd name="connsiteX2" fmla="*/ 4064000 w 4064000"/>
                <a:gd name="connsiteY2" fmla="*/ 1872343 h 1872343"/>
                <a:gd name="connsiteX3" fmla="*/ 0 w 4064000"/>
                <a:gd name="connsiteY3" fmla="*/ 1872343 h 187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3">
                  <a:moveTo>
                    <a:pt x="0" y="0"/>
                  </a:moveTo>
                  <a:lnTo>
                    <a:pt x="4064000" y="0"/>
                  </a:lnTo>
                  <a:lnTo>
                    <a:pt x="4064000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91C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0320000" y="0"/>
              <a:ext cx="4064000" cy="6858000"/>
            </a:xfrm>
            <a:custGeom>
              <a:avLst/>
              <a:gdLst>
                <a:gd name="connsiteX0" fmla="*/ 0 w 4064000"/>
                <a:gd name="connsiteY0" fmla="*/ 0 h 6858000"/>
                <a:gd name="connsiteX1" fmla="*/ 4064000 w 4064000"/>
                <a:gd name="connsiteY1" fmla="*/ 0 h 6858000"/>
                <a:gd name="connsiteX2" fmla="*/ 4064000 w 4064000"/>
                <a:gd name="connsiteY2" fmla="*/ 6858000 h 6858000"/>
                <a:gd name="connsiteX3" fmla="*/ 2191658 w 4064000"/>
                <a:gd name="connsiteY3" fmla="*/ 6858000 h 6858000"/>
                <a:gd name="connsiteX4" fmla="*/ 2191658 w 4064000"/>
                <a:gd name="connsiteY4" fmla="*/ 1872343 h 6858000"/>
                <a:gd name="connsiteX5" fmla="*/ 0 w 4064000"/>
                <a:gd name="connsiteY5" fmla="*/ 187234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0" y="0"/>
                  </a:moveTo>
                  <a:lnTo>
                    <a:pt x="4064000" y="0"/>
                  </a:lnTo>
                  <a:lnTo>
                    <a:pt x="4064000" y="6858000"/>
                  </a:lnTo>
                  <a:lnTo>
                    <a:pt x="2191658" y="6858000"/>
                  </a:lnTo>
                  <a:lnTo>
                    <a:pt x="2191658" y="1872343"/>
                  </a:lnTo>
                  <a:lnTo>
                    <a:pt x="0" y="1872343"/>
                  </a:lnTo>
                  <a:close/>
                </a:path>
              </a:pathLst>
            </a:custGeom>
            <a:solidFill>
              <a:srgbClr val="28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0" y="6858000"/>
              <a:ext cx="4064000" cy="6858000"/>
            </a:xfrm>
            <a:custGeom>
              <a:avLst/>
              <a:gdLst>
                <a:gd name="connsiteX0" fmla="*/ 0 w 4064000"/>
                <a:gd name="connsiteY0" fmla="*/ 0 h 6858000"/>
                <a:gd name="connsiteX1" fmla="*/ 1872343 w 4064000"/>
                <a:gd name="connsiteY1" fmla="*/ 0 h 6858000"/>
                <a:gd name="connsiteX2" fmla="*/ 1872343 w 4064000"/>
                <a:gd name="connsiteY2" fmla="*/ 4985656 h 6858000"/>
                <a:gd name="connsiteX3" fmla="*/ 4064000 w 4064000"/>
                <a:gd name="connsiteY3" fmla="*/ 4985656 h 6858000"/>
                <a:gd name="connsiteX4" fmla="*/ 4064000 w 4064000"/>
                <a:gd name="connsiteY4" fmla="*/ 6858000 h 6858000"/>
                <a:gd name="connsiteX5" fmla="*/ 0 w 4064000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0" y="0"/>
                  </a:moveTo>
                  <a:lnTo>
                    <a:pt x="1872343" y="0"/>
                  </a:lnTo>
                  <a:lnTo>
                    <a:pt x="1872343" y="4985656"/>
                  </a:lnTo>
                  <a:lnTo>
                    <a:pt x="4064000" y="4985656"/>
                  </a:lnTo>
                  <a:lnTo>
                    <a:pt x="4064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A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4064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F6BC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8128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CED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12192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889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16256000" y="11843656"/>
              <a:ext cx="4064000" cy="1872344"/>
            </a:xfrm>
            <a:custGeom>
              <a:avLst/>
              <a:gdLst>
                <a:gd name="connsiteX0" fmla="*/ 0 w 4064000"/>
                <a:gd name="connsiteY0" fmla="*/ 0 h 1872344"/>
                <a:gd name="connsiteX1" fmla="*/ 4064000 w 4064000"/>
                <a:gd name="connsiteY1" fmla="*/ 0 h 1872344"/>
                <a:gd name="connsiteX2" fmla="*/ 4064000 w 4064000"/>
                <a:gd name="connsiteY2" fmla="*/ 1872344 h 1872344"/>
                <a:gd name="connsiteX3" fmla="*/ 0 w 4064000"/>
                <a:gd name="connsiteY3" fmla="*/ 1872344 h 18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4000" h="1872344">
                  <a:moveTo>
                    <a:pt x="0" y="0"/>
                  </a:moveTo>
                  <a:lnTo>
                    <a:pt x="4064000" y="0"/>
                  </a:lnTo>
                  <a:lnTo>
                    <a:pt x="4064000" y="1872344"/>
                  </a:lnTo>
                  <a:lnTo>
                    <a:pt x="0" y="1872344"/>
                  </a:lnTo>
                  <a:close/>
                </a:path>
              </a:pathLst>
            </a:custGeom>
            <a:solidFill>
              <a:srgbClr val="C0D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62" name="Freeform 61"/>
            <p:cNvSpPr/>
            <p:nvPr/>
          </p:nvSpPr>
          <p:spPr>
            <a:xfrm>
              <a:off x="20320000" y="6858000"/>
              <a:ext cx="4064000" cy="6858000"/>
            </a:xfrm>
            <a:custGeom>
              <a:avLst/>
              <a:gdLst>
                <a:gd name="connsiteX0" fmla="*/ 2191658 w 4064000"/>
                <a:gd name="connsiteY0" fmla="*/ 0 h 6858000"/>
                <a:gd name="connsiteX1" fmla="*/ 4064000 w 4064000"/>
                <a:gd name="connsiteY1" fmla="*/ 0 h 6858000"/>
                <a:gd name="connsiteX2" fmla="*/ 4064000 w 4064000"/>
                <a:gd name="connsiteY2" fmla="*/ 6858000 h 6858000"/>
                <a:gd name="connsiteX3" fmla="*/ 0 w 4064000"/>
                <a:gd name="connsiteY3" fmla="*/ 6858000 h 6858000"/>
                <a:gd name="connsiteX4" fmla="*/ 0 w 4064000"/>
                <a:gd name="connsiteY4" fmla="*/ 4985656 h 6858000"/>
                <a:gd name="connsiteX5" fmla="*/ 2191658 w 4064000"/>
                <a:gd name="connsiteY5" fmla="*/ 498565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00" h="6858000">
                  <a:moveTo>
                    <a:pt x="2191658" y="0"/>
                  </a:moveTo>
                  <a:lnTo>
                    <a:pt x="4064000" y="0"/>
                  </a:lnTo>
                  <a:lnTo>
                    <a:pt x="4064000" y="6858000"/>
                  </a:lnTo>
                  <a:lnTo>
                    <a:pt x="0" y="6858000"/>
                  </a:lnTo>
                  <a:lnTo>
                    <a:pt x="0" y="4985656"/>
                  </a:lnTo>
                  <a:lnTo>
                    <a:pt x="2191658" y="4985656"/>
                  </a:lnTo>
                  <a:close/>
                </a:path>
              </a:pathLst>
            </a:custGeom>
            <a:solidFill>
              <a:srgbClr val="96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5"/>
          <p:cNvSpPr/>
          <p:nvPr/>
        </p:nvSpPr>
        <p:spPr>
          <a:xfrm>
            <a:off x="1551878" y="1064835"/>
            <a:ext cx="9474014" cy="460126"/>
          </a:xfrm>
          <a:prstGeom prst="rect">
            <a:avLst/>
          </a:prstGeom>
        </p:spPr>
        <p:txBody>
          <a:bodyPr wrap="square" lIns="45720" tIns="22860" rIns="45720" bIns="2286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>
                <a:solidFill>
                  <a:srgbClr val="E7E6E6">
                    <a:lumMod val="10000"/>
                  </a:srgb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l-GR" sz="2800" b="1" dirty="0" smtClean="0">
              <a:solidFill>
                <a:srgbClr val="5B9BD5">
                  <a:lumMod val="50000"/>
                </a:srgb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Εικόνα 16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494" y="4441612"/>
            <a:ext cx="7341298" cy="106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7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95" y="0"/>
            <a:ext cx="12190413" cy="6858000"/>
          </a:xfrm>
          <a:prstGeom prst="rect">
            <a:avLst/>
          </a:prstGeom>
          <a:solidFill>
            <a:srgbClr val="85A5C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1737520" y="1674019"/>
            <a:ext cx="8964613" cy="3455988"/>
          </a:xfrm>
        </p:spPr>
        <p:txBody>
          <a:bodyPr anchor="ctr"/>
          <a:lstStyle/>
          <a:p>
            <a:pPr eaLnBrk="1" hangingPunct="1"/>
            <a:r>
              <a:rPr lang="el-GR" altLang="el-GR" b="1" dirty="0" smtClean="0">
                <a:ea typeface="Calibri" panose="020F0502020204030204" pitchFamily="34" charset="0"/>
                <a:cs typeface="Calibri" panose="020F0502020204030204" pitchFamily="34" charset="0"/>
              </a:rPr>
              <a:t>ΕΙΣΑΓΩΓΗ ΣΤΟ ΠΡΟΓΡΑΜΜΑ ΚΑΤΑΡΤΙΣΗΣ</a:t>
            </a:r>
            <a:endParaRPr lang="en-US" altLang="el-GR" b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794" y="3429000"/>
            <a:ext cx="2032000" cy="3429000"/>
          </a:xfrm>
          <a:custGeom>
            <a:avLst/>
            <a:gdLst>
              <a:gd name="connsiteX0" fmla="*/ 0 w 4064000"/>
              <a:gd name="connsiteY0" fmla="*/ 0 h 6858000"/>
              <a:gd name="connsiteX1" fmla="*/ 441650 w 4064000"/>
              <a:gd name="connsiteY1" fmla="*/ 0 h 6858000"/>
              <a:gd name="connsiteX2" fmla="*/ 441650 w 4064000"/>
              <a:gd name="connsiteY2" fmla="*/ 6428792 h 6858000"/>
              <a:gd name="connsiteX3" fmla="*/ 4064000 w 4064000"/>
              <a:gd name="connsiteY3" fmla="*/ 6428792 h 6858000"/>
              <a:gd name="connsiteX4" fmla="*/ 4064000 w 4064000"/>
              <a:gd name="connsiteY4" fmla="*/ 6858000 h 6858000"/>
              <a:gd name="connsiteX5" fmla="*/ 0 w 4064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000" h="6858000">
                <a:moveTo>
                  <a:pt x="0" y="0"/>
                </a:moveTo>
                <a:lnTo>
                  <a:pt x="441650" y="0"/>
                </a:lnTo>
                <a:lnTo>
                  <a:pt x="441650" y="6428792"/>
                </a:lnTo>
                <a:lnTo>
                  <a:pt x="4064000" y="6428792"/>
                </a:lnTo>
                <a:lnTo>
                  <a:pt x="406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Freeform 19"/>
          <p:cNvSpPr/>
          <p:nvPr/>
        </p:nvSpPr>
        <p:spPr>
          <a:xfrm>
            <a:off x="2032794" y="6643688"/>
            <a:ext cx="2032000" cy="214312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F6BC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Freeform 20"/>
          <p:cNvSpPr/>
          <p:nvPr/>
        </p:nvSpPr>
        <p:spPr>
          <a:xfrm>
            <a:off x="4064794" y="6643688"/>
            <a:ext cx="2032000" cy="214312"/>
          </a:xfrm>
          <a:custGeom>
            <a:avLst/>
            <a:gdLst>
              <a:gd name="connsiteX0" fmla="*/ 0 w 4063999"/>
              <a:gd name="connsiteY0" fmla="*/ 0 h 429208"/>
              <a:gd name="connsiteX1" fmla="*/ 4063999 w 4063999"/>
              <a:gd name="connsiteY1" fmla="*/ 0 h 429208"/>
              <a:gd name="connsiteX2" fmla="*/ 4063999 w 4063999"/>
              <a:gd name="connsiteY2" fmla="*/ 429208 h 429208"/>
              <a:gd name="connsiteX3" fmla="*/ 0 w 4063999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3999" h="429208">
                <a:moveTo>
                  <a:pt x="0" y="0"/>
                </a:moveTo>
                <a:lnTo>
                  <a:pt x="4063999" y="0"/>
                </a:lnTo>
                <a:lnTo>
                  <a:pt x="4063999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CED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2" name="Freeform 21"/>
          <p:cNvSpPr/>
          <p:nvPr/>
        </p:nvSpPr>
        <p:spPr>
          <a:xfrm>
            <a:off x="6095207" y="6643688"/>
            <a:ext cx="2032000" cy="214312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889D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3" name="Freeform 22"/>
          <p:cNvSpPr/>
          <p:nvPr/>
        </p:nvSpPr>
        <p:spPr>
          <a:xfrm>
            <a:off x="8127207" y="6643688"/>
            <a:ext cx="2032000" cy="214312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C0D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4" name="Freeform 23"/>
          <p:cNvSpPr/>
          <p:nvPr/>
        </p:nvSpPr>
        <p:spPr>
          <a:xfrm>
            <a:off x="10159207" y="3429000"/>
            <a:ext cx="2032000" cy="3429000"/>
          </a:xfrm>
          <a:custGeom>
            <a:avLst/>
            <a:gdLst>
              <a:gd name="connsiteX0" fmla="*/ 3622352 w 4064000"/>
              <a:gd name="connsiteY0" fmla="*/ 0 h 6858000"/>
              <a:gd name="connsiteX1" fmla="*/ 4064000 w 4064000"/>
              <a:gd name="connsiteY1" fmla="*/ 0 h 6858000"/>
              <a:gd name="connsiteX2" fmla="*/ 4064000 w 4064000"/>
              <a:gd name="connsiteY2" fmla="*/ 6858000 h 6858000"/>
              <a:gd name="connsiteX3" fmla="*/ 0 w 4064000"/>
              <a:gd name="connsiteY3" fmla="*/ 6858000 h 6858000"/>
              <a:gd name="connsiteX4" fmla="*/ 0 w 4064000"/>
              <a:gd name="connsiteY4" fmla="*/ 6428792 h 6858000"/>
              <a:gd name="connsiteX5" fmla="*/ 3622352 w 4064000"/>
              <a:gd name="connsiteY5" fmla="*/ 64287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000" h="6858000">
                <a:moveTo>
                  <a:pt x="3622352" y="0"/>
                </a:moveTo>
                <a:lnTo>
                  <a:pt x="4064000" y="0"/>
                </a:lnTo>
                <a:lnTo>
                  <a:pt x="4064000" y="6858000"/>
                </a:lnTo>
                <a:lnTo>
                  <a:pt x="0" y="6858000"/>
                </a:lnTo>
                <a:lnTo>
                  <a:pt x="0" y="6428792"/>
                </a:lnTo>
                <a:lnTo>
                  <a:pt x="3622352" y="6428792"/>
                </a:lnTo>
                <a:close/>
              </a:path>
            </a:pathLst>
          </a:custGeom>
          <a:solidFill>
            <a:srgbClr val="96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5" name="Freeform 24"/>
          <p:cNvSpPr/>
          <p:nvPr/>
        </p:nvSpPr>
        <p:spPr>
          <a:xfrm>
            <a:off x="794" y="0"/>
            <a:ext cx="2032000" cy="3429000"/>
          </a:xfrm>
          <a:custGeom>
            <a:avLst/>
            <a:gdLst>
              <a:gd name="connsiteX0" fmla="*/ 0 w 4064000"/>
              <a:gd name="connsiteY0" fmla="*/ 0 h 6858000"/>
              <a:gd name="connsiteX1" fmla="*/ 4064000 w 4064000"/>
              <a:gd name="connsiteY1" fmla="*/ 0 h 6858000"/>
              <a:gd name="connsiteX2" fmla="*/ 4064000 w 4064000"/>
              <a:gd name="connsiteY2" fmla="*/ 429208 h 6858000"/>
              <a:gd name="connsiteX3" fmla="*/ 441650 w 4064000"/>
              <a:gd name="connsiteY3" fmla="*/ 429208 h 6858000"/>
              <a:gd name="connsiteX4" fmla="*/ 441650 w 4064000"/>
              <a:gd name="connsiteY4" fmla="*/ 6858000 h 6858000"/>
              <a:gd name="connsiteX5" fmla="*/ 0 w 4064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000" h="6858000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441650" y="429208"/>
                </a:lnTo>
                <a:lnTo>
                  <a:pt x="4416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0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6" name="Freeform 25"/>
          <p:cNvSpPr/>
          <p:nvPr/>
        </p:nvSpPr>
        <p:spPr>
          <a:xfrm>
            <a:off x="2032794" y="1"/>
            <a:ext cx="2032000" cy="214313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EA6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7" name="Freeform 26"/>
          <p:cNvSpPr/>
          <p:nvPr/>
        </p:nvSpPr>
        <p:spPr>
          <a:xfrm>
            <a:off x="4064794" y="1"/>
            <a:ext cx="2032000" cy="214313"/>
          </a:xfrm>
          <a:custGeom>
            <a:avLst/>
            <a:gdLst>
              <a:gd name="connsiteX0" fmla="*/ 0 w 4063999"/>
              <a:gd name="connsiteY0" fmla="*/ 0 h 429208"/>
              <a:gd name="connsiteX1" fmla="*/ 4063999 w 4063999"/>
              <a:gd name="connsiteY1" fmla="*/ 0 h 429208"/>
              <a:gd name="connsiteX2" fmla="*/ 4063999 w 4063999"/>
              <a:gd name="connsiteY2" fmla="*/ 429208 h 429208"/>
              <a:gd name="connsiteX3" fmla="*/ 0 w 4063999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3999" h="429208">
                <a:moveTo>
                  <a:pt x="0" y="0"/>
                </a:moveTo>
                <a:lnTo>
                  <a:pt x="4063999" y="0"/>
                </a:lnTo>
                <a:lnTo>
                  <a:pt x="4063999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85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8" name="Freeform 27"/>
          <p:cNvSpPr/>
          <p:nvPr/>
        </p:nvSpPr>
        <p:spPr>
          <a:xfrm>
            <a:off x="6095207" y="1"/>
            <a:ext cx="2032000" cy="214313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4A6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9" name="Freeform 28"/>
          <p:cNvSpPr/>
          <p:nvPr/>
        </p:nvSpPr>
        <p:spPr>
          <a:xfrm>
            <a:off x="8127207" y="1"/>
            <a:ext cx="2032000" cy="214313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91C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0" name="Freeform 29"/>
          <p:cNvSpPr/>
          <p:nvPr/>
        </p:nvSpPr>
        <p:spPr>
          <a:xfrm>
            <a:off x="10159207" y="0"/>
            <a:ext cx="2032000" cy="3429000"/>
          </a:xfrm>
          <a:custGeom>
            <a:avLst/>
            <a:gdLst>
              <a:gd name="connsiteX0" fmla="*/ 0 w 4064000"/>
              <a:gd name="connsiteY0" fmla="*/ 0 h 6858000"/>
              <a:gd name="connsiteX1" fmla="*/ 4064000 w 4064000"/>
              <a:gd name="connsiteY1" fmla="*/ 0 h 6858000"/>
              <a:gd name="connsiteX2" fmla="*/ 4064000 w 4064000"/>
              <a:gd name="connsiteY2" fmla="*/ 6858000 h 6858000"/>
              <a:gd name="connsiteX3" fmla="*/ 3622352 w 4064000"/>
              <a:gd name="connsiteY3" fmla="*/ 6858000 h 6858000"/>
              <a:gd name="connsiteX4" fmla="*/ 3622352 w 4064000"/>
              <a:gd name="connsiteY4" fmla="*/ 429208 h 6858000"/>
              <a:gd name="connsiteX5" fmla="*/ 0 w 4064000"/>
              <a:gd name="connsiteY5" fmla="*/ 4292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000" h="6858000">
                <a:moveTo>
                  <a:pt x="0" y="0"/>
                </a:moveTo>
                <a:lnTo>
                  <a:pt x="4064000" y="0"/>
                </a:lnTo>
                <a:lnTo>
                  <a:pt x="4064000" y="6858000"/>
                </a:lnTo>
                <a:lnTo>
                  <a:pt x="3622352" y="6858000"/>
                </a:lnTo>
                <a:lnTo>
                  <a:pt x="3622352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28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70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/>
        </p:nvSpPr>
        <p:spPr>
          <a:xfrm>
            <a:off x="2205" y="3429000"/>
            <a:ext cx="2031266" cy="3429000"/>
          </a:xfrm>
          <a:custGeom>
            <a:avLst/>
            <a:gdLst>
              <a:gd name="connsiteX0" fmla="*/ 0 w 4064000"/>
              <a:gd name="connsiteY0" fmla="*/ 0 h 6858000"/>
              <a:gd name="connsiteX1" fmla="*/ 441650 w 4064000"/>
              <a:gd name="connsiteY1" fmla="*/ 0 h 6858000"/>
              <a:gd name="connsiteX2" fmla="*/ 441650 w 4064000"/>
              <a:gd name="connsiteY2" fmla="*/ 6428792 h 6858000"/>
              <a:gd name="connsiteX3" fmla="*/ 4064000 w 4064000"/>
              <a:gd name="connsiteY3" fmla="*/ 6428792 h 6858000"/>
              <a:gd name="connsiteX4" fmla="*/ 4064000 w 4064000"/>
              <a:gd name="connsiteY4" fmla="*/ 6858000 h 6858000"/>
              <a:gd name="connsiteX5" fmla="*/ 0 w 4064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000" h="6858000">
                <a:moveTo>
                  <a:pt x="0" y="0"/>
                </a:moveTo>
                <a:lnTo>
                  <a:pt x="441650" y="0"/>
                </a:lnTo>
                <a:lnTo>
                  <a:pt x="441650" y="6428792"/>
                </a:lnTo>
                <a:lnTo>
                  <a:pt x="4064000" y="6428792"/>
                </a:lnTo>
                <a:lnTo>
                  <a:pt x="406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42" name="Freeform 41"/>
          <p:cNvSpPr/>
          <p:nvPr/>
        </p:nvSpPr>
        <p:spPr>
          <a:xfrm>
            <a:off x="2033470" y="6643396"/>
            <a:ext cx="2031266" cy="214604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F6BC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44" name="Freeform 43"/>
          <p:cNvSpPr/>
          <p:nvPr/>
        </p:nvSpPr>
        <p:spPr>
          <a:xfrm>
            <a:off x="4064737" y="6643396"/>
            <a:ext cx="2031265" cy="214604"/>
          </a:xfrm>
          <a:custGeom>
            <a:avLst/>
            <a:gdLst>
              <a:gd name="connsiteX0" fmla="*/ 0 w 4063999"/>
              <a:gd name="connsiteY0" fmla="*/ 0 h 429208"/>
              <a:gd name="connsiteX1" fmla="*/ 4063999 w 4063999"/>
              <a:gd name="connsiteY1" fmla="*/ 0 h 429208"/>
              <a:gd name="connsiteX2" fmla="*/ 4063999 w 4063999"/>
              <a:gd name="connsiteY2" fmla="*/ 429208 h 429208"/>
              <a:gd name="connsiteX3" fmla="*/ 0 w 4063999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3999" h="429208">
                <a:moveTo>
                  <a:pt x="0" y="0"/>
                </a:moveTo>
                <a:lnTo>
                  <a:pt x="4063999" y="0"/>
                </a:lnTo>
                <a:lnTo>
                  <a:pt x="4063999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CED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46" name="Freeform 45"/>
          <p:cNvSpPr/>
          <p:nvPr/>
        </p:nvSpPr>
        <p:spPr>
          <a:xfrm>
            <a:off x="6096001" y="6643396"/>
            <a:ext cx="2031266" cy="214604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889D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48" name="Freeform 47"/>
          <p:cNvSpPr/>
          <p:nvPr/>
        </p:nvSpPr>
        <p:spPr>
          <a:xfrm>
            <a:off x="8127266" y="6643396"/>
            <a:ext cx="2031266" cy="214604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C0D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 sz="2200">
              <a:latin typeface="+mj-lt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10158530" y="3429000"/>
            <a:ext cx="2031266" cy="3429000"/>
          </a:xfrm>
          <a:custGeom>
            <a:avLst/>
            <a:gdLst>
              <a:gd name="connsiteX0" fmla="*/ 3622352 w 4064000"/>
              <a:gd name="connsiteY0" fmla="*/ 0 h 6858000"/>
              <a:gd name="connsiteX1" fmla="*/ 4064000 w 4064000"/>
              <a:gd name="connsiteY1" fmla="*/ 0 h 6858000"/>
              <a:gd name="connsiteX2" fmla="*/ 4064000 w 4064000"/>
              <a:gd name="connsiteY2" fmla="*/ 6858000 h 6858000"/>
              <a:gd name="connsiteX3" fmla="*/ 0 w 4064000"/>
              <a:gd name="connsiteY3" fmla="*/ 6858000 h 6858000"/>
              <a:gd name="connsiteX4" fmla="*/ 0 w 4064000"/>
              <a:gd name="connsiteY4" fmla="*/ 6428792 h 6858000"/>
              <a:gd name="connsiteX5" fmla="*/ 3622352 w 4064000"/>
              <a:gd name="connsiteY5" fmla="*/ 64287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000" h="6858000">
                <a:moveTo>
                  <a:pt x="3622352" y="0"/>
                </a:moveTo>
                <a:lnTo>
                  <a:pt x="4064000" y="0"/>
                </a:lnTo>
                <a:lnTo>
                  <a:pt x="4064000" y="6858000"/>
                </a:lnTo>
                <a:lnTo>
                  <a:pt x="0" y="6858000"/>
                </a:lnTo>
                <a:lnTo>
                  <a:pt x="0" y="6428792"/>
                </a:lnTo>
                <a:lnTo>
                  <a:pt x="3622352" y="6428792"/>
                </a:lnTo>
                <a:close/>
              </a:path>
            </a:pathLst>
          </a:custGeom>
          <a:solidFill>
            <a:srgbClr val="96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6" name="Freeform 25"/>
          <p:cNvSpPr/>
          <p:nvPr/>
        </p:nvSpPr>
        <p:spPr>
          <a:xfrm>
            <a:off x="2205" y="0"/>
            <a:ext cx="2031266" cy="3429000"/>
          </a:xfrm>
          <a:custGeom>
            <a:avLst/>
            <a:gdLst>
              <a:gd name="connsiteX0" fmla="*/ 0 w 4064000"/>
              <a:gd name="connsiteY0" fmla="*/ 0 h 6858000"/>
              <a:gd name="connsiteX1" fmla="*/ 4064000 w 4064000"/>
              <a:gd name="connsiteY1" fmla="*/ 0 h 6858000"/>
              <a:gd name="connsiteX2" fmla="*/ 4064000 w 4064000"/>
              <a:gd name="connsiteY2" fmla="*/ 429208 h 6858000"/>
              <a:gd name="connsiteX3" fmla="*/ 441650 w 4064000"/>
              <a:gd name="connsiteY3" fmla="*/ 429208 h 6858000"/>
              <a:gd name="connsiteX4" fmla="*/ 441650 w 4064000"/>
              <a:gd name="connsiteY4" fmla="*/ 6858000 h 6858000"/>
              <a:gd name="connsiteX5" fmla="*/ 0 w 4064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000" h="6858000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441650" y="429208"/>
                </a:lnTo>
                <a:lnTo>
                  <a:pt x="4416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0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0" name="Freeform 29"/>
          <p:cNvSpPr/>
          <p:nvPr/>
        </p:nvSpPr>
        <p:spPr>
          <a:xfrm>
            <a:off x="2033470" y="0"/>
            <a:ext cx="2031266" cy="214604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EA6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2" name="Freeform 31"/>
          <p:cNvSpPr/>
          <p:nvPr/>
        </p:nvSpPr>
        <p:spPr>
          <a:xfrm>
            <a:off x="4064737" y="0"/>
            <a:ext cx="2031265" cy="214604"/>
          </a:xfrm>
          <a:custGeom>
            <a:avLst/>
            <a:gdLst>
              <a:gd name="connsiteX0" fmla="*/ 0 w 4063999"/>
              <a:gd name="connsiteY0" fmla="*/ 0 h 429208"/>
              <a:gd name="connsiteX1" fmla="*/ 4063999 w 4063999"/>
              <a:gd name="connsiteY1" fmla="*/ 0 h 429208"/>
              <a:gd name="connsiteX2" fmla="*/ 4063999 w 4063999"/>
              <a:gd name="connsiteY2" fmla="*/ 429208 h 429208"/>
              <a:gd name="connsiteX3" fmla="*/ 0 w 4063999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3999" h="429208">
                <a:moveTo>
                  <a:pt x="0" y="0"/>
                </a:moveTo>
                <a:lnTo>
                  <a:pt x="4063999" y="0"/>
                </a:lnTo>
                <a:lnTo>
                  <a:pt x="4063999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85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4" name="Freeform 33"/>
          <p:cNvSpPr/>
          <p:nvPr/>
        </p:nvSpPr>
        <p:spPr>
          <a:xfrm>
            <a:off x="6096001" y="0"/>
            <a:ext cx="2031266" cy="214604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4A6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6" name="Freeform 35"/>
          <p:cNvSpPr/>
          <p:nvPr/>
        </p:nvSpPr>
        <p:spPr>
          <a:xfrm>
            <a:off x="8127266" y="0"/>
            <a:ext cx="2031266" cy="214604"/>
          </a:xfrm>
          <a:custGeom>
            <a:avLst/>
            <a:gdLst>
              <a:gd name="connsiteX0" fmla="*/ 0 w 4064000"/>
              <a:gd name="connsiteY0" fmla="*/ 0 h 429208"/>
              <a:gd name="connsiteX1" fmla="*/ 4064000 w 4064000"/>
              <a:gd name="connsiteY1" fmla="*/ 0 h 429208"/>
              <a:gd name="connsiteX2" fmla="*/ 4064000 w 4064000"/>
              <a:gd name="connsiteY2" fmla="*/ 429208 h 429208"/>
              <a:gd name="connsiteX3" fmla="*/ 0 w 4064000"/>
              <a:gd name="connsiteY3" fmla="*/ 429208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429208">
                <a:moveTo>
                  <a:pt x="0" y="0"/>
                </a:moveTo>
                <a:lnTo>
                  <a:pt x="4064000" y="0"/>
                </a:lnTo>
                <a:lnTo>
                  <a:pt x="4064000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91C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8" name="Freeform 37"/>
          <p:cNvSpPr/>
          <p:nvPr/>
        </p:nvSpPr>
        <p:spPr>
          <a:xfrm>
            <a:off x="10158530" y="0"/>
            <a:ext cx="2031266" cy="3429000"/>
          </a:xfrm>
          <a:custGeom>
            <a:avLst/>
            <a:gdLst>
              <a:gd name="connsiteX0" fmla="*/ 0 w 4064000"/>
              <a:gd name="connsiteY0" fmla="*/ 0 h 6858000"/>
              <a:gd name="connsiteX1" fmla="*/ 4064000 w 4064000"/>
              <a:gd name="connsiteY1" fmla="*/ 0 h 6858000"/>
              <a:gd name="connsiteX2" fmla="*/ 4064000 w 4064000"/>
              <a:gd name="connsiteY2" fmla="*/ 6858000 h 6858000"/>
              <a:gd name="connsiteX3" fmla="*/ 3622352 w 4064000"/>
              <a:gd name="connsiteY3" fmla="*/ 6858000 h 6858000"/>
              <a:gd name="connsiteX4" fmla="*/ 3622352 w 4064000"/>
              <a:gd name="connsiteY4" fmla="*/ 429208 h 6858000"/>
              <a:gd name="connsiteX5" fmla="*/ 0 w 4064000"/>
              <a:gd name="connsiteY5" fmla="*/ 4292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000" h="6858000">
                <a:moveTo>
                  <a:pt x="0" y="0"/>
                </a:moveTo>
                <a:lnTo>
                  <a:pt x="4064000" y="0"/>
                </a:lnTo>
                <a:lnTo>
                  <a:pt x="4064000" y="6858000"/>
                </a:lnTo>
                <a:lnTo>
                  <a:pt x="3622352" y="6858000"/>
                </a:lnTo>
                <a:lnTo>
                  <a:pt x="3622352" y="429208"/>
                </a:lnTo>
                <a:lnTo>
                  <a:pt x="0" y="429208"/>
                </a:lnTo>
                <a:close/>
              </a:path>
            </a:pathLst>
          </a:custGeom>
          <a:solidFill>
            <a:srgbClr val="28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686" tIns="22842" rIns="45686" bIns="22842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882663" y="2003569"/>
            <a:ext cx="6426676" cy="323064"/>
          </a:xfrm>
          <a:prstGeom prst="rect">
            <a:avLst/>
          </a:prstGeom>
          <a:noFill/>
        </p:spPr>
        <p:txBody>
          <a:bodyPr wrap="square" lIns="45686" tIns="22842" rIns="45686" bIns="22842" rtlCol="0">
            <a:spAutoFit/>
          </a:bodyPr>
          <a:lstStyle/>
          <a:p>
            <a:pPr algn="ctr"/>
            <a:r>
              <a:rPr lang="el-GR" dirty="0">
                <a:solidFill>
                  <a:schemeClr val="bg2">
                    <a:lumMod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Όροι και συνθήκες υλοποίησης της κατάρτισης</a:t>
            </a:r>
            <a:endParaRPr lang="tr-TR" dirty="0">
              <a:solidFill>
                <a:schemeClr val="bg2">
                  <a:lumMod val="25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079853" y="2626813"/>
            <a:ext cx="2032296" cy="0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27"/>
          <p:cNvSpPr/>
          <p:nvPr/>
        </p:nvSpPr>
        <p:spPr>
          <a:xfrm>
            <a:off x="1382183" y="2750420"/>
            <a:ext cx="4499552" cy="723082"/>
          </a:xfrm>
          <a:prstGeom prst="rect">
            <a:avLst/>
          </a:prstGeom>
        </p:spPr>
        <p:txBody>
          <a:bodyPr wrap="square" lIns="45686" tIns="22842" rIns="45686" bIns="22842">
            <a:spAutoFit/>
          </a:bodyPr>
          <a:lstStyle/>
          <a:p>
            <a:r>
              <a:rPr lang="el-GR" sz="2200" dirty="0">
                <a:solidFill>
                  <a:schemeClr val="bg2">
                    <a:lumMod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Συνολική διάρκεια προγράμματος κατάρτισης.</a:t>
            </a:r>
            <a:endParaRPr lang="tr-TR" sz="2200" dirty="0">
              <a:solidFill>
                <a:schemeClr val="bg2">
                  <a:lumMod val="1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Oval 1"/>
          <p:cNvSpPr/>
          <p:nvPr/>
        </p:nvSpPr>
        <p:spPr>
          <a:xfrm>
            <a:off x="1194571" y="2896388"/>
            <a:ext cx="83940" cy="83966"/>
          </a:xfrm>
          <a:prstGeom prst="ellipse">
            <a:avLst/>
          </a:prstGeom>
          <a:solidFill>
            <a:srgbClr val="EA6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86" tIns="22842" rIns="45686" bIns="22842" rtlCol="0" anchor="ctr"/>
          <a:lstStyle/>
          <a:p>
            <a:pPr algn="ctr"/>
            <a:endParaRPr lang="tr-TR" sz="2200">
              <a:latin typeface="+mj-lt"/>
            </a:endParaRPr>
          </a:p>
        </p:txBody>
      </p:sp>
      <p:sp>
        <p:nvSpPr>
          <p:cNvPr id="20" name="Rectangle 8"/>
          <p:cNvSpPr/>
          <p:nvPr/>
        </p:nvSpPr>
        <p:spPr>
          <a:xfrm>
            <a:off x="1382183" y="3534098"/>
            <a:ext cx="4499552" cy="723082"/>
          </a:xfrm>
          <a:prstGeom prst="rect">
            <a:avLst/>
          </a:prstGeom>
        </p:spPr>
        <p:txBody>
          <a:bodyPr wrap="square" lIns="45686" tIns="22842" rIns="45686" bIns="22842">
            <a:spAutoFit/>
          </a:bodyPr>
          <a:lstStyle/>
          <a:p>
            <a:r>
              <a:rPr lang="el-GR" sz="2200" dirty="0">
                <a:solidFill>
                  <a:schemeClr val="bg2">
                    <a:lumMod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Ημερήσια διάρκεια προγράμματος κατάρτισης.</a:t>
            </a:r>
            <a:endParaRPr lang="tr-TR" sz="2200" dirty="0">
              <a:solidFill>
                <a:schemeClr val="bg2">
                  <a:lumMod val="1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Oval 9"/>
          <p:cNvSpPr/>
          <p:nvPr/>
        </p:nvSpPr>
        <p:spPr>
          <a:xfrm>
            <a:off x="1194571" y="3680068"/>
            <a:ext cx="83940" cy="83966"/>
          </a:xfrm>
          <a:prstGeom prst="ellipse">
            <a:avLst/>
          </a:prstGeom>
          <a:solidFill>
            <a:srgbClr val="F0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86" tIns="22842" rIns="45686" bIns="22842" rtlCol="0" anchor="ctr"/>
          <a:lstStyle/>
          <a:p>
            <a:pPr algn="ctr"/>
            <a:endParaRPr lang="tr-TR" sz="2200">
              <a:latin typeface="+mj-lt"/>
            </a:endParaRPr>
          </a:p>
        </p:txBody>
      </p:sp>
      <p:sp>
        <p:nvSpPr>
          <p:cNvPr id="22" name="Rectangle 10"/>
          <p:cNvSpPr/>
          <p:nvPr/>
        </p:nvSpPr>
        <p:spPr>
          <a:xfrm>
            <a:off x="1382183" y="4317781"/>
            <a:ext cx="4499552" cy="723082"/>
          </a:xfrm>
          <a:prstGeom prst="rect">
            <a:avLst/>
          </a:prstGeom>
        </p:spPr>
        <p:txBody>
          <a:bodyPr wrap="square" lIns="45686" tIns="22842" rIns="45686" bIns="22842">
            <a:spAutoFit/>
          </a:bodyPr>
          <a:lstStyle/>
          <a:p>
            <a:r>
              <a:rPr lang="el-GR" sz="2200" dirty="0">
                <a:solidFill>
                  <a:schemeClr val="bg2">
                    <a:lumMod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Ποσοστό απουσιών ανά καταρτιζόμενο.</a:t>
            </a:r>
            <a:endParaRPr lang="tr-TR" sz="2200" dirty="0">
              <a:solidFill>
                <a:schemeClr val="bg2">
                  <a:lumMod val="1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Oval 11"/>
          <p:cNvSpPr/>
          <p:nvPr/>
        </p:nvSpPr>
        <p:spPr>
          <a:xfrm>
            <a:off x="1194571" y="4463749"/>
            <a:ext cx="83940" cy="83966"/>
          </a:xfrm>
          <a:prstGeom prst="ellipse">
            <a:avLst/>
          </a:prstGeom>
          <a:solidFill>
            <a:srgbClr val="91C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86" tIns="22842" rIns="45686" bIns="22842" rtlCol="0" anchor="ctr"/>
          <a:lstStyle/>
          <a:p>
            <a:pPr algn="ctr"/>
            <a:endParaRPr lang="tr-TR" sz="2200">
              <a:latin typeface="+mj-lt"/>
            </a:endParaRPr>
          </a:p>
        </p:txBody>
      </p:sp>
      <p:sp>
        <p:nvSpPr>
          <p:cNvPr id="24" name="Rectangle 12"/>
          <p:cNvSpPr/>
          <p:nvPr/>
        </p:nvSpPr>
        <p:spPr>
          <a:xfrm>
            <a:off x="1382183" y="5101461"/>
            <a:ext cx="4499552" cy="384605"/>
          </a:xfrm>
          <a:prstGeom prst="rect">
            <a:avLst/>
          </a:prstGeom>
        </p:spPr>
        <p:txBody>
          <a:bodyPr wrap="square" lIns="45686" tIns="22842" rIns="45686" bIns="22842">
            <a:spAutoFit/>
          </a:bodyPr>
          <a:lstStyle/>
          <a:p>
            <a:r>
              <a:rPr lang="el-GR" sz="2200" dirty="0">
                <a:solidFill>
                  <a:schemeClr val="bg2">
                    <a:lumMod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Ώρες προσέλευσης – αποχώρησης.</a:t>
            </a:r>
            <a:endParaRPr lang="tr-TR" sz="2200" dirty="0">
              <a:solidFill>
                <a:schemeClr val="bg2">
                  <a:lumMod val="1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val 13"/>
          <p:cNvSpPr/>
          <p:nvPr/>
        </p:nvSpPr>
        <p:spPr>
          <a:xfrm>
            <a:off x="1194571" y="5247428"/>
            <a:ext cx="83940" cy="83966"/>
          </a:xfrm>
          <a:prstGeom prst="ellipse">
            <a:avLst/>
          </a:prstGeom>
          <a:solidFill>
            <a:srgbClr val="28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86" tIns="22842" rIns="45686" bIns="22842" rtlCol="0" anchor="ctr"/>
          <a:lstStyle/>
          <a:p>
            <a:pPr algn="ctr"/>
            <a:endParaRPr lang="tr-TR" sz="2200">
              <a:latin typeface="+mj-lt"/>
            </a:endParaRPr>
          </a:p>
        </p:txBody>
      </p:sp>
      <p:sp>
        <p:nvSpPr>
          <p:cNvPr id="27" name="Rectangle 14"/>
          <p:cNvSpPr/>
          <p:nvPr/>
        </p:nvSpPr>
        <p:spPr>
          <a:xfrm>
            <a:off x="6556065" y="2750420"/>
            <a:ext cx="4967967" cy="384605"/>
          </a:xfrm>
          <a:prstGeom prst="rect">
            <a:avLst/>
          </a:prstGeom>
        </p:spPr>
        <p:txBody>
          <a:bodyPr wrap="square" lIns="45686" tIns="22842" rIns="45686" bIns="22842">
            <a:spAutoFit/>
          </a:bodyPr>
          <a:lstStyle/>
          <a:p>
            <a:r>
              <a:rPr lang="el-GR" sz="2200" dirty="0">
                <a:solidFill>
                  <a:schemeClr val="bg2">
                    <a:lumMod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Έξοδα μετακίνησης.</a:t>
            </a:r>
            <a:endParaRPr lang="tr-TR" sz="2200" dirty="0">
              <a:solidFill>
                <a:schemeClr val="bg2">
                  <a:lumMod val="1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Oval 15"/>
          <p:cNvSpPr/>
          <p:nvPr/>
        </p:nvSpPr>
        <p:spPr>
          <a:xfrm>
            <a:off x="6368450" y="2896388"/>
            <a:ext cx="83940" cy="83966"/>
          </a:xfrm>
          <a:prstGeom prst="ellipse">
            <a:avLst/>
          </a:prstGeom>
          <a:solidFill>
            <a:srgbClr val="91C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86" tIns="22842" rIns="45686" bIns="22842" rtlCol="0" anchor="ctr"/>
          <a:lstStyle/>
          <a:p>
            <a:pPr algn="ctr"/>
            <a:endParaRPr lang="tr-TR" sz="2200">
              <a:latin typeface="+mj-lt"/>
            </a:endParaRPr>
          </a:p>
        </p:txBody>
      </p:sp>
      <p:sp>
        <p:nvSpPr>
          <p:cNvPr id="29" name="Rectangle 16"/>
          <p:cNvSpPr/>
          <p:nvPr/>
        </p:nvSpPr>
        <p:spPr>
          <a:xfrm>
            <a:off x="6556065" y="3534098"/>
            <a:ext cx="4967967" cy="723082"/>
          </a:xfrm>
          <a:prstGeom prst="rect">
            <a:avLst/>
          </a:prstGeom>
        </p:spPr>
        <p:txBody>
          <a:bodyPr wrap="square" lIns="45686" tIns="22842" rIns="45686" bIns="22842">
            <a:spAutoFit/>
          </a:bodyPr>
          <a:lstStyle/>
          <a:p>
            <a:r>
              <a:rPr lang="el-GR" sz="2200" dirty="0">
                <a:solidFill>
                  <a:schemeClr val="bg2">
                    <a:lumMod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Γραμματειακή – Οργανωτική υποστήριξη του προγράμματος κατάρτισης.</a:t>
            </a:r>
            <a:endParaRPr lang="tr-TR" sz="2200" dirty="0">
              <a:solidFill>
                <a:schemeClr val="bg2">
                  <a:lumMod val="1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Oval 17"/>
          <p:cNvSpPr/>
          <p:nvPr/>
        </p:nvSpPr>
        <p:spPr>
          <a:xfrm>
            <a:off x="6368450" y="3680068"/>
            <a:ext cx="83940" cy="83966"/>
          </a:xfrm>
          <a:prstGeom prst="ellipse">
            <a:avLst/>
          </a:prstGeom>
          <a:solidFill>
            <a:srgbClr val="85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86" tIns="22842" rIns="45686" bIns="22842" rtlCol="0" anchor="ctr"/>
          <a:lstStyle/>
          <a:p>
            <a:pPr algn="ctr"/>
            <a:endParaRPr lang="tr-TR" sz="2200">
              <a:latin typeface="+mj-lt"/>
            </a:endParaRPr>
          </a:p>
        </p:txBody>
      </p:sp>
      <p:sp>
        <p:nvSpPr>
          <p:cNvPr id="33" name="Rectangle 18"/>
          <p:cNvSpPr/>
          <p:nvPr/>
        </p:nvSpPr>
        <p:spPr>
          <a:xfrm>
            <a:off x="6556065" y="4317780"/>
            <a:ext cx="4967967" cy="384605"/>
          </a:xfrm>
          <a:prstGeom prst="rect">
            <a:avLst/>
          </a:prstGeom>
        </p:spPr>
        <p:txBody>
          <a:bodyPr wrap="square" lIns="45686" tIns="22842" rIns="45686" bIns="22842">
            <a:spAutoFit/>
          </a:bodyPr>
          <a:lstStyle/>
          <a:p>
            <a:r>
              <a:rPr lang="el-GR" sz="2200" dirty="0">
                <a:solidFill>
                  <a:schemeClr val="bg2">
                    <a:lumMod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Εκπαιδευτικό Υλικό – Σημειώσεις.</a:t>
            </a:r>
            <a:endParaRPr lang="tr-TR" sz="2200" dirty="0">
              <a:solidFill>
                <a:schemeClr val="bg2">
                  <a:lumMod val="1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Oval 19"/>
          <p:cNvSpPr/>
          <p:nvPr/>
        </p:nvSpPr>
        <p:spPr>
          <a:xfrm>
            <a:off x="6368450" y="4463749"/>
            <a:ext cx="83940" cy="83966"/>
          </a:xfrm>
          <a:prstGeom prst="ellipse">
            <a:avLst/>
          </a:prstGeom>
          <a:solidFill>
            <a:srgbClr val="4A6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86" tIns="22842" rIns="45686" bIns="22842" rtlCol="0" anchor="ctr"/>
          <a:lstStyle/>
          <a:p>
            <a:pPr algn="ctr"/>
            <a:endParaRPr lang="tr-TR" sz="2200">
              <a:latin typeface="+mj-lt"/>
            </a:endParaRPr>
          </a:p>
        </p:txBody>
      </p:sp>
      <p:sp>
        <p:nvSpPr>
          <p:cNvPr id="37" name="Rectangle 20"/>
          <p:cNvSpPr/>
          <p:nvPr/>
        </p:nvSpPr>
        <p:spPr>
          <a:xfrm>
            <a:off x="6556065" y="5101459"/>
            <a:ext cx="4967967" cy="723082"/>
          </a:xfrm>
          <a:prstGeom prst="rect">
            <a:avLst/>
          </a:prstGeom>
        </p:spPr>
        <p:txBody>
          <a:bodyPr wrap="square" lIns="45686" tIns="22842" rIns="45686" bIns="22842">
            <a:spAutoFit/>
          </a:bodyPr>
          <a:lstStyle/>
          <a:p>
            <a:r>
              <a:rPr lang="el-GR" sz="2200" dirty="0">
                <a:solidFill>
                  <a:schemeClr val="bg2">
                    <a:lumMod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Διαλείμματα – Παροχές – Εκπαιδευτικός χώρος.</a:t>
            </a:r>
            <a:endParaRPr lang="tr-TR" sz="2200" dirty="0">
              <a:solidFill>
                <a:schemeClr val="bg2">
                  <a:lumMod val="1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Oval 21"/>
          <p:cNvSpPr/>
          <p:nvPr/>
        </p:nvSpPr>
        <p:spPr>
          <a:xfrm>
            <a:off x="6368450" y="5247428"/>
            <a:ext cx="83940" cy="83966"/>
          </a:xfrm>
          <a:prstGeom prst="ellipse">
            <a:avLst/>
          </a:prstGeom>
          <a:solidFill>
            <a:srgbClr val="EA6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86" tIns="22842" rIns="45686" bIns="22842" rtlCol="0" anchor="ctr"/>
          <a:lstStyle/>
          <a:p>
            <a:pPr algn="ctr"/>
            <a:endParaRPr lang="tr-TR" sz="2200">
              <a:latin typeface="+mj-lt"/>
            </a:endParaRPr>
          </a:p>
        </p:txBody>
      </p:sp>
      <p:sp>
        <p:nvSpPr>
          <p:cNvPr id="41" name="Rectangle 27"/>
          <p:cNvSpPr/>
          <p:nvPr/>
        </p:nvSpPr>
        <p:spPr>
          <a:xfrm>
            <a:off x="1382183" y="5857613"/>
            <a:ext cx="4499552" cy="384605"/>
          </a:xfrm>
          <a:prstGeom prst="rect">
            <a:avLst/>
          </a:prstGeom>
        </p:spPr>
        <p:txBody>
          <a:bodyPr wrap="square" lIns="45686" tIns="22842" rIns="45686" bIns="22842">
            <a:spAutoFit/>
          </a:bodyPr>
          <a:lstStyle/>
          <a:p>
            <a:r>
              <a:rPr lang="el-GR" sz="2200" dirty="0">
                <a:solidFill>
                  <a:schemeClr val="bg2">
                    <a:lumMod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Ρόλοι και υποχρεώσεις.</a:t>
            </a:r>
            <a:endParaRPr lang="tr-TR" sz="2200" dirty="0">
              <a:solidFill>
                <a:schemeClr val="bg2">
                  <a:lumMod val="1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Oval 1"/>
          <p:cNvSpPr/>
          <p:nvPr/>
        </p:nvSpPr>
        <p:spPr>
          <a:xfrm>
            <a:off x="1194571" y="6003581"/>
            <a:ext cx="83940" cy="83966"/>
          </a:xfrm>
          <a:prstGeom prst="ellipse">
            <a:avLst/>
          </a:prstGeom>
          <a:solidFill>
            <a:srgbClr val="EA6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86" tIns="22842" rIns="45686" bIns="22842" rtlCol="0" anchor="ctr"/>
          <a:lstStyle/>
          <a:p>
            <a:pPr algn="ctr"/>
            <a:endParaRPr lang="tr-TR" sz="2200">
              <a:latin typeface="+mj-lt"/>
            </a:endParaRPr>
          </a:p>
        </p:txBody>
      </p:sp>
      <p:sp>
        <p:nvSpPr>
          <p:cNvPr id="45" name="Rectangle 14"/>
          <p:cNvSpPr/>
          <p:nvPr/>
        </p:nvSpPr>
        <p:spPr>
          <a:xfrm>
            <a:off x="6556065" y="5857613"/>
            <a:ext cx="4967967" cy="384605"/>
          </a:xfrm>
          <a:prstGeom prst="rect">
            <a:avLst/>
          </a:prstGeom>
        </p:spPr>
        <p:txBody>
          <a:bodyPr wrap="square" lIns="45686" tIns="22842" rIns="45686" bIns="22842">
            <a:spAutoFit/>
          </a:bodyPr>
          <a:lstStyle/>
          <a:p>
            <a:r>
              <a:rPr lang="el-GR" sz="2200" dirty="0">
                <a:solidFill>
                  <a:schemeClr val="bg2">
                    <a:lumMod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Έξοδα μετακίνησης.</a:t>
            </a:r>
            <a:endParaRPr lang="tr-TR" sz="2200" dirty="0">
              <a:solidFill>
                <a:schemeClr val="bg2">
                  <a:lumMod val="1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Oval 15"/>
          <p:cNvSpPr/>
          <p:nvPr/>
        </p:nvSpPr>
        <p:spPr>
          <a:xfrm>
            <a:off x="6368450" y="6003581"/>
            <a:ext cx="83940" cy="83966"/>
          </a:xfrm>
          <a:prstGeom prst="ellipse">
            <a:avLst/>
          </a:prstGeom>
          <a:solidFill>
            <a:srgbClr val="91C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86" tIns="22842" rIns="45686" bIns="22842" rtlCol="0" anchor="ctr"/>
          <a:lstStyle/>
          <a:p>
            <a:pPr algn="ctr"/>
            <a:endParaRPr lang="tr-TR" sz="2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466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43810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Δομή του αναλυτικού προγράμματος 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1055047"/>
            <a:ext cx="12190413" cy="1588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9 - Ορθογώνιο"/>
          <p:cNvSpPr>
            <a:spLocks noChangeArrowheads="1"/>
          </p:cNvSpPr>
          <p:nvPr/>
        </p:nvSpPr>
        <p:spPr bwMode="auto">
          <a:xfrm>
            <a:off x="3094832" y="1185222"/>
            <a:ext cx="527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b="1" dirty="0">
                <a:solidFill>
                  <a:srgbClr val="002060"/>
                </a:solidFill>
              </a:rPr>
              <a:t>Θεματικές Ενότητες, </a:t>
            </a:r>
            <a:r>
              <a:rPr lang="el-GR" altLang="en-US" b="1" dirty="0" err="1">
                <a:solidFill>
                  <a:srgbClr val="002060"/>
                </a:solidFill>
              </a:rPr>
              <a:t>Υποενότητες</a:t>
            </a:r>
            <a:r>
              <a:rPr lang="el-GR" altLang="en-US" b="1" dirty="0">
                <a:solidFill>
                  <a:srgbClr val="002060"/>
                </a:solidFill>
              </a:rPr>
              <a:t> και Διάρκεια</a:t>
            </a:r>
            <a:endParaRPr lang="el-GR" altLang="el-GR" dirty="0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890509"/>
              </p:ext>
            </p:extLst>
          </p:nvPr>
        </p:nvGraphicFramePr>
        <p:xfrm>
          <a:off x="451644" y="1683696"/>
          <a:ext cx="10971213" cy="4179221"/>
        </p:xfrm>
        <a:graphic>
          <a:graphicData uri="http://schemas.openxmlformats.org/drawingml/2006/table">
            <a:tbl>
              <a:tblPr firstRow="1" firstCol="1" bandRow="1"/>
              <a:tblGrid>
                <a:gridCol w="714252">
                  <a:extLst>
                    <a:ext uri="{9D8B030D-6E8A-4147-A177-3AD203B41FA5}">
                      <a16:colId xmlns:a16="http://schemas.microsoft.com/office/drawing/2014/main" val="152139945"/>
                    </a:ext>
                  </a:extLst>
                </a:gridCol>
                <a:gridCol w="5064575">
                  <a:extLst>
                    <a:ext uri="{9D8B030D-6E8A-4147-A177-3AD203B41FA5}">
                      <a16:colId xmlns:a16="http://schemas.microsoft.com/office/drawing/2014/main" val="522985452"/>
                    </a:ext>
                  </a:extLst>
                </a:gridCol>
                <a:gridCol w="4151593">
                  <a:extLst>
                    <a:ext uri="{9D8B030D-6E8A-4147-A177-3AD203B41FA5}">
                      <a16:colId xmlns:a16="http://schemas.microsoft.com/office/drawing/2014/main" val="3342113683"/>
                    </a:ext>
                  </a:extLst>
                </a:gridCol>
                <a:gridCol w="1040793">
                  <a:extLst>
                    <a:ext uri="{9D8B030D-6E8A-4147-A177-3AD203B41FA5}">
                      <a16:colId xmlns:a16="http://schemas.microsoft.com/office/drawing/2014/main" val="1099645106"/>
                    </a:ext>
                  </a:extLst>
                </a:gridCol>
              </a:tblGrid>
              <a:tr h="245412">
                <a:tc gridSpan="3"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Θεματική Ενότητα 1: «Δομή ενός Αυτοματοποιημένου Συστήματος 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D3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" marR="60960" indent="-571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18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</a:t>
                      </a: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323113"/>
                  </a:ext>
                </a:extLst>
              </a:tr>
              <a:tr h="828763">
                <a:tc rowSpan="4"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2550"/>
                        </a:spcAft>
                      </a:pPr>
                      <a:r>
                        <a:rPr lang="el-GR" sz="11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2565"/>
                        </a:spcAft>
                      </a:pPr>
                      <a:r>
                        <a:rPr lang="el-GR" sz="11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3850"/>
                        </a:spcAft>
                      </a:pPr>
                      <a:r>
                        <a:rPr lang="el-GR" sz="11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D3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1: «Ο ρόλος και η δομή ενός Συστήματος Αυτομάτου Ελέγχου»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D3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114300" indent="-5715" algn="l">
                        <a:lnSpc>
                          <a:spcPct val="98000"/>
                        </a:lnSpc>
                        <a:spcAft>
                          <a:spcPts val="1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Αναφερόμαστε στον ορισμό ενός Συστήματος Αυτομάτου ελέγχου, στην δομή του και σε βασικούς ορισμούς.  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3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D3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774198"/>
                  </a:ext>
                </a:extLst>
              </a:tr>
              <a:tr h="8824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2: «Παράμετροι κα Αναπαράσταση ενός Συστήματος Αυτομάτου Ελέγχου»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Αναφερόμαστε στις βασικές παραμέτρους όπως Ακρίβεια, Ευαισθησία, Ευστάθεια,..και την αναπαράσταση ενός Συστήματος Αυτομάτου Ελέγχου.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 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ώρες</a:t>
                      </a: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7779"/>
                  </a:ext>
                </a:extLst>
              </a:tr>
              <a:tr h="109477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3: «Κατηγορίες και τρόποι Διασύνδεσης των Συστημάτων 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52705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Αναφερόμαστε στις κατηγορίες ανάλογα με τον αριθμό των εισόδων – εξόδων που υπάρχουν και τους βασικούς τρόπους διασύνδεσης Εν σειρά, παράλληλα, Μικτή σύνδεση. Επίσης γίνεται αναφορά στους βρόγχους των Συστημάτων.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</a:t>
                      </a: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955653"/>
                  </a:ext>
                </a:extLst>
              </a:tr>
              <a:tr h="67009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4: «Μεταβλητές Συστημάτων Ελέγχου»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Γίνεται αναφορά στις κατηγορίες των μεταβλητών που έχουμε και δίνονται διευκρινήσεις σχετικά με τον ρόλο που έχουν. 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831811"/>
                  </a:ext>
                </a:extLst>
              </a:tr>
              <a:tr h="457752"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5: «Ελεγκτές και Τεχνικές ελέγχου»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Αναφερόμαστε στις διάφορες κατηγορίες των ελεγκτών και στον τρόπο συμπεριφοράς τους.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</a:t>
                      </a:r>
                      <a:r>
                        <a:rPr lang="el-GR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</a:t>
                      </a: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7310" marR="4445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70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6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43810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Δομή του αναλυτικού προγράμματος 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1055047"/>
            <a:ext cx="12190413" cy="1588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562100" y="2208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456" y="1288797"/>
            <a:ext cx="10378402" cy="51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43810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Δομή του αναλυτικού προγράμματος 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1055047"/>
            <a:ext cx="12190413" cy="1588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96" y="1283806"/>
            <a:ext cx="10469310" cy="49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43810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Δομή του αναλυτικού προγράμματος 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1055047"/>
            <a:ext cx="12190413" cy="1588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95" y="1186811"/>
            <a:ext cx="11247605" cy="526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1645" y="43810"/>
            <a:ext cx="10971213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3200" b="1" dirty="0">
                <a:solidFill>
                  <a:srgbClr val="002060"/>
                </a:solidFill>
                <a:cs typeface="Arial" pitchFamily="34" charset="0"/>
              </a:rPr>
              <a:t>Δομή του αναλυτικού προγράμματος </a:t>
            </a:r>
          </a:p>
        </p:txBody>
      </p:sp>
      <p:cxnSp>
        <p:nvCxnSpPr>
          <p:cNvPr id="5" name="Straight Connector 2"/>
          <p:cNvCxnSpPr/>
          <p:nvPr/>
        </p:nvCxnSpPr>
        <p:spPr>
          <a:xfrm>
            <a:off x="795" y="1055047"/>
            <a:ext cx="12190413" cy="1588"/>
          </a:xfrm>
          <a:prstGeom prst="line">
            <a:avLst/>
          </a:prstGeom>
          <a:ln w="82550">
            <a:solidFill>
              <a:srgbClr val="EA6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900146"/>
              </p:ext>
            </p:extLst>
          </p:nvPr>
        </p:nvGraphicFramePr>
        <p:xfrm>
          <a:off x="451645" y="1336309"/>
          <a:ext cx="11225074" cy="5053303"/>
        </p:xfrm>
        <a:graphic>
          <a:graphicData uri="http://schemas.openxmlformats.org/drawingml/2006/table">
            <a:tbl>
              <a:tblPr firstRow="1" firstCol="1" bandRow="1"/>
              <a:tblGrid>
                <a:gridCol w="1004655">
                  <a:extLst>
                    <a:ext uri="{9D8B030D-6E8A-4147-A177-3AD203B41FA5}">
                      <a16:colId xmlns:a16="http://schemas.microsoft.com/office/drawing/2014/main" val="395799856"/>
                    </a:ext>
                  </a:extLst>
                </a:gridCol>
                <a:gridCol w="5089107">
                  <a:extLst>
                    <a:ext uri="{9D8B030D-6E8A-4147-A177-3AD203B41FA5}">
                      <a16:colId xmlns:a16="http://schemas.microsoft.com/office/drawing/2014/main" val="1110004361"/>
                    </a:ext>
                  </a:extLst>
                </a:gridCol>
                <a:gridCol w="3689622">
                  <a:extLst>
                    <a:ext uri="{9D8B030D-6E8A-4147-A177-3AD203B41FA5}">
                      <a16:colId xmlns:a16="http://schemas.microsoft.com/office/drawing/2014/main" val="762381592"/>
                    </a:ext>
                  </a:extLst>
                </a:gridCol>
                <a:gridCol w="617198">
                  <a:extLst>
                    <a:ext uri="{9D8B030D-6E8A-4147-A177-3AD203B41FA5}">
                      <a16:colId xmlns:a16="http://schemas.microsoft.com/office/drawing/2014/main" val="3223569856"/>
                    </a:ext>
                  </a:extLst>
                </a:gridCol>
                <a:gridCol w="824492">
                  <a:extLst>
                    <a:ext uri="{9D8B030D-6E8A-4147-A177-3AD203B41FA5}">
                      <a16:colId xmlns:a16="http://schemas.microsoft.com/office/drawing/2014/main" val="1495067091"/>
                    </a:ext>
                  </a:extLst>
                </a:gridCol>
              </a:tblGrid>
              <a:tr h="309014">
                <a:tc gridSpan="3"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Θεματική Ενότητα 7 «Προγραμματιζόμενη Λογική  » </a:t>
                      </a:r>
                      <a:endParaRPr lang="el-GR" sz="10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D3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54</a:t>
                      </a: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ώρες 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942970"/>
                  </a:ext>
                </a:extLst>
              </a:tr>
              <a:tr h="309014">
                <a:tc rowSpan="4"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1270"/>
                        </a:spcAft>
                      </a:pPr>
                      <a:r>
                        <a:rPr lang="el-GR" sz="10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1270"/>
                        </a:spcAft>
                      </a:pPr>
                      <a:r>
                        <a:rPr lang="el-GR" sz="10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D3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1: «Εισαγωγή :Πλεονεκτήματα  , βασικά χαρακτηριστικά»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D3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Πλεονεκτήματα της προγραμματιζόμενης λογικής και η βασική διαφορά με τον κλασικό αυτοματσιμό 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D3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 ώρες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623478"/>
                  </a:ext>
                </a:extLst>
              </a:tr>
              <a:tr h="30901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2: «Κύκλος  λειτουργίας ενός PLC»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Πως λειτουργεί η CPU 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831985"/>
                  </a:ext>
                </a:extLst>
              </a:tr>
              <a:tr h="30901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14300" indent="-57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3: «Δομή  ενός σταθμού και βασικά χαρακτηριστικά λειτουργίας»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Τα δομικά στοιχεία που απαρτίζουν ένα σταθμό προγραμματιζόμενης λογικής και η χρησιμότητα τους.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17614"/>
                  </a:ext>
                </a:extLst>
              </a:tr>
              <a:tr h="30901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4: «Διευθυνσηοδότηση  στην Step 7 και Ονοματολογία 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Η φιλοσοφία του τρόπου διευθυνσιοδότησης των λογικών μεταβλητών και η ονοματολογία τους 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769105"/>
                  </a:ext>
                </a:extLst>
              </a:tr>
              <a:tr h="309014">
                <a:tc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5: «Μπλοκ  προγραμματισμού  στην </a:t>
                      </a: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Step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7»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Οι  κατηγορίες των μπλοκ προγραμματισμού που χρησιμοποιούμε στην Step7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539492"/>
                  </a:ext>
                </a:extLst>
              </a:tr>
              <a:tr h="309014">
                <a:tc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6: «Βασικές εντολές  προγραμματισμού 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Αναφορά στις βασικές εντολές στην STL και στην  LAD. Απλά παραδείγματα  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201734"/>
                  </a:ext>
                </a:extLst>
              </a:tr>
              <a:tr h="309014">
                <a:tc rowSpan="4"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1270"/>
                        </a:spcAft>
                      </a:pPr>
                      <a:r>
                        <a:rPr lang="el-GR" sz="1000" b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1270"/>
                        </a:spcAft>
                      </a:pPr>
                      <a:r>
                        <a:rPr lang="el-GR" sz="1000" b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7: «Βασικά Εργαλεία στην </a:t>
                      </a: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Step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7.»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Παρουσίαση των βασικών εργαλείων όπως Monitor, Symbol Table, Variable Table και η χρησιμότητα τους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6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099238"/>
                  </a:ext>
                </a:extLst>
              </a:tr>
              <a:tr h="30901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 8 : «Εντολές  load και transfer.»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Πότε χρησιμοποιούνται και τα βασικά χαρακτηριστικά των εντολών αυτών 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744284"/>
                  </a:ext>
                </a:extLst>
              </a:tr>
              <a:tr h="30901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9: «Χρονικά»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Κατηγορίες των χρονικών και πως προγραμματίζονται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892467"/>
                  </a:ext>
                </a:extLst>
              </a:tr>
              <a:tr h="30901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10: «Απαριθμητές»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Κατηγορίες των απαριθμητών και πως προγραμματίζονται  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101965"/>
                  </a:ext>
                </a:extLst>
              </a:tr>
              <a:tr h="309014">
                <a:tc rowSpan="2"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1270"/>
                        </a:spcAft>
                      </a:pPr>
                      <a:r>
                        <a:rPr lang="el-GR" sz="1000" b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11: «Εντολές Ελέγχου της ροής του Προγράμματος»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Αναφορά και τρόπος χρησιμοποίησης των εντολών Jump, Κλήσης και τερματισμού των μπλοκ προγραμματισμού 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 ώρες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728895"/>
                  </a:ext>
                </a:extLst>
              </a:tr>
              <a:tr h="30901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12: «</a:t>
                      </a: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Data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block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Δομή, μεταβλητές, ονοματολογία και χρησιμότητα των Data Block 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34692"/>
                  </a:ext>
                </a:extLst>
              </a:tr>
              <a:tr h="309014">
                <a:tc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13: «</a:t>
                      </a: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Παραμετροποιημένα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Block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Τοπικές μεταβλητές , Παράμετροι και παραμετροποιημένα Block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 ώρες 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403989"/>
                  </a:ext>
                </a:extLst>
              </a:tr>
              <a:tr h="406607">
                <a:tc>
                  <a:txBody>
                    <a:bodyPr/>
                    <a:lstStyle/>
                    <a:p>
                      <a:pPr marL="67310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endParaRPr lang="el-GR" sz="1000" b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Υποενότητα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14: «Επεξεργασία Αναλογικών σημάτων» </a:t>
                      </a:r>
                    </a:p>
                  </a:txBody>
                  <a:tcPr marL="0" marR="13022" marT="14928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Αναλογικά σήματα και πως </a:t>
                      </a:r>
                      <a:r>
                        <a:rPr lang="el-GR" sz="1000" b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διευθυνσιοδοτούνται</a:t>
                      </a: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, δομή αναλογικών καρτών και χρησιμοποίηση των FC105 &amp; FC 106 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14300" indent="-57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 ώρες</a:t>
                      </a:r>
                    </a:p>
                  </a:txBody>
                  <a:tcPr marL="0" marR="13022" marT="149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4300" indent="-571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0" marR="13022" marT="14928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226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74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A8BDBD7212F743971208B84AEC24BD" ma:contentTypeVersion="1824" ma:contentTypeDescription="Create a new document." ma:contentTypeScope="" ma:versionID="00fa091caba97b8ba3978f2178a8e3f2">
  <xsd:schema xmlns:xsd="http://www.w3.org/2001/XMLSchema" xmlns:xs="http://www.w3.org/2001/XMLSchema" xmlns:p="http://schemas.microsoft.com/office/2006/metadata/properties" xmlns:ns1="http://schemas.microsoft.com/sharepoint/v3" xmlns:ns2="38625d9d-7032-45ec-a7c4-c457cf28a598" xmlns:ns3="7cd218bd-ec42-48ba-a141-e5934defec2d" targetNamespace="http://schemas.microsoft.com/office/2006/metadata/properties" ma:root="true" ma:fieldsID="0a584583582f3a0d17ef8771a19d947d" ns1:_="" ns2:_="" ns3:_="">
    <xsd:import namespace="http://schemas.microsoft.com/sharepoint/v3"/>
    <xsd:import namespace="38625d9d-7032-45ec-a7c4-c457cf28a598"/>
    <xsd:import namespace="7cd218bd-ec42-48ba-a141-e5934defec2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25d9d-7032-45ec-a7c4-c457cf28a59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218bd-ec42-48ba-a141-e5934defec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9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8625d9d-7032-45ec-a7c4-c457cf28a598">FMKPZZVP4KDZ-143872849-213256</_dlc_DocId>
    <MediaLengthInSeconds xmlns="7cd218bd-ec42-48ba-a141-e5934defec2d" xsi:nil="true"/>
    <_ip_UnifiedCompliancePolicyUIAction xmlns="http://schemas.microsoft.com/sharepoint/v3" xsi:nil="true"/>
    <_dlc_DocIdUrl xmlns="38625d9d-7032-45ec-a7c4-c457cf28a598">
      <Url>https://peoplecert.sharepoint.com/New-Business-Development/_layouts/15/DocIdRedir.aspx?ID=FMKPZZVP4KDZ-143872849-213256</Url>
      <Description>FMKPZZVP4KDZ-143872849-213256</Description>
    </_dlc_DocIdUrl>
    <_ip_UnifiedCompliancePolicyProperties xmlns="http://schemas.microsoft.com/sharepoint/v3" xsi:nil="true"/>
    <SharedWithUsers xmlns="38625d9d-7032-45ec-a7c4-c457cf28a598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43F928E-3E36-463C-BCBC-82A1AE3DE50B}"/>
</file>

<file path=customXml/itemProps2.xml><?xml version="1.0" encoding="utf-8"?>
<ds:datastoreItem xmlns:ds="http://schemas.openxmlformats.org/officeDocument/2006/customXml" ds:itemID="{89F384A4-A2B3-4BDF-A02B-B18FBDC6A4CB}"/>
</file>

<file path=customXml/itemProps3.xml><?xml version="1.0" encoding="utf-8"?>
<ds:datastoreItem xmlns:ds="http://schemas.openxmlformats.org/officeDocument/2006/customXml" ds:itemID="{0F9796CF-4B16-4A16-ABF1-127F1F5BADD2}"/>
</file>

<file path=customXml/itemProps4.xml><?xml version="1.0" encoding="utf-8"?>
<ds:datastoreItem xmlns:ds="http://schemas.openxmlformats.org/officeDocument/2006/customXml" ds:itemID="{4BABB4E8-A219-4215-B8F7-5EA48DC11B5A}"/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2332</Words>
  <Application>Microsoft Office PowerPoint</Application>
  <PresentationFormat>Ευρεία οθόνη</PresentationFormat>
  <Paragraphs>282</Paragraphs>
  <Slides>22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22</vt:i4>
      </vt:variant>
    </vt:vector>
  </HeadingPairs>
  <TitlesOfParts>
    <vt:vector size="34" baseType="lpstr">
      <vt:lpstr>Arial</vt:lpstr>
      <vt:lpstr>Calibri</vt:lpstr>
      <vt:lpstr>Calibri Light</vt:lpstr>
      <vt:lpstr>Cambria</vt:lpstr>
      <vt:lpstr>Open Sans</vt:lpstr>
      <vt:lpstr>Open Sans Extrabold</vt:lpstr>
      <vt:lpstr>Open Sans Semibold</vt:lpstr>
      <vt:lpstr>Symbol</vt:lpstr>
      <vt:lpstr>Times New Roman</vt:lpstr>
      <vt:lpstr>Wingdings</vt:lpstr>
      <vt:lpstr>Office Theme</vt:lpstr>
      <vt:lpstr>1_Office Theme</vt:lpstr>
      <vt:lpstr>Παρουσίαση του PowerPoint</vt:lpstr>
      <vt:lpstr>Παρουσίαση του PowerPoint</vt:lpstr>
      <vt:lpstr>ΕΙΣΑΓΩΓΗ ΣΤΟ ΠΡΟΓΡΑΜΜΑ ΚΑΤΑΡΤΙΣΗΣ</vt:lpstr>
      <vt:lpstr>Παρουσίαση του PowerPoint</vt:lpstr>
      <vt:lpstr>Δομή του αναλυτικού προγράμματος </vt:lpstr>
      <vt:lpstr>Δομή του αναλυτικού προγράμματος </vt:lpstr>
      <vt:lpstr>Δομή του αναλυτικού προγράμματος </vt:lpstr>
      <vt:lpstr>Δομή του αναλυτικού προγράμματος </vt:lpstr>
      <vt:lpstr>Δομή του αναλυτικού προγράμματος </vt:lpstr>
      <vt:lpstr>Δομή του αναλυτικού προγράμματος </vt:lpstr>
      <vt:lpstr>Εκπαιδευτικοί Στόχοι</vt:lpstr>
      <vt:lpstr>Προσδοκώμενα Αποτελέσματα</vt:lpstr>
      <vt:lpstr>Προσδοκώμενα Αποτελέσματα</vt:lpstr>
      <vt:lpstr>Προσδοκώμενα Αποτελέσματα</vt:lpstr>
      <vt:lpstr>Προσδοκώμενα Αποτελέσματα</vt:lpstr>
      <vt:lpstr>Προσδοκώμενα Αποτελέσματα</vt:lpstr>
      <vt:lpstr>Προσδοκώμενα Αποτελέσματα</vt:lpstr>
      <vt:lpstr>Προσδοκώμενα Αποτελέσματα</vt:lpstr>
      <vt:lpstr>Προσδοκώμενα Αποτελέσματα</vt:lpstr>
      <vt:lpstr>Προσδοκώμενα Αποτελέσματα</vt:lpstr>
      <vt:lpstr>Προσδοκώμενα Αποτελέσματα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ΧΕΙΡΙΣΜΟΣ ΕΡΓΑΛΕΙΟΜΗΧΑΝΩΝ</dc:title>
  <dc:creator>Thanos Totsikas</dc:creator>
  <cp:lastModifiedBy>ΠΟΛΥΓΕΝΗ ΡΑΝΙΑ</cp:lastModifiedBy>
  <cp:revision>18</cp:revision>
  <dcterms:created xsi:type="dcterms:W3CDTF">2017-01-24T08:47:40Z</dcterms:created>
  <dcterms:modified xsi:type="dcterms:W3CDTF">2021-12-16T07:34:22Z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2472000</vt:r8>
  </property>
  <property fmtid="{D5CDD505-2E9C-101B-9397-08002B2CF9AE}" pid="3" name="ContentTypeId">
    <vt:lpwstr>0x01010056A8BDBD7212F743971208B84AEC24BD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dlc_DocIdItemGuid">
    <vt:lpwstr>2e0c0506-4268-4996-8ac4-96f4fad6492b</vt:lpwstr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