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40" r:id="rId5"/>
    <p:sldId id="341" r:id="rId6"/>
    <p:sldId id="259" r:id="rId7"/>
    <p:sldId id="260" r:id="rId8"/>
    <p:sldId id="261" r:id="rId9"/>
    <p:sldId id="262" r:id="rId10"/>
    <p:sldId id="263" r:id="rId11"/>
    <p:sldId id="264" r:id="rId12"/>
    <p:sldId id="269" r:id="rId13"/>
    <p:sldId id="270" r:id="rId14"/>
    <p:sldId id="272" r:id="rId15"/>
    <p:sldId id="271" r:id="rId16"/>
    <p:sldId id="273" r:id="rId17"/>
    <p:sldId id="274" r:id="rId18"/>
    <p:sldId id="268" r:id="rId19"/>
    <p:sldId id="307" r:id="rId20"/>
    <p:sldId id="265" r:id="rId21"/>
    <p:sldId id="266" r:id="rId22"/>
    <p:sldId id="267" r:id="rId23"/>
    <p:sldId id="275" r:id="rId24"/>
    <p:sldId id="333" r:id="rId25"/>
    <p:sldId id="318" r:id="rId26"/>
    <p:sldId id="319" r:id="rId27"/>
    <p:sldId id="320" r:id="rId28"/>
    <p:sldId id="321" r:id="rId29"/>
    <p:sldId id="322" r:id="rId3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10D6-AD91-4BB4-9148-C5A3B0C162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CACDC1C9-969F-4DB4-A985-8449AB5A57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1E9D31EE-714B-493E-8355-2DABE9D33A79}"/>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5" name="Footer Placeholder 4">
            <a:extLst>
              <a:ext uri="{FF2B5EF4-FFF2-40B4-BE49-F238E27FC236}">
                <a16:creationId xmlns:a16="http://schemas.microsoft.com/office/drawing/2014/main" id="{79D85A8D-6DB4-4993-919A-23E324B2AD71}"/>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2C5ECE5-CB32-479A-ADEF-48A525829527}"/>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827628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C6FA-CE6B-4B10-9A26-E93EF4D85F1E}"/>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10A7E5AE-D08D-4BFF-B8D3-426BC46900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D8A08ED-BAE7-4684-8699-B7471F6DE484}"/>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5" name="Footer Placeholder 4">
            <a:extLst>
              <a:ext uri="{FF2B5EF4-FFF2-40B4-BE49-F238E27FC236}">
                <a16:creationId xmlns:a16="http://schemas.microsoft.com/office/drawing/2014/main" id="{C4F94651-70F0-4AA1-85B4-5C62829D387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CA51ACA-CFCD-4653-BE93-F59284E5CCDF}"/>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83518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36D999-FB7F-4681-A6B8-456C7341B1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97AABFEE-BB7C-4536-84E5-F373BD58E5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57DCD4A-A140-447E-9088-A84D32E49011}"/>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5" name="Footer Placeholder 4">
            <a:extLst>
              <a:ext uri="{FF2B5EF4-FFF2-40B4-BE49-F238E27FC236}">
                <a16:creationId xmlns:a16="http://schemas.microsoft.com/office/drawing/2014/main" id="{CEC5F633-28BE-4435-91C7-DB31842B4F6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3F04DD9-2783-41F3-8853-13B9D3AF70FD}"/>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3292183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0CC7A-98A3-4B4F-96B9-C657AE9EFB44}"/>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8A2B4C8D-30CA-47A6-99F1-648CB9EA8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110DA4F-DD7D-41CF-94DD-F998E4916A9F}"/>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5" name="Footer Placeholder 4">
            <a:extLst>
              <a:ext uri="{FF2B5EF4-FFF2-40B4-BE49-F238E27FC236}">
                <a16:creationId xmlns:a16="http://schemas.microsoft.com/office/drawing/2014/main" id="{449B21C2-7B00-4974-BECD-62E76901BB3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A4DE3D3-D46B-4AC2-B185-23623B5FA260}"/>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195364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A4C3-5DEA-488E-A3E1-2E340D6D1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6E9AE2C7-DB28-4A1F-BF23-19C055302F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6C4B3E-7EA0-425A-95F8-E09FD8B1A65F}"/>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5" name="Footer Placeholder 4">
            <a:extLst>
              <a:ext uri="{FF2B5EF4-FFF2-40B4-BE49-F238E27FC236}">
                <a16:creationId xmlns:a16="http://schemas.microsoft.com/office/drawing/2014/main" id="{759067AC-9CC2-440C-845B-212DD3DA441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1060065-4FE7-4D8E-BB79-47CE28450C90}"/>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215150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B8516-1103-4FE9-AA45-3ED3AC61984A}"/>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31A05FE9-9979-4D59-AD46-DA5F4E7E5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5EEC37D3-F43F-44DE-A2BC-BC73FE17A4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8AD2BA07-3840-4FEC-B57A-AAC3488408E0}"/>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6" name="Footer Placeholder 5">
            <a:extLst>
              <a:ext uri="{FF2B5EF4-FFF2-40B4-BE49-F238E27FC236}">
                <a16:creationId xmlns:a16="http://schemas.microsoft.com/office/drawing/2014/main" id="{70309927-980B-473C-9BA0-D1B2EF352216}"/>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3C8367EE-CAEE-4B24-BE27-486E2C022327}"/>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2995124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3D00-141D-46B0-900B-72ED02EDFDE1}"/>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A4D13B5C-59B9-4F93-A85A-C74642255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E49939-5595-466F-8D07-4FEAD59F3F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E982C0D1-943F-4417-A224-F77D54BE49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4AEE1A-D870-4205-A27F-A83842971C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72A91E52-01CD-4CE8-92FA-3297AF2EEF25}"/>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8" name="Footer Placeholder 7">
            <a:extLst>
              <a:ext uri="{FF2B5EF4-FFF2-40B4-BE49-F238E27FC236}">
                <a16:creationId xmlns:a16="http://schemas.microsoft.com/office/drawing/2014/main" id="{559C29D9-7063-4D41-92EA-53E6CD3AF794}"/>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2B4846F-5FE2-402C-A032-C29106BF1AD8}"/>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256796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9632A-AFB1-46B7-8F51-1F12D6065F02}"/>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8F209575-A6A9-41E2-89CD-D35CD3CE9F9F}"/>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4" name="Footer Placeholder 3">
            <a:extLst>
              <a:ext uri="{FF2B5EF4-FFF2-40B4-BE49-F238E27FC236}">
                <a16:creationId xmlns:a16="http://schemas.microsoft.com/office/drawing/2014/main" id="{DD751E85-5A81-408E-BE2F-32A429DFB96B}"/>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89849DDF-21F1-4645-ACFE-116B2904D53D}"/>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379607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0D478-B10D-4396-B86C-FE21AABE2B97}"/>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3" name="Footer Placeholder 2">
            <a:extLst>
              <a:ext uri="{FF2B5EF4-FFF2-40B4-BE49-F238E27FC236}">
                <a16:creationId xmlns:a16="http://schemas.microsoft.com/office/drawing/2014/main" id="{2270B7A7-A1F3-48B7-BD59-F14AAAA7006B}"/>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5B892AC4-EA44-41F6-ABEF-BD175DE3E03A}"/>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361713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02C2-1712-4FF3-B243-DD527D88B1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E6EC6992-B467-4886-8787-C44A869703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8BAF1A93-F4FA-455F-B3F1-B0371FBD3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A9620-8B02-4641-B779-05BB8E03F700}"/>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6" name="Footer Placeholder 5">
            <a:extLst>
              <a:ext uri="{FF2B5EF4-FFF2-40B4-BE49-F238E27FC236}">
                <a16:creationId xmlns:a16="http://schemas.microsoft.com/office/drawing/2014/main" id="{EA488052-7A69-4315-B032-AADBD60A694C}"/>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1BE4011-D903-40D1-995D-DEBE741DE30F}"/>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30267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4E1E-B8E3-4C0E-B6DC-1EC06CAB0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4DDEFE10-24BE-422A-B897-915AED946A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77DF8D3C-DAAD-4099-A526-BB52DA645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496FC-B610-4C8E-A128-511B4B0C167A}"/>
              </a:ext>
            </a:extLst>
          </p:cNvPr>
          <p:cNvSpPr>
            <a:spLocks noGrp="1"/>
          </p:cNvSpPr>
          <p:nvPr>
            <p:ph type="dt" sz="half" idx="10"/>
          </p:nvPr>
        </p:nvSpPr>
        <p:spPr/>
        <p:txBody>
          <a:bodyPr/>
          <a:lstStyle/>
          <a:p>
            <a:fld id="{F79BCC4B-BBF9-4961-8501-CB011D513E05}" type="datetimeFigureOut">
              <a:rPr lang="el-GR" smtClean="0"/>
              <a:t>22/8/2020</a:t>
            </a:fld>
            <a:endParaRPr lang="el-GR"/>
          </a:p>
        </p:txBody>
      </p:sp>
      <p:sp>
        <p:nvSpPr>
          <p:cNvPr id="6" name="Footer Placeholder 5">
            <a:extLst>
              <a:ext uri="{FF2B5EF4-FFF2-40B4-BE49-F238E27FC236}">
                <a16:creationId xmlns:a16="http://schemas.microsoft.com/office/drawing/2014/main" id="{09C521B0-16BA-4E12-B4C3-4CC558622CC6}"/>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0B0FAFEB-8DAA-48D6-AEA4-BCC61979862D}"/>
              </a:ext>
            </a:extLst>
          </p:cNvPr>
          <p:cNvSpPr>
            <a:spLocks noGrp="1"/>
          </p:cNvSpPr>
          <p:nvPr>
            <p:ph type="sldNum" sz="quarter" idx="12"/>
          </p:nvPr>
        </p:nvSpPr>
        <p:spPr/>
        <p:txBody>
          <a:bodyPr/>
          <a:lstStyle/>
          <a:p>
            <a:fld id="{5778329C-5EA0-4D88-83FC-BB3ED16576B3}" type="slidenum">
              <a:rPr lang="el-GR" smtClean="0"/>
              <a:t>‹#›</a:t>
            </a:fld>
            <a:endParaRPr lang="el-GR"/>
          </a:p>
        </p:txBody>
      </p:sp>
    </p:spTree>
    <p:extLst>
      <p:ext uri="{BB962C8B-B14F-4D97-AF65-F5344CB8AC3E}">
        <p14:creationId xmlns:p14="http://schemas.microsoft.com/office/powerpoint/2010/main" val="279922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09388-701E-41A1-B286-C3C01A6EEC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2D0424B-FC23-4648-89E1-FE6C94E50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12691BD-6288-4242-9923-F60E6F52FB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BCC4B-BBF9-4961-8501-CB011D513E05}" type="datetimeFigureOut">
              <a:rPr lang="el-GR" smtClean="0"/>
              <a:t>22/8/2020</a:t>
            </a:fld>
            <a:endParaRPr lang="el-GR"/>
          </a:p>
        </p:txBody>
      </p:sp>
      <p:sp>
        <p:nvSpPr>
          <p:cNvPr id="5" name="Footer Placeholder 4">
            <a:extLst>
              <a:ext uri="{FF2B5EF4-FFF2-40B4-BE49-F238E27FC236}">
                <a16:creationId xmlns:a16="http://schemas.microsoft.com/office/drawing/2014/main" id="{9CA9CBC7-DA8B-4883-AED4-6AF64A535A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3C900D9E-FA8F-4DB2-844C-B6C83CF5A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8329C-5EA0-4D88-83FC-BB3ED16576B3}" type="slidenum">
              <a:rPr lang="el-GR" smtClean="0"/>
              <a:t>‹#›</a:t>
            </a:fld>
            <a:endParaRPr lang="el-GR"/>
          </a:p>
        </p:txBody>
      </p:sp>
    </p:spTree>
    <p:extLst>
      <p:ext uri="{BB962C8B-B14F-4D97-AF65-F5344CB8AC3E}">
        <p14:creationId xmlns:p14="http://schemas.microsoft.com/office/powerpoint/2010/main" val="2353334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fif"/></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hyperlink" Target="https://openphdguiding.org/" TargetMode="External"/><Relationship Id="rId2" Type="http://schemas.openxmlformats.org/officeDocument/2006/relationships/hyperlink" Target="https://en.wikipedia.org/wiki/Cartes_du_Cie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Δεν υπάρχει διαθέσιμη περιγραφή για τη φωτογραφία.">
            <a:extLst>
              <a:ext uri="{FF2B5EF4-FFF2-40B4-BE49-F238E27FC236}">
                <a16:creationId xmlns:a16="http://schemas.microsoft.com/office/drawing/2014/main" id="{F66CF898-7D56-4F49-B80E-18BE736707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51" b="9468"/>
          <a:stretch/>
        </p:blipFill>
        <p:spPr bwMode="auto">
          <a:xfrm>
            <a:off x="0" y="0"/>
            <a:ext cx="1219199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1FDBD1-5FA3-44C8-B8BC-B477C75A0447}"/>
              </a:ext>
            </a:extLst>
          </p:cNvPr>
          <p:cNvSpPr>
            <a:spLocks noGrp="1"/>
          </p:cNvSpPr>
          <p:nvPr>
            <p:ph type="ctrTitle"/>
          </p:nvPr>
        </p:nvSpPr>
        <p:spPr>
          <a:xfrm>
            <a:off x="123825" y="-71023"/>
            <a:ext cx="11944350" cy="1686897"/>
          </a:xfrm>
        </p:spPr>
        <p:txBody>
          <a:bodyPr>
            <a:noAutofit/>
          </a:bodyPr>
          <a:lstStyle/>
          <a:p>
            <a:r>
              <a:rPr lang="el-GR" sz="5400" b="1" dirty="0">
                <a:solidFill>
                  <a:schemeClr val="bg1"/>
                </a:solidFill>
              </a:rPr>
              <a:t>Αστροφωτογράφηση Βαθέος Ουρανού</a:t>
            </a:r>
            <a:r>
              <a:rPr lang="en-GB" sz="5400" b="1" dirty="0">
                <a:solidFill>
                  <a:schemeClr val="bg1"/>
                </a:solidFill>
              </a:rPr>
              <a:t> </a:t>
            </a:r>
            <a:r>
              <a:rPr lang="el-GR" sz="5400" b="1" dirty="0">
                <a:solidFill>
                  <a:schemeClr val="bg1"/>
                </a:solidFill>
              </a:rPr>
              <a:t>μέσα από την πόλη με </a:t>
            </a:r>
            <a:r>
              <a:rPr lang="en-GB" sz="5400" b="1" dirty="0">
                <a:solidFill>
                  <a:schemeClr val="bg1"/>
                </a:solidFill>
              </a:rPr>
              <a:t>CMOS </a:t>
            </a:r>
            <a:r>
              <a:rPr lang="el-GR" sz="5400" b="1" dirty="0">
                <a:solidFill>
                  <a:schemeClr val="bg1"/>
                </a:solidFill>
              </a:rPr>
              <a:t>κάμερα</a:t>
            </a:r>
          </a:p>
        </p:txBody>
      </p:sp>
      <p:sp>
        <p:nvSpPr>
          <p:cNvPr id="3" name="Subtitle 2">
            <a:extLst>
              <a:ext uri="{FF2B5EF4-FFF2-40B4-BE49-F238E27FC236}">
                <a16:creationId xmlns:a16="http://schemas.microsoft.com/office/drawing/2014/main" id="{64C2CC8E-14C3-4B7E-972B-8198E1A4E144}"/>
              </a:ext>
            </a:extLst>
          </p:cNvPr>
          <p:cNvSpPr>
            <a:spLocks noGrp="1"/>
          </p:cNvSpPr>
          <p:nvPr>
            <p:ph type="subTitle" idx="1"/>
          </p:nvPr>
        </p:nvSpPr>
        <p:spPr>
          <a:xfrm>
            <a:off x="8164959" y="5638796"/>
            <a:ext cx="3903216" cy="1141152"/>
          </a:xfrm>
        </p:spPr>
        <p:txBody>
          <a:bodyPr>
            <a:normAutofit/>
          </a:bodyPr>
          <a:lstStyle/>
          <a:p>
            <a:r>
              <a:rPr lang="el-GR" sz="2800" dirty="0">
                <a:solidFill>
                  <a:schemeClr val="bg1"/>
                </a:solidFill>
              </a:rPr>
              <a:t>Μπακολίτσας Κώστας</a:t>
            </a:r>
          </a:p>
          <a:p>
            <a:r>
              <a:rPr lang="el-GR" sz="2800" dirty="0">
                <a:solidFill>
                  <a:schemeClr val="bg1"/>
                </a:solidFill>
              </a:rPr>
              <a:t>Αντιπρόεδρος Α&amp;ΑΕΔΕ</a:t>
            </a:r>
          </a:p>
        </p:txBody>
      </p:sp>
      <p:pic>
        <p:nvPicPr>
          <p:cNvPr id="5" name="Picture 4">
            <a:extLst>
              <a:ext uri="{FF2B5EF4-FFF2-40B4-BE49-F238E27FC236}">
                <a16:creationId xmlns:a16="http://schemas.microsoft.com/office/drawing/2014/main" id="{28A68AD3-E86F-4EBB-9FAD-C47C636F3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 y="5268527"/>
            <a:ext cx="1516232" cy="1516232"/>
          </a:xfrm>
          <a:prstGeom prst="rect">
            <a:avLst/>
          </a:prstGeom>
        </p:spPr>
      </p:pic>
    </p:spTree>
    <p:extLst>
      <p:ext uri="{BB962C8B-B14F-4D97-AF65-F5344CB8AC3E}">
        <p14:creationId xmlns:p14="http://schemas.microsoft.com/office/powerpoint/2010/main" val="263280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230922-5FE1-4598-B9E5-537BD9C7F308}"/>
              </a:ext>
            </a:extLst>
          </p:cNvPr>
          <p:cNvPicPr>
            <a:picLocks noChangeAspect="1"/>
          </p:cNvPicPr>
          <p:nvPr/>
        </p:nvPicPr>
        <p:blipFill rotWithShape="1">
          <a:blip r:embed="rId2">
            <a:extLst>
              <a:ext uri="{28A0092B-C50C-407E-A947-70E740481C1C}">
                <a14:useLocalDpi xmlns:a14="http://schemas.microsoft.com/office/drawing/2010/main" val="0"/>
              </a:ext>
            </a:extLst>
          </a:blip>
          <a:srcRect l="18984" t="7927" r="21016" b="6264"/>
          <a:stretch/>
        </p:blipFill>
        <p:spPr>
          <a:xfrm>
            <a:off x="992372" y="0"/>
            <a:ext cx="10207255" cy="6858000"/>
          </a:xfrm>
          <a:prstGeom prst="rect">
            <a:avLst/>
          </a:prstGeom>
        </p:spPr>
      </p:pic>
      <p:pic>
        <p:nvPicPr>
          <p:cNvPr id="3" name="Picture 2">
            <a:extLst>
              <a:ext uri="{FF2B5EF4-FFF2-40B4-BE49-F238E27FC236}">
                <a16:creationId xmlns:a16="http://schemas.microsoft.com/office/drawing/2014/main" id="{2512AD28-DEC1-4AE9-BD91-8927B7BEC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865" y="469380"/>
            <a:ext cx="5261547" cy="2959620"/>
          </a:xfrm>
          <a:prstGeom prst="rect">
            <a:avLst/>
          </a:prstGeom>
        </p:spPr>
      </p:pic>
      <p:pic>
        <p:nvPicPr>
          <p:cNvPr id="6" name="Picture 5">
            <a:extLst>
              <a:ext uri="{FF2B5EF4-FFF2-40B4-BE49-F238E27FC236}">
                <a16:creationId xmlns:a16="http://schemas.microsoft.com/office/drawing/2014/main" id="{DD0F33B6-A047-46C1-895A-A842E447EA9A}"/>
              </a:ext>
            </a:extLst>
          </p:cNvPr>
          <p:cNvPicPr>
            <a:picLocks noChangeAspect="1"/>
          </p:cNvPicPr>
          <p:nvPr/>
        </p:nvPicPr>
        <p:blipFill rotWithShape="1">
          <a:blip r:embed="rId4">
            <a:extLst>
              <a:ext uri="{28A0092B-C50C-407E-A947-70E740481C1C}">
                <a14:useLocalDpi xmlns:a14="http://schemas.microsoft.com/office/drawing/2010/main" val="0"/>
              </a:ext>
            </a:extLst>
          </a:blip>
          <a:srcRect l="14271" t="11239" r="14006" b="17740"/>
          <a:stretch/>
        </p:blipFill>
        <p:spPr>
          <a:xfrm>
            <a:off x="5666865" y="3295834"/>
            <a:ext cx="5261547" cy="2324393"/>
          </a:xfrm>
          <a:prstGeom prst="rect">
            <a:avLst/>
          </a:prstGeom>
        </p:spPr>
      </p:pic>
    </p:spTree>
    <p:extLst>
      <p:ext uri="{BB962C8B-B14F-4D97-AF65-F5344CB8AC3E}">
        <p14:creationId xmlns:p14="http://schemas.microsoft.com/office/powerpoint/2010/main" val="271856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64B4E9-6B0C-4CFF-AE4A-1C01CE6DA96C}"/>
              </a:ext>
            </a:extLst>
          </p:cNvPr>
          <p:cNvPicPr>
            <a:picLocks noChangeAspect="1"/>
          </p:cNvPicPr>
          <p:nvPr/>
        </p:nvPicPr>
        <p:blipFill rotWithShape="1">
          <a:blip r:embed="rId2">
            <a:extLst>
              <a:ext uri="{28A0092B-C50C-407E-A947-70E740481C1C}">
                <a14:useLocalDpi xmlns:a14="http://schemas.microsoft.com/office/drawing/2010/main" val="0"/>
              </a:ext>
            </a:extLst>
          </a:blip>
          <a:srcRect l="19844" t="277" r="20547" b="41020"/>
          <a:stretch/>
        </p:blipFill>
        <p:spPr>
          <a:xfrm>
            <a:off x="0" y="609599"/>
            <a:ext cx="12188113" cy="5638801"/>
          </a:xfrm>
          <a:prstGeom prst="rect">
            <a:avLst/>
          </a:prstGeom>
        </p:spPr>
      </p:pic>
      <p:pic>
        <p:nvPicPr>
          <p:cNvPr id="2052" name="Picture 4">
            <a:extLst>
              <a:ext uri="{FF2B5EF4-FFF2-40B4-BE49-F238E27FC236}">
                <a16:creationId xmlns:a16="http://schemas.microsoft.com/office/drawing/2014/main" id="{931AA104-8E19-4430-BC5D-D32676A05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31" y="982417"/>
            <a:ext cx="11958221" cy="581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85715A-7884-480C-AAE2-A3F461A74D72}"/>
              </a:ext>
            </a:extLst>
          </p:cNvPr>
          <p:cNvSpPr txBox="1"/>
          <p:nvPr/>
        </p:nvSpPr>
        <p:spPr>
          <a:xfrm>
            <a:off x="4891596" y="-36732"/>
            <a:ext cx="2007281" cy="646331"/>
          </a:xfrm>
          <a:prstGeom prst="rect">
            <a:avLst/>
          </a:prstGeom>
          <a:noFill/>
        </p:spPr>
        <p:txBody>
          <a:bodyPr wrap="none" rtlCol="0">
            <a:spAutoFit/>
          </a:bodyPr>
          <a:lstStyle/>
          <a:p>
            <a:r>
              <a:rPr lang="en-GB" sz="3600" dirty="0" err="1">
                <a:solidFill>
                  <a:schemeClr val="bg2"/>
                </a:solidFill>
              </a:rPr>
              <a:t>CharpCap</a:t>
            </a:r>
            <a:endParaRPr lang="el-GR" sz="3600" dirty="0">
              <a:solidFill>
                <a:schemeClr val="bg2"/>
              </a:solidFill>
            </a:endParaRPr>
          </a:p>
        </p:txBody>
      </p:sp>
    </p:spTree>
    <p:extLst>
      <p:ext uri="{BB962C8B-B14F-4D97-AF65-F5344CB8AC3E}">
        <p14:creationId xmlns:p14="http://schemas.microsoft.com/office/powerpoint/2010/main" val="33026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A11E-330E-4E9F-96DE-B5FEB97CFB64}"/>
              </a:ext>
            </a:extLst>
          </p:cNvPr>
          <p:cNvSpPr>
            <a:spLocks noGrp="1"/>
          </p:cNvSpPr>
          <p:nvPr>
            <p:ph type="title"/>
          </p:nvPr>
        </p:nvSpPr>
        <p:spPr>
          <a:xfrm>
            <a:off x="838200" y="0"/>
            <a:ext cx="10515600" cy="1325563"/>
          </a:xfrm>
        </p:spPr>
        <p:txBody>
          <a:bodyPr/>
          <a:lstStyle/>
          <a:p>
            <a:pPr algn="ctr"/>
            <a:r>
              <a:rPr lang="el-GR" b="1" dirty="0">
                <a:solidFill>
                  <a:schemeClr val="accent5">
                    <a:lumMod val="20000"/>
                    <a:lumOff val="80000"/>
                  </a:schemeClr>
                </a:solidFill>
              </a:rPr>
              <a:t>Εξοπλισμός</a:t>
            </a:r>
          </a:p>
        </p:txBody>
      </p:sp>
      <p:sp>
        <p:nvSpPr>
          <p:cNvPr id="3" name="Content Placeholder 2">
            <a:extLst>
              <a:ext uri="{FF2B5EF4-FFF2-40B4-BE49-F238E27FC236}">
                <a16:creationId xmlns:a16="http://schemas.microsoft.com/office/drawing/2014/main" id="{A259C460-34CE-41C1-9E4A-050EBDC40A07}"/>
              </a:ext>
            </a:extLst>
          </p:cNvPr>
          <p:cNvSpPr>
            <a:spLocks noGrp="1"/>
          </p:cNvSpPr>
          <p:nvPr>
            <p:ph idx="1"/>
          </p:nvPr>
        </p:nvSpPr>
        <p:spPr>
          <a:xfrm>
            <a:off x="408373" y="1253330"/>
            <a:ext cx="11354540" cy="5422677"/>
          </a:xfrm>
        </p:spPr>
        <p:txBody>
          <a:bodyPr>
            <a:normAutofit lnSpcReduction="10000"/>
          </a:bodyPr>
          <a:lstStyle/>
          <a:p>
            <a:pPr>
              <a:buFont typeface="Wingdings" panose="05000000000000000000" pitchFamily="2" charset="2"/>
              <a:buChar char="Ø"/>
            </a:pPr>
            <a:r>
              <a:rPr lang="el-GR" dirty="0">
                <a:solidFill>
                  <a:schemeClr val="accent5">
                    <a:lumMod val="20000"/>
                    <a:lumOff val="80000"/>
                  </a:schemeClr>
                </a:solidFill>
              </a:rPr>
              <a:t>Αστροφωτογραφικό τηλεσκόπιο ( με </a:t>
            </a:r>
            <a:r>
              <a:rPr lang="en-GB" dirty="0">
                <a:solidFill>
                  <a:schemeClr val="accent5">
                    <a:lumMod val="20000"/>
                    <a:lumOff val="80000"/>
                  </a:schemeClr>
                </a:solidFill>
              </a:rPr>
              <a:t>Flattener Reducer)</a:t>
            </a:r>
            <a:endParaRPr lang="el-GR" dirty="0">
              <a:solidFill>
                <a:schemeClr val="accent5">
                  <a:lumMod val="20000"/>
                  <a:lumOff val="80000"/>
                </a:schemeClr>
              </a:solidFill>
            </a:endParaRPr>
          </a:p>
          <a:p>
            <a:pPr>
              <a:buFont typeface="Wingdings" panose="05000000000000000000" pitchFamily="2" charset="2"/>
              <a:buChar char="Ø"/>
            </a:pPr>
            <a:r>
              <a:rPr lang="el-GR" dirty="0">
                <a:solidFill>
                  <a:schemeClr val="accent5">
                    <a:lumMod val="20000"/>
                    <a:lumOff val="80000"/>
                  </a:schemeClr>
                </a:solidFill>
              </a:rPr>
              <a:t>Ρομποτική βάση</a:t>
            </a:r>
          </a:p>
          <a:p>
            <a:pPr>
              <a:buFont typeface="Wingdings" panose="05000000000000000000" pitchFamily="2" charset="2"/>
              <a:buChar char="Ø"/>
            </a:pPr>
            <a:r>
              <a:rPr lang="el-GR" dirty="0">
                <a:solidFill>
                  <a:schemeClr val="accent5">
                    <a:lumMod val="20000"/>
                    <a:lumOff val="80000"/>
                  </a:schemeClr>
                </a:solidFill>
              </a:rPr>
              <a:t>Κάμερα αστροφωτογραφική </a:t>
            </a:r>
            <a:r>
              <a:rPr lang="en-GB" dirty="0">
                <a:solidFill>
                  <a:schemeClr val="accent5">
                    <a:lumMod val="20000"/>
                    <a:lumOff val="80000"/>
                  </a:schemeClr>
                </a:solidFill>
              </a:rPr>
              <a:t>CMOS</a:t>
            </a:r>
          </a:p>
          <a:p>
            <a:pPr>
              <a:buFont typeface="Wingdings" panose="05000000000000000000" pitchFamily="2" charset="2"/>
              <a:buChar char="Ø"/>
            </a:pPr>
            <a:r>
              <a:rPr lang="el-GR" dirty="0">
                <a:solidFill>
                  <a:schemeClr val="accent5">
                    <a:lumMod val="20000"/>
                    <a:lumOff val="80000"/>
                  </a:schemeClr>
                </a:solidFill>
              </a:rPr>
              <a:t>Οδηγητικό τηλεσκόπιο η ΟΑ</a:t>
            </a:r>
            <a:r>
              <a:rPr lang="en-GB" dirty="0">
                <a:solidFill>
                  <a:schemeClr val="accent5">
                    <a:lumMod val="20000"/>
                    <a:lumOff val="80000"/>
                  </a:schemeClr>
                </a:solidFill>
              </a:rPr>
              <a:t>G</a:t>
            </a:r>
          </a:p>
          <a:p>
            <a:pPr>
              <a:buFont typeface="Wingdings" panose="05000000000000000000" pitchFamily="2" charset="2"/>
              <a:buChar char="Ø"/>
            </a:pPr>
            <a:r>
              <a:rPr lang="el-GR" dirty="0">
                <a:solidFill>
                  <a:schemeClr val="accent5">
                    <a:lumMod val="20000"/>
                    <a:lumOff val="80000"/>
                  </a:schemeClr>
                </a:solidFill>
              </a:rPr>
              <a:t>Οδηγητική κάμερα</a:t>
            </a:r>
          </a:p>
          <a:p>
            <a:pPr>
              <a:buFont typeface="Wingdings" panose="05000000000000000000" pitchFamily="2" charset="2"/>
              <a:buChar char="Ø"/>
            </a:pPr>
            <a:r>
              <a:rPr lang="el-GR" dirty="0">
                <a:solidFill>
                  <a:schemeClr val="accent5">
                    <a:lumMod val="20000"/>
                    <a:lumOff val="80000"/>
                  </a:schemeClr>
                </a:solidFill>
              </a:rPr>
              <a:t>Αυτόματος εστιαστής</a:t>
            </a:r>
          </a:p>
          <a:p>
            <a:pPr>
              <a:buFont typeface="Wingdings" panose="05000000000000000000" pitchFamily="2" charset="2"/>
              <a:buChar char="Ø"/>
            </a:pPr>
            <a:r>
              <a:rPr lang="el-GR" dirty="0">
                <a:solidFill>
                  <a:schemeClr val="accent5">
                    <a:lumMod val="20000"/>
                    <a:lumOff val="80000"/>
                  </a:schemeClr>
                </a:solidFill>
              </a:rPr>
              <a:t>Αυτόματος τροχός φίλτρων</a:t>
            </a:r>
          </a:p>
          <a:p>
            <a:pPr>
              <a:buFont typeface="Wingdings" panose="05000000000000000000" pitchFamily="2" charset="2"/>
              <a:buChar char="Ø"/>
            </a:pPr>
            <a:r>
              <a:rPr lang="el-GR" dirty="0">
                <a:solidFill>
                  <a:schemeClr val="accent5">
                    <a:lumMod val="20000"/>
                    <a:lumOff val="80000"/>
                  </a:schemeClr>
                </a:solidFill>
              </a:rPr>
              <a:t>Φίλτρα </a:t>
            </a:r>
            <a:r>
              <a:rPr lang="en-GB" dirty="0">
                <a:solidFill>
                  <a:schemeClr val="accent5">
                    <a:lumMod val="20000"/>
                    <a:lumOff val="80000"/>
                  </a:schemeClr>
                </a:solidFill>
              </a:rPr>
              <a:t>L, R, G, B, Ha, Oiii, Sii</a:t>
            </a:r>
          </a:p>
          <a:p>
            <a:pPr>
              <a:buFont typeface="Wingdings" panose="05000000000000000000" pitchFamily="2" charset="2"/>
              <a:buChar char="Ø"/>
            </a:pPr>
            <a:r>
              <a:rPr lang="en-GB" dirty="0">
                <a:solidFill>
                  <a:schemeClr val="accent5">
                    <a:lumMod val="20000"/>
                    <a:lumOff val="80000"/>
                  </a:schemeClr>
                </a:solidFill>
              </a:rPr>
              <a:t>Camera rotator</a:t>
            </a:r>
          </a:p>
          <a:p>
            <a:pPr>
              <a:buFont typeface="Wingdings" panose="05000000000000000000" pitchFamily="2" charset="2"/>
              <a:buChar char="Ø"/>
            </a:pPr>
            <a:r>
              <a:rPr lang="el-GR" dirty="0">
                <a:solidFill>
                  <a:schemeClr val="accent5">
                    <a:lumMod val="20000"/>
                    <a:lumOff val="80000"/>
                  </a:schemeClr>
                </a:solidFill>
              </a:rPr>
              <a:t>Θερμαντήρες τηλεσκοπίων για την αποφυγή δρόσου στους φακούς</a:t>
            </a:r>
            <a:endParaRPr lang="en-GB" dirty="0">
              <a:solidFill>
                <a:schemeClr val="accent5">
                  <a:lumMod val="20000"/>
                  <a:lumOff val="80000"/>
                </a:schemeClr>
              </a:solidFill>
            </a:endParaRPr>
          </a:p>
          <a:p>
            <a:pPr>
              <a:buFont typeface="Wingdings" panose="05000000000000000000" pitchFamily="2" charset="2"/>
              <a:buChar char="Ø"/>
            </a:pPr>
            <a:r>
              <a:rPr lang="el-GR" dirty="0">
                <a:solidFill>
                  <a:schemeClr val="accent5">
                    <a:lumMod val="20000"/>
                    <a:lumOff val="80000"/>
                  </a:schemeClr>
                </a:solidFill>
              </a:rPr>
              <a:t>Τροφοδοτικά, </a:t>
            </a:r>
            <a:r>
              <a:rPr lang="en-GB" dirty="0">
                <a:solidFill>
                  <a:schemeClr val="accent5">
                    <a:lumMod val="20000"/>
                    <a:lumOff val="80000"/>
                  </a:schemeClr>
                </a:solidFill>
              </a:rPr>
              <a:t>USB Hub, </a:t>
            </a:r>
            <a:r>
              <a:rPr lang="el-GR" dirty="0">
                <a:solidFill>
                  <a:schemeClr val="accent5">
                    <a:lumMod val="20000"/>
                    <a:lumOff val="80000"/>
                  </a:schemeClr>
                </a:solidFill>
              </a:rPr>
              <a:t>καλώδια </a:t>
            </a:r>
            <a:r>
              <a:rPr lang="en-GB" dirty="0">
                <a:solidFill>
                  <a:schemeClr val="accent5">
                    <a:lumMod val="20000"/>
                    <a:lumOff val="80000"/>
                  </a:schemeClr>
                </a:solidFill>
              </a:rPr>
              <a:t>USB3, Laptop </a:t>
            </a:r>
            <a:r>
              <a:rPr lang="el-GR" dirty="0">
                <a:solidFill>
                  <a:schemeClr val="accent5">
                    <a:lumMod val="20000"/>
                    <a:lumOff val="80000"/>
                  </a:schemeClr>
                </a:solidFill>
              </a:rPr>
              <a:t>κλπ</a:t>
            </a:r>
          </a:p>
        </p:txBody>
      </p:sp>
    </p:spTree>
    <p:extLst>
      <p:ext uri="{BB962C8B-B14F-4D97-AF65-F5344CB8AC3E}">
        <p14:creationId xmlns:p14="http://schemas.microsoft.com/office/powerpoint/2010/main" val="281509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72276-BFA4-4D80-B777-28D464839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44913" cy="6858000"/>
          </a:xfrm>
          <a:prstGeom prst="rect">
            <a:avLst/>
          </a:prstGeom>
        </p:spPr>
      </p:pic>
      <p:pic>
        <p:nvPicPr>
          <p:cNvPr id="1026" name="Picture 2" descr="Sky-Watcher Evostar 80ED DS-Pro Outfit">
            <a:extLst>
              <a:ext uri="{FF2B5EF4-FFF2-40B4-BE49-F238E27FC236}">
                <a16:creationId xmlns:a16="http://schemas.microsoft.com/office/drawing/2014/main" id="{9E48B6B7-3411-4058-91E9-C8BAD9E34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219074"/>
            <a:ext cx="8072438" cy="5381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71FCD87-CEC6-4033-ACCA-F991C6B41292}"/>
              </a:ext>
            </a:extLst>
          </p:cNvPr>
          <p:cNvSpPr/>
          <p:nvPr/>
        </p:nvSpPr>
        <p:spPr>
          <a:xfrm>
            <a:off x="5479239" y="6044684"/>
            <a:ext cx="5238742" cy="461665"/>
          </a:xfrm>
          <a:prstGeom prst="rect">
            <a:avLst/>
          </a:prstGeom>
        </p:spPr>
        <p:txBody>
          <a:bodyPr wrap="none">
            <a:spAutoFit/>
          </a:bodyPr>
          <a:lstStyle/>
          <a:p>
            <a:r>
              <a:rPr lang="en-GB" sz="2400" b="1" dirty="0">
                <a:solidFill>
                  <a:schemeClr val="bg1"/>
                </a:solidFill>
                <a:latin typeface="PT Sans"/>
              </a:rPr>
              <a:t>Sky-Watcher </a:t>
            </a:r>
            <a:r>
              <a:rPr lang="en-GB" sz="2400" b="1" dirty="0" err="1">
                <a:solidFill>
                  <a:schemeClr val="bg1"/>
                </a:solidFill>
                <a:latin typeface="PT Sans"/>
              </a:rPr>
              <a:t>Evostar</a:t>
            </a:r>
            <a:r>
              <a:rPr lang="en-GB" sz="2400" b="1" dirty="0">
                <a:solidFill>
                  <a:schemeClr val="bg1"/>
                </a:solidFill>
                <a:latin typeface="PT Sans"/>
              </a:rPr>
              <a:t> 80ED DS-Pro</a:t>
            </a:r>
            <a:endParaRPr lang="en-GB" sz="2400" b="1" i="0" u="none" strike="noStrike" dirty="0">
              <a:solidFill>
                <a:schemeClr val="bg1"/>
              </a:solidFill>
              <a:effectLst/>
              <a:latin typeface="PT Sans"/>
            </a:endParaRPr>
          </a:p>
        </p:txBody>
      </p:sp>
      <p:pic>
        <p:nvPicPr>
          <p:cNvPr id="8" name="Picture 7">
            <a:extLst>
              <a:ext uri="{FF2B5EF4-FFF2-40B4-BE49-F238E27FC236}">
                <a16:creationId xmlns:a16="http://schemas.microsoft.com/office/drawing/2014/main" id="{EF50CA37-F72F-4BD0-B082-1A318E1BB0C5}"/>
              </a:ext>
            </a:extLst>
          </p:cNvPr>
          <p:cNvPicPr>
            <a:picLocks noChangeAspect="1"/>
          </p:cNvPicPr>
          <p:nvPr/>
        </p:nvPicPr>
        <p:blipFill rotWithShape="1">
          <a:blip r:embed="rId4">
            <a:extLst>
              <a:ext uri="{28A0092B-C50C-407E-A947-70E740481C1C}">
                <a14:useLocalDpi xmlns:a14="http://schemas.microsoft.com/office/drawing/2010/main" val="0"/>
              </a:ext>
            </a:extLst>
          </a:blip>
          <a:srcRect l="13593" t="12085" r="50000" b="14578"/>
          <a:stretch/>
        </p:blipFill>
        <p:spPr>
          <a:xfrm>
            <a:off x="3952875" y="219074"/>
            <a:ext cx="2355200" cy="2228848"/>
          </a:xfrm>
          <a:prstGeom prst="rect">
            <a:avLst/>
          </a:prstGeom>
        </p:spPr>
      </p:pic>
    </p:spTree>
    <p:extLst>
      <p:ext uri="{BB962C8B-B14F-4D97-AF65-F5344CB8AC3E}">
        <p14:creationId xmlns:p14="http://schemas.microsoft.com/office/powerpoint/2010/main" val="396640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92CAAF-39B0-4679-ADB7-7A1FCF5CF41B}"/>
              </a:ext>
            </a:extLst>
          </p:cNvPr>
          <p:cNvPicPr>
            <a:picLocks noChangeAspect="1"/>
          </p:cNvPicPr>
          <p:nvPr/>
        </p:nvPicPr>
        <p:blipFill rotWithShape="1">
          <a:blip r:embed="rId2">
            <a:extLst>
              <a:ext uri="{28A0092B-C50C-407E-A947-70E740481C1C}">
                <a14:useLocalDpi xmlns:a14="http://schemas.microsoft.com/office/drawing/2010/main" val="0"/>
              </a:ext>
            </a:extLst>
          </a:blip>
          <a:srcRect l="18984" t="7927" r="55547" b="9090"/>
          <a:stretch/>
        </p:blipFill>
        <p:spPr>
          <a:xfrm>
            <a:off x="0" y="0"/>
            <a:ext cx="4480377" cy="6858000"/>
          </a:xfrm>
          <a:prstGeom prst="rect">
            <a:avLst/>
          </a:prstGeom>
        </p:spPr>
      </p:pic>
      <p:sp>
        <p:nvSpPr>
          <p:cNvPr id="6" name="Rectangle 5">
            <a:extLst>
              <a:ext uri="{FF2B5EF4-FFF2-40B4-BE49-F238E27FC236}">
                <a16:creationId xmlns:a16="http://schemas.microsoft.com/office/drawing/2014/main" id="{04826B7F-4C33-4AA2-88C7-3C73D6A25606}"/>
              </a:ext>
            </a:extLst>
          </p:cNvPr>
          <p:cNvSpPr/>
          <p:nvPr/>
        </p:nvSpPr>
        <p:spPr>
          <a:xfrm>
            <a:off x="1587457" y="815459"/>
            <a:ext cx="2817823" cy="646331"/>
          </a:xfrm>
          <a:prstGeom prst="rect">
            <a:avLst/>
          </a:prstGeom>
        </p:spPr>
        <p:txBody>
          <a:bodyPr wrap="none">
            <a:spAutoFit/>
          </a:bodyPr>
          <a:lstStyle/>
          <a:p>
            <a:r>
              <a:rPr lang="en-US" dirty="0">
                <a:solidFill>
                  <a:srgbClr val="292929"/>
                </a:solidFill>
                <a:latin typeface="PT Sans"/>
              </a:rPr>
              <a:t>Sky-Watcher HEQ5 PRO </a:t>
            </a:r>
            <a:endParaRPr lang="el-GR" dirty="0">
              <a:solidFill>
                <a:srgbClr val="292929"/>
              </a:solidFill>
              <a:latin typeface="PT Sans"/>
            </a:endParaRPr>
          </a:p>
          <a:p>
            <a:r>
              <a:rPr lang="en-US" dirty="0">
                <a:solidFill>
                  <a:srgbClr val="292929"/>
                </a:solidFill>
                <a:latin typeface="PT Sans"/>
              </a:rPr>
              <a:t>with Rowan Upgrade</a:t>
            </a:r>
            <a:endParaRPr lang="en-US" b="0" i="0" u="none" strike="noStrike" dirty="0">
              <a:solidFill>
                <a:srgbClr val="292929"/>
              </a:solidFill>
              <a:effectLst/>
              <a:latin typeface="PT Sans"/>
            </a:endParaRPr>
          </a:p>
        </p:txBody>
      </p:sp>
      <p:pic>
        <p:nvPicPr>
          <p:cNvPr id="2050" name="Picture 2" descr="ZWO ASI 183MM-PRO USB 3.0 Cooled Mono Camera">
            <a:extLst>
              <a:ext uri="{FF2B5EF4-FFF2-40B4-BE49-F238E27FC236}">
                <a16:creationId xmlns:a16="http://schemas.microsoft.com/office/drawing/2014/main" id="{7DA55296-6190-4133-A90E-81EF0F98A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0"/>
            <a:ext cx="4972050" cy="4972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0CC68D5-362F-4BF5-B83B-E8CBB6F2FE89}"/>
              </a:ext>
            </a:extLst>
          </p:cNvPr>
          <p:cNvSpPr/>
          <p:nvPr/>
        </p:nvSpPr>
        <p:spPr>
          <a:xfrm>
            <a:off x="8176748" y="169128"/>
            <a:ext cx="3544625" cy="646331"/>
          </a:xfrm>
          <a:prstGeom prst="rect">
            <a:avLst/>
          </a:prstGeom>
        </p:spPr>
        <p:txBody>
          <a:bodyPr wrap="none">
            <a:spAutoFit/>
          </a:bodyPr>
          <a:lstStyle/>
          <a:p>
            <a:r>
              <a:rPr lang="it-IT" dirty="0">
                <a:solidFill>
                  <a:srgbClr val="292929"/>
                </a:solidFill>
                <a:latin typeface="PT Sans"/>
              </a:rPr>
              <a:t>ZWO ASI 183MM-PRO USB 3.0 </a:t>
            </a:r>
            <a:endParaRPr lang="el-GR" dirty="0">
              <a:solidFill>
                <a:srgbClr val="292929"/>
              </a:solidFill>
              <a:latin typeface="PT Sans"/>
            </a:endParaRPr>
          </a:p>
          <a:p>
            <a:r>
              <a:rPr lang="it-IT" dirty="0">
                <a:solidFill>
                  <a:srgbClr val="292929"/>
                </a:solidFill>
                <a:latin typeface="PT Sans"/>
              </a:rPr>
              <a:t>Cooled Mono Camera</a:t>
            </a:r>
            <a:endParaRPr lang="it-IT" b="0" i="0" u="none" strike="noStrike" dirty="0">
              <a:solidFill>
                <a:srgbClr val="292929"/>
              </a:solidFill>
              <a:effectLst/>
              <a:latin typeface="PT Sans"/>
            </a:endParaRPr>
          </a:p>
        </p:txBody>
      </p:sp>
      <p:pic>
        <p:nvPicPr>
          <p:cNvPr id="9" name="Picture 8">
            <a:extLst>
              <a:ext uri="{FF2B5EF4-FFF2-40B4-BE49-F238E27FC236}">
                <a16:creationId xmlns:a16="http://schemas.microsoft.com/office/drawing/2014/main" id="{A6C2B420-7178-43D4-9413-6B36F2973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521" y="3067050"/>
            <a:ext cx="4081286" cy="3505200"/>
          </a:xfrm>
          <a:prstGeom prst="rect">
            <a:avLst/>
          </a:prstGeom>
        </p:spPr>
      </p:pic>
    </p:spTree>
    <p:extLst>
      <p:ext uri="{BB962C8B-B14F-4D97-AF65-F5344CB8AC3E}">
        <p14:creationId xmlns:p14="http://schemas.microsoft.com/office/powerpoint/2010/main" val="2846948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BA2E5-F37C-4894-909E-C3C9F9F2DD09}"/>
              </a:ext>
            </a:extLst>
          </p:cNvPr>
          <p:cNvPicPr>
            <a:picLocks noChangeAspect="1"/>
          </p:cNvPicPr>
          <p:nvPr/>
        </p:nvPicPr>
        <p:blipFill rotWithShape="1">
          <a:blip r:embed="rId2">
            <a:extLst>
              <a:ext uri="{28A0092B-C50C-407E-A947-70E740481C1C}">
                <a14:useLocalDpi xmlns:a14="http://schemas.microsoft.com/office/drawing/2010/main" val="0"/>
              </a:ext>
            </a:extLst>
          </a:blip>
          <a:srcRect l="18594" t="9756" r="53671" b="10754"/>
          <a:stretch/>
        </p:blipFill>
        <p:spPr>
          <a:xfrm>
            <a:off x="0" y="0"/>
            <a:ext cx="5093285" cy="6858000"/>
          </a:xfrm>
          <a:prstGeom prst="rect">
            <a:avLst/>
          </a:prstGeom>
        </p:spPr>
      </p:pic>
      <p:sp>
        <p:nvSpPr>
          <p:cNvPr id="6" name="Rectangle 5">
            <a:extLst>
              <a:ext uri="{FF2B5EF4-FFF2-40B4-BE49-F238E27FC236}">
                <a16:creationId xmlns:a16="http://schemas.microsoft.com/office/drawing/2014/main" id="{AC87508A-2CCC-448B-B27C-15FA07CB09E3}"/>
              </a:ext>
            </a:extLst>
          </p:cNvPr>
          <p:cNvSpPr/>
          <p:nvPr/>
        </p:nvSpPr>
        <p:spPr>
          <a:xfrm>
            <a:off x="1013658" y="6488668"/>
            <a:ext cx="3065968" cy="369332"/>
          </a:xfrm>
          <a:prstGeom prst="rect">
            <a:avLst/>
          </a:prstGeom>
        </p:spPr>
        <p:txBody>
          <a:bodyPr wrap="none">
            <a:spAutoFit/>
          </a:bodyPr>
          <a:lstStyle/>
          <a:p>
            <a:r>
              <a:rPr lang="en-US" dirty="0">
                <a:solidFill>
                  <a:srgbClr val="292929"/>
                </a:solidFill>
                <a:latin typeface="PT Sans"/>
              </a:rPr>
              <a:t>ZWO Off Axis Guider (OAG)</a:t>
            </a:r>
            <a:endParaRPr lang="en-US" b="0" i="0" u="none" strike="noStrike" dirty="0">
              <a:solidFill>
                <a:srgbClr val="292929"/>
              </a:solidFill>
              <a:effectLst/>
              <a:latin typeface="PT Sans"/>
            </a:endParaRPr>
          </a:p>
        </p:txBody>
      </p:sp>
      <p:pic>
        <p:nvPicPr>
          <p:cNvPr id="3074" name="Picture 2" descr="ZWO ASI 120MM-S USB 3.0 Mono Camera">
            <a:extLst>
              <a:ext uri="{FF2B5EF4-FFF2-40B4-BE49-F238E27FC236}">
                <a16:creationId xmlns:a16="http://schemas.microsoft.com/office/drawing/2014/main" id="{4EB74EAB-A345-4E4C-95EC-0F5E3D3D2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142" y="190500"/>
            <a:ext cx="3990975" cy="39909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BD2502-E205-456C-AFC4-7C18C0A47DE9}"/>
              </a:ext>
            </a:extLst>
          </p:cNvPr>
          <p:cNvSpPr/>
          <p:nvPr/>
        </p:nvSpPr>
        <p:spPr>
          <a:xfrm>
            <a:off x="6625059" y="4768334"/>
            <a:ext cx="4660315" cy="369332"/>
          </a:xfrm>
          <a:prstGeom prst="rect">
            <a:avLst/>
          </a:prstGeom>
        </p:spPr>
        <p:txBody>
          <a:bodyPr wrap="none">
            <a:spAutoFit/>
          </a:bodyPr>
          <a:lstStyle/>
          <a:p>
            <a:r>
              <a:rPr lang="pt-BR" dirty="0">
                <a:solidFill>
                  <a:schemeClr val="accent5">
                    <a:lumMod val="20000"/>
                    <a:lumOff val="80000"/>
                  </a:schemeClr>
                </a:solidFill>
                <a:latin typeface="PT Sans"/>
              </a:rPr>
              <a:t>ZWO ASI 120MM-S USB 3.0 Mono Camera</a:t>
            </a:r>
            <a:endParaRPr lang="pt-BR" b="0" i="0" u="none" strike="noStrike" dirty="0">
              <a:solidFill>
                <a:schemeClr val="accent5">
                  <a:lumMod val="20000"/>
                  <a:lumOff val="80000"/>
                </a:schemeClr>
              </a:solidFill>
              <a:effectLst/>
              <a:latin typeface="PT Sans"/>
            </a:endParaRPr>
          </a:p>
        </p:txBody>
      </p:sp>
    </p:spTree>
    <p:extLst>
      <p:ext uri="{BB962C8B-B14F-4D97-AF65-F5344CB8AC3E}">
        <p14:creationId xmlns:p14="http://schemas.microsoft.com/office/powerpoint/2010/main" val="3541928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gasusAstro Fokussiermotor FocusCube v2 Universal">
            <a:extLst>
              <a:ext uri="{FF2B5EF4-FFF2-40B4-BE49-F238E27FC236}">
                <a16:creationId xmlns:a16="http://schemas.microsoft.com/office/drawing/2014/main" id="{F2795164-35DD-4071-B55C-CDABCBC4C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5410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D237E93-CC26-4E5B-A65E-54E353EBC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771650"/>
            <a:ext cx="6781800" cy="5086350"/>
          </a:xfrm>
          <a:prstGeom prst="rect">
            <a:avLst/>
          </a:prstGeom>
        </p:spPr>
      </p:pic>
      <p:sp>
        <p:nvSpPr>
          <p:cNvPr id="6" name="Rectangle 5">
            <a:extLst>
              <a:ext uri="{FF2B5EF4-FFF2-40B4-BE49-F238E27FC236}">
                <a16:creationId xmlns:a16="http://schemas.microsoft.com/office/drawing/2014/main" id="{90A12EFC-6772-468C-BB62-D5B2DA55D3BF}"/>
              </a:ext>
            </a:extLst>
          </p:cNvPr>
          <p:cNvSpPr/>
          <p:nvPr/>
        </p:nvSpPr>
        <p:spPr>
          <a:xfrm>
            <a:off x="5830799" y="605909"/>
            <a:ext cx="5940601" cy="369332"/>
          </a:xfrm>
          <a:prstGeom prst="rect">
            <a:avLst/>
          </a:prstGeom>
        </p:spPr>
        <p:txBody>
          <a:bodyPr wrap="none">
            <a:spAutoFit/>
          </a:bodyPr>
          <a:lstStyle/>
          <a:p>
            <a:r>
              <a:rPr lang="en-GB" b="1" dirty="0" err="1">
                <a:solidFill>
                  <a:schemeClr val="accent5">
                    <a:lumMod val="20000"/>
                    <a:lumOff val="80000"/>
                  </a:schemeClr>
                </a:solidFill>
                <a:latin typeface="trebuchet ms" panose="020B0603020202020204" pitchFamily="34" charset="0"/>
              </a:rPr>
              <a:t>PegasusAstro</a:t>
            </a:r>
            <a:r>
              <a:rPr lang="en-GB" b="1" dirty="0">
                <a:solidFill>
                  <a:schemeClr val="accent5">
                    <a:lumMod val="20000"/>
                    <a:lumOff val="80000"/>
                  </a:schemeClr>
                </a:solidFill>
                <a:latin typeface="trebuchet ms" panose="020B0603020202020204" pitchFamily="34" charset="0"/>
              </a:rPr>
              <a:t> </a:t>
            </a:r>
            <a:r>
              <a:rPr lang="en-GB" b="1" dirty="0" err="1">
                <a:solidFill>
                  <a:schemeClr val="accent5">
                    <a:lumMod val="20000"/>
                    <a:lumOff val="80000"/>
                  </a:schemeClr>
                </a:solidFill>
                <a:latin typeface="trebuchet ms" panose="020B0603020202020204" pitchFamily="34" charset="0"/>
              </a:rPr>
              <a:t>Fokussiermotor</a:t>
            </a:r>
            <a:r>
              <a:rPr lang="en-GB" b="1" dirty="0">
                <a:solidFill>
                  <a:schemeClr val="accent5">
                    <a:lumMod val="20000"/>
                    <a:lumOff val="80000"/>
                  </a:schemeClr>
                </a:solidFill>
                <a:latin typeface="trebuchet ms" panose="020B0603020202020204" pitchFamily="34" charset="0"/>
              </a:rPr>
              <a:t> </a:t>
            </a:r>
            <a:r>
              <a:rPr lang="en-GB" b="1" dirty="0" err="1">
                <a:solidFill>
                  <a:schemeClr val="accent5">
                    <a:lumMod val="20000"/>
                    <a:lumOff val="80000"/>
                  </a:schemeClr>
                </a:solidFill>
                <a:latin typeface="trebuchet ms" panose="020B0603020202020204" pitchFamily="34" charset="0"/>
              </a:rPr>
              <a:t>FocusCube</a:t>
            </a:r>
            <a:r>
              <a:rPr lang="en-GB" b="1" dirty="0">
                <a:solidFill>
                  <a:schemeClr val="accent5">
                    <a:lumMod val="20000"/>
                    <a:lumOff val="80000"/>
                  </a:schemeClr>
                </a:solidFill>
                <a:latin typeface="trebuchet ms" panose="020B0603020202020204" pitchFamily="34" charset="0"/>
              </a:rPr>
              <a:t> v2 Universal</a:t>
            </a:r>
            <a:endParaRPr lang="en-GB" b="1" i="0" dirty="0">
              <a:solidFill>
                <a:schemeClr val="accent5">
                  <a:lumMod val="20000"/>
                  <a:lumOff val="80000"/>
                </a:schemeClr>
              </a:solidFill>
              <a:effectLst/>
              <a:latin typeface="trebuchet ms" panose="020B0603020202020204" pitchFamily="34" charset="0"/>
            </a:endParaRPr>
          </a:p>
        </p:txBody>
      </p:sp>
    </p:spTree>
    <p:extLst>
      <p:ext uri="{BB962C8B-B14F-4D97-AF65-F5344CB8AC3E}">
        <p14:creationId xmlns:p14="http://schemas.microsoft.com/office/powerpoint/2010/main" val="41313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WO Electronic Filter Wheel  (EFW) - 8 x 1.25″ or 7 x 36mm">
            <a:extLst>
              <a:ext uri="{FF2B5EF4-FFF2-40B4-BE49-F238E27FC236}">
                <a16:creationId xmlns:a16="http://schemas.microsoft.com/office/drawing/2014/main" id="{6BF1BC0D-389D-468A-9F9A-28546508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ZWO Electronic Filter Wheel  (EFW) - 8 x 1.25″ or 7 x 36mm">
            <a:extLst>
              <a:ext uri="{FF2B5EF4-FFF2-40B4-BE49-F238E27FC236}">
                <a16:creationId xmlns:a16="http://schemas.microsoft.com/office/drawing/2014/main" id="{AAA1ED48-9255-4A09-B808-2233E7C14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0"/>
            <a:ext cx="2400300" cy="2400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F5592C-D859-452D-8BD4-0214E19BC9C7}"/>
              </a:ext>
            </a:extLst>
          </p:cNvPr>
          <p:cNvSpPr/>
          <p:nvPr/>
        </p:nvSpPr>
        <p:spPr>
          <a:xfrm>
            <a:off x="863083" y="6488668"/>
            <a:ext cx="4998484" cy="369332"/>
          </a:xfrm>
          <a:prstGeom prst="rect">
            <a:avLst/>
          </a:prstGeom>
        </p:spPr>
        <p:txBody>
          <a:bodyPr wrap="none">
            <a:spAutoFit/>
          </a:bodyPr>
          <a:lstStyle/>
          <a:p>
            <a:r>
              <a:rPr lang="en-US" dirty="0">
                <a:solidFill>
                  <a:srgbClr val="292929"/>
                </a:solidFill>
                <a:latin typeface="PT Sans"/>
              </a:rPr>
              <a:t>ZWO Electronic Filter Wheel (EFW) - 8 x 1.25″ </a:t>
            </a:r>
            <a:endParaRPr lang="en-US" b="0" i="0" u="none" strike="noStrike" dirty="0">
              <a:solidFill>
                <a:srgbClr val="292929"/>
              </a:solidFill>
              <a:effectLst/>
              <a:latin typeface="PT Sans"/>
            </a:endParaRPr>
          </a:p>
        </p:txBody>
      </p:sp>
      <p:pic>
        <p:nvPicPr>
          <p:cNvPr id="5126" name="Picture 6" descr="Baader Narrowband CCD Filters 1.25''">
            <a:extLst>
              <a:ext uri="{FF2B5EF4-FFF2-40B4-BE49-F238E27FC236}">
                <a16:creationId xmlns:a16="http://schemas.microsoft.com/office/drawing/2014/main" id="{9C626AE7-B61C-47BE-932F-D6257E779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238125"/>
            <a:ext cx="3333750" cy="2076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8FA6494-0B08-4224-8A90-B837CABA2811}"/>
              </a:ext>
            </a:extLst>
          </p:cNvPr>
          <p:cNvSpPr/>
          <p:nvPr/>
        </p:nvSpPr>
        <p:spPr>
          <a:xfrm>
            <a:off x="8058150" y="2400300"/>
            <a:ext cx="4100803" cy="369332"/>
          </a:xfrm>
          <a:prstGeom prst="rect">
            <a:avLst/>
          </a:prstGeom>
        </p:spPr>
        <p:txBody>
          <a:bodyPr wrap="none">
            <a:spAutoFit/>
          </a:bodyPr>
          <a:lstStyle/>
          <a:p>
            <a:r>
              <a:rPr lang="en-GB" dirty="0" err="1">
                <a:solidFill>
                  <a:schemeClr val="accent5">
                    <a:lumMod val="20000"/>
                    <a:lumOff val="80000"/>
                  </a:schemeClr>
                </a:solidFill>
                <a:latin typeface="PT Sans"/>
              </a:rPr>
              <a:t>Baader</a:t>
            </a:r>
            <a:r>
              <a:rPr lang="en-GB" dirty="0">
                <a:solidFill>
                  <a:schemeClr val="accent5">
                    <a:lumMod val="20000"/>
                    <a:lumOff val="80000"/>
                  </a:schemeClr>
                </a:solidFill>
                <a:latin typeface="PT Sans"/>
              </a:rPr>
              <a:t> Narrowband CCD Filters 1.25"</a:t>
            </a:r>
            <a:endParaRPr lang="en-GB" b="0" i="0" u="none" strike="noStrike" dirty="0">
              <a:solidFill>
                <a:schemeClr val="accent5">
                  <a:lumMod val="20000"/>
                  <a:lumOff val="80000"/>
                </a:schemeClr>
              </a:solidFill>
              <a:effectLst/>
              <a:latin typeface="PT Sans"/>
            </a:endParaRPr>
          </a:p>
        </p:txBody>
      </p:sp>
      <p:pic>
        <p:nvPicPr>
          <p:cNvPr id="5128" name="Picture 8" descr="Baader LRGB CCD Filter set">
            <a:extLst>
              <a:ext uri="{FF2B5EF4-FFF2-40B4-BE49-F238E27FC236}">
                <a16:creationId xmlns:a16="http://schemas.microsoft.com/office/drawing/2014/main" id="{65D5ABF8-82EE-4B5D-B5EC-8297BA7A9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3850" y="27908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25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C5B299-2164-45C6-8ABA-5C3711A8D6AE}"/>
              </a:ext>
            </a:extLst>
          </p:cNvPr>
          <p:cNvSpPr/>
          <p:nvPr/>
        </p:nvSpPr>
        <p:spPr>
          <a:xfrm>
            <a:off x="1330928" y="5949434"/>
            <a:ext cx="4013022" cy="461665"/>
          </a:xfrm>
          <a:prstGeom prst="rect">
            <a:avLst/>
          </a:prstGeom>
        </p:spPr>
        <p:txBody>
          <a:bodyPr wrap="none">
            <a:spAutoFit/>
          </a:bodyPr>
          <a:lstStyle/>
          <a:p>
            <a:r>
              <a:rPr lang="en-GB" sz="2400" dirty="0" err="1">
                <a:solidFill>
                  <a:schemeClr val="accent5">
                    <a:lumMod val="20000"/>
                    <a:lumOff val="80000"/>
                  </a:schemeClr>
                </a:solidFill>
                <a:latin typeface="PT Sans"/>
              </a:rPr>
              <a:t>Astrozap</a:t>
            </a:r>
            <a:r>
              <a:rPr lang="en-GB" sz="2400" dirty="0">
                <a:solidFill>
                  <a:schemeClr val="accent5">
                    <a:lumMod val="20000"/>
                    <a:lumOff val="80000"/>
                  </a:schemeClr>
                </a:solidFill>
                <a:latin typeface="PT Sans"/>
              </a:rPr>
              <a:t> Dew Heater Tapes</a:t>
            </a:r>
            <a:endParaRPr lang="en-GB" sz="2400" b="0" i="0" u="none" strike="noStrike" dirty="0">
              <a:solidFill>
                <a:schemeClr val="accent5">
                  <a:lumMod val="20000"/>
                  <a:lumOff val="80000"/>
                </a:schemeClr>
              </a:solidFill>
              <a:effectLst/>
              <a:latin typeface="PT Sans"/>
            </a:endParaRPr>
          </a:p>
        </p:txBody>
      </p:sp>
      <p:pic>
        <p:nvPicPr>
          <p:cNvPr id="6146" name="Picture 2" descr="Astrozap Dew Heater Tapes">
            <a:extLst>
              <a:ext uri="{FF2B5EF4-FFF2-40B4-BE49-F238E27FC236}">
                <a16:creationId xmlns:a16="http://schemas.microsoft.com/office/drawing/2014/main" id="{2F4427C1-BA34-4927-BE39-ADDE425F6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EFB3539-1885-4069-8347-9BBB145B81C4}"/>
              </a:ext>
            </a:extLst>
          </p:cNvPr>
          <p:cNvSpPr/>
          <p:nvPr/>
        </p:nvSpPr>
        <p:spPr>
          <a:xfrm>
            <a:off x="7999861" y="5345668"/>
            <a:ext cx="3026791" cy="461665"/>
          </a:xfrm>
          <a:prstGeom prst="rect">
            <a:avLst/>
          </a:prstGeom>
        </p:spPr>
        <p:txBody>
          <a:bodyPr wrap="none">
            <a:spAutoFit/>
          </a:bodyPr>
          <a:lstStyle/>
          <a:p>
            <a:r>
              <a:rPr lang="en-GB" sz="2400" dirty="0">
                <a:solidFill>
                  <a:schemeClr val="accent5">
                    <a:lumMod val="20000"/>
                    <a:lumOff val="80000"/>
                  </a:schemeClr>
                </a:solidFill>
                <a:latin typeface="PT Sans"/>
              </a:rPr>
              <a:t>Astro Dew Controller</a:t>
            </a:r>
            <a:endParaRPr lang="en-GB" sz="2400" b="0" i="0" u="none" strike="noStrike" dirty="0">
              <a:solidFill>
                <a:schemeClr val="accent5">
                  <a:lumMod val="20000"/>
                  <a:lumOff val="80000"/>
                </a:schemeClr>
              </a:solidFill>
              <a:effectLst/>
              <a:latin typeface="PT Sans"/>
            </a:endParaRPr>
          </a:p>
        </p:txBody>
      </p:sp>
      <p:pic>
        <p:nvPicPr>
          <p:cNvPr id="6148" name="Picture 4" descr="Lynx Astro 2 Port Dew Controller">
            <a:extLst>
              <a:ext uri="{FF2B5EF4-FFF2-40B4-BE49-F238E27FC236}">
                <a16:creationId xmlns:a16="http://schemas.microsoft.com/office/drawing/2014/main" id="{460ABDD0-CC87-49E2-A335-E73116CA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171450"/>
            <a:ext cx="49149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19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camera field rotator">
            <a:extLst>
              <a:ext uri="{FF2B5EF4-FFF2-40B4-BE49-F238E27FC236}">
                <a16:creationId xmlns:a16="http://schemas.microsoft.com/office/drawing/2014/main" id="{43AFA10B-9510-408F-9310-B2AEA909D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96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D6C5B0-3228-4859-AD95-1C7B18469CBD}"/>
              </a:ext>
            </a:extLst>
          </p:cNvPr>
          <p:cNvSpPr txBox="1"/>
          <p:nvPr/>
        </p:nvSpPr>
        <p:spPr>
          <a:xfrm>
            <a:off x="7226422" y="3013501"/>
            <a:ext cx="4002891" cy="830997"/>
          </a:xfrm>
          <a:prstGeom prst="rect">
            <a:avLst/>
          </a:prstGeom>
          <a:noFill/>
        </p:spPr>
        <p:txBody>
          <a:bodyPr wrap="none" rtlCol="0">
            <a:spAutoFit/>
          </a:bodyPr>
          <a:lstStyle/>
          <a:p>
            <a:r>
              <a:rPr lang="en-GB" sz="4800" dirty="0">
                <a:solidFill>
                  <a:schemeClr val="bg2"/>
                </a:solidFill>
              </a:rPr>
              <a:t>Camera rotator</a:t>
            </a:r>
            <a:endParaRPr lang="el-GR" sz="4800" dirty="0">
              <a:solidFill>
                <a:schemeClr val="bg2"/>
              </a:solidFill>
            </a:endParaRPr>
          </a:p>
        </p:txBody>
      </p:sp>
    </p:spTree>
    <p:extLst>
      <p:ext uri="{BB962C8B-B14F-4D97-AF65-F5344CB8AC3E}">
        <p14:creationId xmlns:p14="http://schemas.microsoft.com/office/powerpoint/2010/main" val="1408156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162783-A2D2-4BD3-9375-B8108D39C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778" y="0"/>
            <a:ext cx="10157997" cy="6863511"/>
          </a:xfrm>
          <a:prstGeom prst="rect">
            <a:avLst/>
          </a:prstGeom>
        </p:spPr>
      </p:pic>
      <p:pic>
        <p:nvPicPr>
          <p:cNvPr id="7" name="Picture 6">
            <a:extLst>
              <a:ext uri="{FF2B5EF4-FFF2-40B4-BE49-F238E27FC236}">
                <a16:creationId xmlns:a16="http://schemas.microsoft.com/office/drawing/2014/main" id="{75EEA6A7-13F1-498A-AD52-7E07D7D13BE0}"/>
              </a:ext>
            </a:extLst>
          </p:cNvPr>
          <p:cNvPicPr>
            <a:picLocks noChangeAspect="1"/>
          </p:cNvPicPr>
          <p:nvPr/>
        </p:nvPicPr>
        <p:blipFill rotWithShape="1">
          <a:blip r:embed="rId3">
            <a:extLst>
              <a:ext uri="{28A0092B-C50C-407E-A947-70E740481C1C}">
                <a14:useLocalDpi xmlns:a14="http://schemas.microsoft.com/office/drawing/2010/main" val="0"/>
              </a:ext>
            </a:extLst>
          </a:blip>
          <a:srcRect b="3046"/>
          <a:stretch/>
        </p:blipFill>
        <p:spPr>
          <a:xfrm>
            <a:off x="8236251" y="1531343"/>
            <a:ext cx="2807571" cy="4984868"/>
          </a:xfrm>
          <a:prstGeom prst="rect">
            <a:avLst/>
          </a:prstGeom>
        </p:spPr>
      </p:pic>
      <p:pic>
        <p:nvPicPr>
          <p:cNvPr id="3" name="Picture 2">
            <a:extLst>
              <a:ext uri="{FF2B5EF4-FFF2-40B4-BE49-F238E27FC236}">
                <a16:creationId xmlns:a16="http://schemas.microsoft.com/office/drawing/2014/main" id="{4984CD8E-9500-475A-A888-F6E62CDAF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191" y="1963296"/>
            <a:ext cx="3025059" cy="2191454"/>
          </a:xfrm>
          <a:prstGeom prst="rect">
            <a:avLst/>
          </a:prstGeom>
        </p:spPr>
      </p:pic>
      <p:pic>
        <p:nvPicPr>
          <p:cNvPr id="4" name="Picture 3">
            <a:extLst>
              <a:ext uri="{FF2B5EF4-FFF2-40B4-BE49-F238E27FC236}">
                <a16:creationId xmlns:a16="http://schemas.microsoft.com/office/drawing/2014/main" id="{D2D1C745-CCAE-46E1-8813-8DA020615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225" y="3513864"/>
            <a:ext cx="4235111" cy="2878058"/>
          </a:xfrm>
          <a:prstGeom prst="rect">
            <a:avLst/>
          </a:prstGeom>
        </p:spPr>
      </p:pic>
      <p:pic>
        <p:nvPicPr>
          <p:cNvPr id="8" name="Picture 7">
            <a:extLst>
              <a:ext uri="{FF2B5EF4-FFF2-40B4-BE49-F238E27FC236}">
                <a16:creationId xmlns:a16="http://schemas.microsoft.com/office/drawing/2014/main" id="{7CF0D35A-F2BF-4D70-8E25-7A1DFA31E0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1939" y="4132001"/>
            <a:ext cx="3043561" cy="2282671"/>
          </a:xfrm>
          <a:prstGeom prst="rect">
            <a:avLst/>
          </a:prstGeom>
        </p:spPr>
      </p:pic>
      <p:sp>
        <p:nvSpPr>
          <p:cNvPr id="2" name="TextBox 1">
            <a:extLst>
              <a:ext uri="{FF2B5EF4-FFF2-40B4-BE49-F238E27FC236}">
                <a16:creationId xmlns:a16="http://schemas.microsoft.com/office/drawing/2014/main" id="{2B3765E1-6BB7-4076-9FDA-023E6DBB2878}"/>
              </a:ext>
            </a:extLst>
          </p:cNvPr>
          <p:cNvSpPr txBox="1"/>
          <p:nvPr/>
        </p:nvSpPr>
        <p:spPr>
          <a:xfrm>
            <a:off x="577048" y="466078"/>
            <a:ext cx="10752174" cy="1200329"/>
          </a:xfrm>
          <a:prstGeom prst="rect">
            <a:avLst/>
          </a:prstGeom>
          <a:solidFill>
            <a:srgbClr val="7030A0"/>
          </a:solidFill>
        </p:spPr>
        <p:txBody>
          <a:bodyPr wrap="none" rtlCol="0">
            <a:spAutoFit/>
          </a:bodyPr>
          <a:lstStyle/>
          <a:p>
            <a:r>
              <a:rPr lang="el-GR" dirty="0">
                <a:solidFill>
                  <a:schemeClr val="bg2"/>
                </a:solidFill>
              </a:rPr>
              <a:t>Είναι η φωτπγράφιση με τηλεσκόπιο αντικειμένων εκτός του Ηλιακού μας συστήματος, όπως</a:t>
            </a:r>
          </a:p>
          <a:p>
            <a:r>
              <a:rPr lang="el-GR" dirty="0">
                <a:solidFill>
                  <a:schemeClr val="bg2"/>
                </a:solidFill>
              </a:rPr>
              <a:t>Νεφελώματα, Γαλαξίες και σμήνη Γαλαξιών, Αστρικά σμήνη κλπ.</a:t>
            </a:r>
          </a:p>
          <a:p>
            <a:r>
              <a:rPr lang="el-GR" dirty="0">
                <a:solidFill>
                  <a:schemeClr val="bg2"/>
                </a:solidFill>
              </a:rPr>
              <a:t>Αυτά βρίσκονται σε αποστάσεις που μπορούν να φτάσουν μερικές φορές τα εκατομμύρια έτη φωτος από τη Γη.</a:t>
            </a:r>
          </a:p>
          <a:p>
            <a:r>
              <a:rPr lang="el-GR" dirty="0">
                <a:solidFill>
                  <a:schemeClr val="bg2"/>
                </a:solidFill>
              </a:rPr>
              <a:t>Αυτό απαιτεί:</a:t>
            </a:r>
          </a:p>
        </p:txBody>
      </p:sp>
    </p:spTree>
    <p:extLst>
      <p:ext uri="{BB962C8B-B14F-4D97-AF65-F5344CB8AC3E}">
        <p14:creationId xmlns:p14="http://schemas.microsoft.com/office/powerpoint/2010/main" val="4268682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CD5B43-C3B4-4ABB-B204-82A1677EADE7}"/>
              </a:ext>
            </a:extLst>
          </p:cNvPr>
          <p:cNvPicPr>
            <a:picLocks noChangeAspect="1"/>
          </p:cNvPicPr>
          <p:nvPr/>
        </p:nvPicPr>
        <p:blipFill rotWithShape="1">
          <a:blip r:embed="rId2">
            <a:extLst>
              <a:ext uri="{28A0092B-C50C-407E-A947-70E740481C1C}">
                <a14:useLocalDpi xmlns:a14="http://schemas.microsoft.com/office/drawing/2010/main" val="0"/>
              </a:ext>
            </a:extLst>
          </a:blip>
          <a:srcRect l="18438" t="611" r="20000" b="17738"/>
          <a:stretch/>
        </p:blipFill>
        <p:spPr>
          <a:xfrm>
            <a:off x="630523" y="0"/>
            <a:ext cx="10930953" cy="6811039"/>
          </a:xfrm>
          <a:prstGeom prst="rect">
            <a:avLst/>
          </a:prstGeom>
        </p:spPr>
      </p:pic>
    </p:spTree>
    <p:extLst>
      <p:ext uri="{BB962C8B-B14F-4D97-AF65-F5344CB8AC3E}">
        <p14:creationId xmlns:p14="http://schemas.microsoft.com/office/powerpoint/2010/main" val="2447047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352C25-FACB-4DB9-99F0-027ED6E23A0D}"/>
              </a:ext>
            </a:extLst>
          </p:cNvPr>
          <p:cNvPicPr>
            <a:picLocks noChangeAspect="1"/>
          </p:cNvPicPr>
          <p:nvPr/>
        </p:nvPicPr>
        <p:blipFill rotWithShape="1">
          <a:blip r:embed="rId2">
            <a:extLst>
              <a:ext uri="{28A0092B-C50C-407E-A947-70E740481C1C}">
                <a14:useLocalDpi xmlns:a14="http://schemas.microsoft.com/office/drawing/2010/main" val="0"/>
              </a:ext>
            </a:extLst>
          </a:blip>
          <a:srcRect l="18359" t="2273" r="19609" b="14579"/>
          <a:stretch/>
        </p:blipFill>
        <p:spPr>
          <a:xfrm>
            <a:off x="650748" y="-71022"/>
            <a:ext cx="10890503" cy="6858000"/>
          </a:xfrm>
          <a:prstGeom prst="rect">
            <a:avLst/>
          </a:prstGeom>
        </p:spPr>
      </p:pic>
      <p:sp>
        <p:nvSpPr>
          <p:cNvPr id="2" name="TextBox 1">
            <a:extLst>
              <a:ext uri="{FF2B5EF4-FFF2-40B4-BE49-F238E27FC236}">
                <a16:creationId xmlns:a16="http://schemas.microsoft.com/office/drawing/2014/main" id="{2B41DC8E-EAF4-4360-91DB-CDB806509276}"/>
              </a:ext>
            </a:extLst>
          </p:cNvPr>
          <p:cNvSpPr txBox="1"/>
          <p:nvPr/>
        </p:nvSpPr>
        <p:spPr>
          <a:xfrm>
            <a:off x="443885" y="5780782"/>
            <a:ext cx="11437396" cy="1077218"/>
          </a:xfrm>
          <a:prstGeom prst="rect">
            <a:avLst/>
          </a:prstGeom>
          <a:solidFill>
            <a:srgbClr val="7030A0"/>
          </a:solidFill>
        </p:spPr>
        <p:txBody>
          <a:bodyPr wrap="square" rtlCol="0">
            <a:spAutoFit/>
          </a:bodyPr>
          <a:lstStyle/>
          <a:p>
            <a:r>
              <a:rPr lang="el-GR" sz="1600" dirty="0">
                <a:solidFill>
                  <a:schemeClr val="bg2"/>
                </a:solidFill>
              </a:rPr>
              <a:t>Μειονέκτημα των φίλτρων αυρτών είναι: </a:t>
            </a:r>
          </a:p>
          <a:p>
            <a:pPr marL="285750" indent="-285750">
              <a:buFont typeface="Wingdings" panose="05000000000000000000" pitchFamily="2" charset="2"/>
              <a:buChar char="q"/>
            </a:pPr>
            <a:r>
              <a:rPr lang="el-GR" sz="1600" dirty="0">
                <a:solidFill>
                  <a:schemeClr val="bg2"/>
                </a:solidFill>
              </a:rPr>
              <a:t>Το υψηλό κόστος αγοράς.</a:t>
            </a:r>
          </a:p>
          <a:p>
            <a:pPr marL="285750" indent="-285750">
              <a:buFont typeface="Wingdings" panose="05000000000000000000" pitchFamily="2" charset="2"/>
              <a:buChar char="q"/>
            </a:pPr>
            <a:r>
              <a:rPr lang="el-GR" sz="1600" dirty="0">
                <a:solidFill>
                  <a:schemeClr val="bg2"/>
                </a:solidFill>
              </a:rPr>
              <a:t>Το ότι συνεργάζοναι μόνο με μονόχρωμες κάμερες των οποίων το κόστος είναι επίσης μεγαλύτερο από τις έγχρωμες.</a:t>
            </a:r>
          </a:p>
          <a:p>
            <a:pPr marL="285750" indent="-285750">
              <a:buFont typeface="Wingdings" panose="05000000000000000000" pitchFamily="2" charset="2"/>
              <a:buChar char="q"/>
            </a:pPr>
            <a:r>
              <a:rPr lang="el-GR" sz="1600" dirty="0">
                <a:solidFill>
                  <a:schemeClr val="bg2"/>
                </a:solidFill>
              </a:rPr>
              <a:t>Η χρήση τους κυρίως σε νεφελώματα εκπομπής και πλανητικά νεφελώματα.</a:t>
            </a:r>
          </a:p>
        </p:txBody>
      </p:sp>
    </p:spTree>
    <p:extLst>
      <p:ext uri="{BB962C8B-B14F-4D97-AF65-F5344CB8AC3E}">
        <p14:creationId xmlns:p14="http://schemas.microsoft.com/office/powerpoint/2010/main" val="2589621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13D678-F767-42C3-97DE-6569F688D3F6}"/>
              </a:ext>
            </a:extLst>
          </p:cNvPr>
          <p:cNvPicPr>
            <a:picLocks noChangeAspect="1"/>
          </p:cNvPicPr>
          <p:nvPr/>
        </p:nvPicPr>
        <p:blipFill rotWithShape="1">
          <a:blip r:embed="rId2">
            <a:extLst>
              <a:ext uri="{28A0092B-C50C-407E-A947-70E740481C1C}">
                <a14:useLocalDpi xmlns:a14="http://schemas.microsoft.com/office/drawing/2010/main" val="0"/>
              </a:ext>
            </a:extLst>
          </a:blip>
          <a:srcRect l="19531" t="444" r="20860" b="10198"/>
          <a:stretch/>
        </p:blipFill>
        <p:spPr>
          <a:xfrm>
            <a:off x="1281112" y="1"/>
            <a:ext cx="9629775" cy="6781800"/>
          </a:xfrm>
          <a:prstGeom prst="rect">
            <a:avLst/>
          </a:prstGeom>
        </p:spPr>
      </p:pic>
      <p:sp>
        <p:nvSpPr>
          <p:cNvPr id="2" name="TextBox 1">
            <a:extLst>
              <a:ext uri="{FF2B5EF4-FFF2-40B4-BE49-F238E27FC236}">
                <a16:creationId xmlns:a16="http://schemas.microsoft.com/office/drawing/2014/main" id="{694EBE15-8E7D-4818-911E-AC203A472733}"/>
              </a:ext>
            </a:extLst>
          </p:cNvPr>
          <p:cNvSpPr txBox="1"/>
          <p:nvPr/>
        </p:nvSpPr>
        <p:spPr>
          <a:xfrm>
            <a:off x="1777012" y="1003177"/>
            <a:ext cx="8637973" cy="1200329"/>
          </a:xfrm>
          <a:prstGeom prst="rect">
            <a:avLst/>
          </a:prstGeom>
          <a:solidFill>
            <a:srgbClr val="7030A0"/>
          </a:solidFill>
        </p:spPr>
        <p:txBody>
          <a:bodyPr wrap="square" rtlCol="0">
            <a:spAutoFit/>
          </a:bodyPr>
          <a:lstStyle/>
          <a:p>
            <a:pPr marL="285750" indent="-285750">
              <a:buFont typeface="Wingdings" panose="05000000000000000000" pitchFamily="2" charset="2"/>
              <a:buChar char="q"/>
            </a:pPr>
            <a:r>
              <a:rPr lang="el-GR" sz="2400" dirty="0">
                <a:solidFill>
                  <a:schemeClr val="bg2"/>
                </a:solidFill>
              </a:rPr>
              <a:t>Την τοπική φωτορύπανση</a:t>
            </a:r>
          </a:p>
          <a:p>
            <a:pPr marL="285750" indent="-285750">
              <a:buFont typeface="Wingdings" panose="05000000000000000000" pitchFamily="2" charset="2"/>
              <a:buChar char="q"/>
            </a:pPr>
            <a:r>
              <a:rPr lang="el-GR" sz="2400" dirty="0">
                <a:solidFill>
                  <a:schemeClr val="bg2"/>
                </a:solidFill>
              </a:rPr>
              <a:t>Την Σελήνη</a:t>
            </a:r>
          </a:p>
          <a:p>
            <a:pPr marL="285750" indent="-285750">
              <a:buFont typeface="Wingdings" panose="05000000000000000000" pitchFamily="2" charset="2"/>
              <a:buChar char="q"/>
            </a:pPr>
            <a:r>
              <a:rPr lang="el-GR" sz="2400" dirty="0">
                <a:solidFill>
                  <a:schemeClr val="bg2"/>
                </a:solidFill>
              </a:rPr>
              <a:t>Την διαφορά φωταύγειας που ενισχύεται από την υγρασία</a:t>
            </a:r>
          </a:p>
        </p:txBody>
      </p:sp>
      <p:sp>
        <p:nvSpPr>
          <p:cNvPr id="3" name="TextBox 2">
            <a:extLst>
              <a:ext uri="{FF2B5EF4-FFF2-40B4-BE49-F238E27FC236}">
                <a16:creationId xmlns:a16="http://schemas.microsoft.com/office/drawing/2014/main" id="{F70967A2-B16F-4376-9875-A2ACE04B81CA}"/>
              </a:ext>
            </a:extLst>
          </p:cNvPr>
          <p:cNvSpPr txBox="1"/>
          <p:nvPr/>
        </p:nvSpPr>
        <p:spPr>
          <a:xfrm>
            <a:off x="1777012" y="2663301"/>
            <a:ext cx="8389398" cy="830997"/>
          </a:xfrm>
          <a:prstGeom prst="rect">
            <a:avLst/>
          </a:prstGeom>
          <a:solidFill>
            <a:srgbClr val="7030A0"/>
          </a:solidFill>
        </p:spPr>
        <p:txBody>
          <a:bodyPr wrap="square" rtlCol="0">
            <a:spAutoFit/>
          </a:bodyPr>
          <a:lstStyle/>
          <a:p>
            <a:pPr marL="285750" indent="-285750">
              <a:buFont typeface="Wingdings" panose="05000000000000000000" pitchFamily="2" charset="2"/>
              <a:buChar char="q"/>
            </a:pPr>
            <a:r>
              <a:rPr lang="el-GR" sz="2400" dirty="0">
                <a:solidFill>
                  <a:schemeClr val="bg2"/>
                </a:solidFill>
              </a:rPr>
              <a:t>Με ειδικά λογισμικά.</a:t>
            </a:r>
          </a:p>
          <a:p>
            <a:pPr marL="285750" indent="-285750">
              <a:buFont typeface="Wingdings" panose="05000000000000000000" pitchFamily="2" charset="2"/>
              <a:buChar char="q"/>
            </a:pPr>
            <a:r>
              <a:rPr lang="el-GR" sz="2400" dirty="0">
                <a:solidFill>
                  <a:schemeClr val="bg2"/>
                </a:solidFill>
              </a:rPr>
              <a:t>Με ψευδοφλάτ από την φωτογραφία.</a:t>
            </a:r>
          </a:p>
        </p:txBody>
      </p:sp>
      <p:pic>
        <p:nvPicPr>
          <p:cNvPr id="6" name="Picture 5">
            <a:extLst>
              <a:ext uri="{FF2B5EF4-FFF2-40B4-BE49-F238E27FC236}">
                <a16:creationId xmlns:a16="http://schemas.microsoft.com/office/drawing/2014/main" id="{060BECC0-04F4-41B3-ACA6-87B553239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402" y="3683565"/>
            <a:ext cx="4913296" cy="3098236"/>
          </a:xfrm>
          <a:prstGeom prst="rect">
            <a:avLst/>
          </a:prstGeom>
        </p:spPr>
      </p:pic>
      <p:pic>
        <p:nvPicPr>
          <p:cNvPr id="8" name="Picture 7">
            <a:extLst>
              <a:ext uri="{FF2B5EF4-FFF2-40B4-BE49-F238E27FC236}">
                <a16:creationId xmlns:a16="http://schemas.microsoft.com/office/drawing/2014/main" id="{7BDDF317-3EA2-4074-9F6B-C61B2575B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647" y="3683565"/>
            <a:ext cx="4745351" cy="3109942"/>
          </a:xfrm>
          <a:prstGeom prst="rect">
            <a:avLst/>
          </a:prstGeom>
        </p:spPr>
      </p:pic>
      <p:sp>
        <p:nvSpPr>
          <p:cNvPr id="9" name="Rectangle 8">
            <a:extLst>
              <a:ext uri="{FF2B5EF4-FFF2-40B4-BE49-F238E27FC236}">
                <a16:creationId xmlns:a16="http://schemas.microsoft.com/office/drawing/2014/main" id="{0475C2F1-45BE-4B65-8270-588513F132C8}"/>
              </a:ext>
            </a:extLst>
          </p:cNvPr>
          <p:cNvSpPr/>
          <p:nvPr/>
        </p:nvSpPr>
        <p:spPr>
          <a:xfrm>
            <a:off x="6509859" y="4008633"/>
            <a:ext cx="886781" cy="369332"/>
          </a:xfrm>
          <a:prstGeom prst="rect">
            <a:avLst/>
          </a:prstGeom>
        </p:spPr>
        <p:txBody>
          <a:bodyPr wrap="none">
            <a:spAutoFit/>
          </a:bodyPr>
          <a:lstStyle/>
          <a:p>
            <a:r>
              <a:rPr lang="el-GR" dirty="0">
                <a:solidFill>
                  <a:schemeClr val="accent5">
                    <a:lumMod val="40000"/>
                    <a:lumOff val="60000"/>
                  </a:schemeClr>
                </a:solidFill>
              </a:rPr>
              <a:t>IC 5146</a:t>
            </a:r>
            <a:endParaRPr lang="el-GR" dirty="0"/>
          </a:p>
        </p:txBody>
      </p:sp>
    </p:spTree>
    <p:extLst>
      <p:ext uri="{BB962C8B-B14F-4D97-AF65-F5344CB8AC3E}">
        <p14:creationId xmlns:p14="http://schemas.microsoft.com/office/powerpoint/2010/main" val="2645213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F914-B3FF-4CD1-A4F8-A33BA27AC83B}"/>
              </a:ext>
            </a:extLst>
          </p:cNvPr>
          <p:cNvSpPr>
            <a:spLocks noGrp="1"/>
          </p:cNvSpPr>
          <p:nvPr>
            <p:ph type="title"/>
          </p:nvPr>
        </p:nvSpPr>
        <p:spPr>
          <a:xfrm>
            <a:off x="838200" y="0"/>
            <a:ext cx="10515600" cy="1325563"/>
          </a:xfrm>
        </p:spPr>
        <p:txBody>
          <a:bodyPr/>
          <a:lstStyle/>
          <a:p>
            <a:pPr algn="ctr"/>
            <a:r>
              <a:rPr lang="el-GR" b="1" dirty="0">
                <a:solidFill>
                  <a:schemeClr val="accent5">
                    <a:lumMod val="20000"/>
                    <a:lumOff val="80000"/>
                  </a:schemeClr>
                </a:solidFill>
              </a:rPr>
              <a:t>Αστροφωτογραφικό λογισμικό</a:t>
            </a:r>
          </a:p>
        </p:txBody>
      </p:sp>
      <p:sp>
        <p:nvSpPr>
          <p:cNvPr id="3" name="Content Placeholder 2">
            <a:extLst>
              <a:ext uri="{FF2B5EF4-FFF2-40B4-BE49-F238E27FC236}">
                <a16:creationId xmlns:a16="http://schemas.microsoft.com/office/drawing/2014/main" id="{52F8E7E4-5B9B-4A51-B39D-EB291C1E163E}"/>
              </a:ext>
            </a:extLst>
          </p:cNvPr>
          <p:cNvSpPr>
            <a:spLocks noGrp="1"/>
          </p:cNvSpPr>
          <p:nvPr>
            <p:ph idx="1"/>
          </p:nvPr>
        </p:nvSpPr>
        <p:spPr>
          <a:xfrm>
            <a:off x="179033" y="1204188"/>
            <a:ext cx="11833934" cy="4921404"/>
          </a:xfrm>
        </p:spPr>
        <p:txBody>
          <a:bodyPr>
            <a:normAutofit lnSpcReduction="10000"/>
          </a:bodyPr>
          <a:lstStyle/>
          <a:p>
            <a:pPr marL="0" indent="0">
              <a:buNone/>
            </a:pPr>
            <a:r>
              <a:rPr lang="el-GR" b="1" u="sng" dirty="0">
                <a:solidFill>
                  <a:schemeClr val="accent5">
                    <a:lumMod val="20000"/>
                    <a:lumOff val="80000"/>
                  </a:schemeClr>
                </a:solidFill>
              </a:rPr>
              <a:t>Για τη λήψη...</a:t>
            </a:r>
          </a:p>
          <a:p>
            <a:pPr marL="0" indent="0">
              <a:buNone/>
            </a:pPr>
            <a:r>
              <a:rPr lang="en-GB" b="1" dirty="0" err="1">
                <a:solidFill>
                  <a:schemeClr val="accent5">
                    <a:lumMod val="20000"/>
                    <a:lumOff val="80000"/>
                  </a:schemeClr>
                </a:solidFill>
              </a:rPr>
              <a:t>Nighttime</a:t>
            </a:r>
            <a:r>
              <a:rPr lang="en-GB" b="1" dirty="0">
                <a:solidFill>
                  <a:schemeClr val="accent5">
                    <a:lumMod val="20000"/>
                    <a:lumOff val="80000"/>
                  </a:schemeClr>
                </a:solidFill>
              </a:rPr>
              <a:t> Imaging 'N' Astronomy [NINA]</a:t>
            </a:r>
          </a:p>
          <a:p>
            <a:pPr marL="0" indent="0">
              <a:buNone/>
            </a:pPr>
            <a:r>
              <a:rPr lang="en-GB" b="1" dirty="0">
                <a:solidFill>
                  <a:schemeClr val="accent5">
                    <a:lumMod val="20000"/>
                    <a:lumOff val="80000"/>
                  </a:schemeClr>
                </a:solidFill>
              </a:rPr>
              <a:t>PhD2 Guiding </a:t>
            </a:r>
          </a:p>
          <a:p>
            <a:pPr marL="0" indent="0">
              <a:buNone/>
            </a:pPr>
            <a:r>
              <a:rPr lang="en-GB" b="1" dirty="0" err="1">
                <a:solidFill>
                  <a:schemeClr val="accent5">
                    <a:lumMod val="20000"/>
                    <a:lumOff val="80000"/>
                  </a:schemeClr>
                </a:solidFill>
              </a:rPr>
              <a:t>Cartes</a:t>
            </a:r>
            <a:r>
              <a:rPr lang="en-GB" b="1" dirty="0">
                <a:solidFill>
                  <a:schemeClr val="accent5">
                    <a:lumMod val="20000"/>
                    <a:lumOff val="80000"/>
                  </a:schemeClr>
                </a:solidFill>
              </a:rPr>
              <a:t> du Ciel </a:t>
            </a:r>
            <a:r>
              <a:rPr lang="el-GR" b="1" dirty="0">
                <a:solidFill>
                  <a:schemeClr val="accent5">
                    <a:lumMod val="20000"/>
                    <a:lumOff val="80000"/>
                  </a:schemeClr>
                </a:solidFill>
              </a:rPr>
              <a:t>(Πλανητάριο)</a:t>
            </a:r>
            <a:endParaRPr lang="en-GB" b="1" dirty="0">
              <a:solidFill>
                <a:schemeClr val="accent5">
                  <a:lumMod val="20000"/>
                  <a:lumOff val="80000"/>
                </a:schemeClr>
              </a:solidFill>
            </a:endParaRPr>
          </a:p>
          <a:p>
            <a:pPr marL="0" indent="0">
              <a:buNone/>
            </a:pPr>
            <a:r>
              <a:rPr lang="en-GB" b="1" dirty="0" err="1">
                <a:solidFill>
                  <a:schemeClr val="accent5">
                    <a:lumMod val="20000"/>
                    <a:lumOff val="80000"/>
                  </a:schemeClr>
                </a:solidFill>
              </a:rPr>
              <a:t>Stellarium</a:t>
            </a:r>
            <a:r>
              <a:rPr lang="el-GR" b="1" dirty="0">
                <a:solidFill>
                  <a:schemeClr val="accent5">
                    <a:lumMod val="20000"/>
                    <a:lumOff val="80000"/>
                  </a:schemeClr>
                </a:solidFill>
              </a:rPr>
              <a:t> (Πλανητάριο)</a:t>
            </a:r>
            <a:endParaRPr lang="en-GB" b="1" dirty="0">
              <a:solidFill>
                <a:schemeClr val="accent5">
                  <a:lumMod val="20000"/>
                  <a:lumOff val="80000"/>
                </a:schemeClr>
              </a:solidFill>
            </a:endParaRPr>
          </a:p>
          <a:p>
            <a:pPr marL="0" indent="0">
              <a:buNone/>
            </a:pPr>
            <a:r>
              <a:rPr lang="en-GB" b="1" dirty="0">
                <a:solidFill>
                  <a:schemeClr val="accent5">
                    <a:lumMod val="20000"/>
                    <a:lumOff val="80000"/>
                  </a:schemeClr>
                </a:solidFill>
              </a:rPr>
              <a:t>EQMOD</a:t>
            </a:r>
            <a:endParaRPr lang="el-GR" b="1" dirty="0">
              <a:solidFill>
                <a:schemeClr val="accent5">
                  <a:lumMod val="20000"/>
                  <a:lumOff val="80000"/>
                </a:schemeClr>
              </a:solidFill>
            </a:endParaRPr>
          </a:p>
          <a:p>
            <a:pPr marL="0" indent="0">
              <a:buNone/>
            </a:pPr>
            <a:r>
              <a:rPr lang="el-GR" b="1" u="sng" dirty="0">
                <a:solidFill>
                  <a:schemeClr val="accent5">
                    <a:lumMod val="20000"/>
                    <a:lumOff val="80000"/>
                  </a:schemeClr>
                </a:solidFill>
              </a:rPr>
              <a:t>Για στακάρισμα και επεξεργασία...</a:t>
            </a:r>
            <a:endParaRPr lang="en-GB" b="1" u="sng" dirty="0">
              <a:solidFill>
                <a:schemeClr val="accent5">
                  <a:lumMod val="20000"/>
                  <a:lumOff val="80000"/>
                </a:schemeClr>
              </a:solidFill>
            </a:endParaRPr>
          </a:p>
          <a:p>
            <a:pPr marL="0" indent="0">
              <a:buNone/>
            </a:pPr>
            <a:r>
              <a:rPr lang="en-GB" b="1" dirty="0">
                <a:solidFill>
                  <a:schemeClr val="accent5">
                    <a:lumMod val="20000"/>
                    <a:lumOff val="80000"/>
                  </a:schemeClr>
                </a:solidFill>
              </a:rPr>
              <a:t>Astro Pixel Processor</a:t>
            </a:r>
          </a:p>
          <a:p>
            <a:pPr marL="0" indent="0">
              <a:buNone/>
            </a:pPr>
            <a:r>
              <a:rPr lang="en-GB" b="1" dirty="0" err="1">
                <a:solidFill>
                  <a:schemeClr val="accent5">
                    <a:lumMod val="20000"/>
                    <a:lumOff val="80000"/>
                  </a:schemeClr>
                </a:solidFill>
              </a:rPr>
              <a:t>Pix</a:t>
            </a:r>
            <a:r>
              <a:rPr lang="en-GB" b="1" dirty="0">
                <a:solidFill>
                  <a:schemeClr val="accent5">
                    <a:lumMod val="20000"/>
                    <a:lumOff val="80000"/>
                  </a:schemeClr>
                </a:solidFill>
              </a:rPr>
              <a:t> Insight</a:t>
            </a:r>
          </a:p>
          <a:p>
            <a:pPr marL="0" indent="0">
              <a:buNone/>
            </a:pPr>
            <a:r>
              <a:rPr lang="en-GB" b="1" dirty="0">
                <a:solidFill>
                  <a:schemeClr val="accent5">
                    <a:lumMod val="20000"/>
                    <a:lumOff val="80000"/>
                  </a:schemeClr>
                </a:solidFill>
              </a:rPr>
              <a:t>Photoshop + Astronomy plugins</a:t>
            </a:r>
          </a:p>
          <a:p>
            <a:pPr marL="0" indent="0">
              <a:buNone/>
            </a:pPr>
            <a:endParaRPr lang="en-GB" u="sng" dirty="0">
              <a:hlinkClick r:id="rId2"/>
            </a:endParaRPr>
          </a:p>
          <a:p>
            <a:pPr marL="0" indent="0">
              <a:buNone/>
            </a:pPr>
            <a:endParaRPr lang="en-GB" u="sng" dirty="0">
              <a:hlinkClick r:id="rId3"/>
            </a:endParaRPr>
          </a:p>
          <a:p>
            <a:pPr marL="0" indent="0">
              <a:buNone/>
            </a:pPr>
            <a:endParaRPr lang="en-GB" u="sng" dirty="0"/>
          </a:p>
          <a:p>
            <a:pPr marL="0" indent="0">
              <a:buNone/>
            </a:pPr>
            <a:endParaRPr lang="el-GR" dirty="0"/>
          </a:p>
        </p:txBody>
      </p:sp>
    </p:spTree>
    <p:extLst>
      <p:ext uri="{BB962C8B-B14F-4D97-AF65-F5344CB8AC3E}">
        <p14:creationId xmlns:p14="http://schemas.microsoft.com/office/powerpoint/2010/main" val="3159067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50F1-AF48-43C6-8DE5-C6FCB560DF6F}"/>
              </a:ext>
            </a:extLst>
          </p:cNvPr>
          <p:cNvSpPr>
            <a:spLocks noGrp="1"/>
          </p:cNvSpPr>
          <p:nvPr>
            <p:ph type="title"/>
          </p:nvPr>
        </p:nvSpPr>
        <p:spPr>
          <a:xfrm>
            <a:off x="0" y="2699952"/>
            <a:ext cx="12192000" cy="1325563"/>
          </a:xfrm>
        </p:spPr>
        <p:txBody>
          <a:bodyPr>
            <a:noAutofit/>
          </a:bodyPr>
          <a:lstStyle/>
          <a:p>
            <a:pPr algn="ctr"/>
            <a:r>
              <a:rPr lang="el-GR" sz="4800" b="1" dirty="0">
                <a:solidFill>
                  <a:schemeClr val="bg1"/>
                </a:solidFill>
              </a:rPr>
              <a:t>Προβλήματα κατά την Αστροφωτογράφιση</a:t>
            </a:r>
          </a:p>
        </p:txBody>
      </p:sp>
    </p:spTree>
    <p:extLst>
      <p:ext uri="{BB962C8B-B14F-4D97-AF65-F5344CB8AC3E}">
        <p14:creationId xmlns:p14="http://schemas.microsoft.com/office/powerpoint/2010/main" val="962940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1DC4-94B3-4AE0-8522-181038321C53}"/>
              </a:ext>
            </a:extLst>
          </p:cNvPr>
          <p:cNvSpPr>
            <a:spLocks noGrp="1"/>
          </p:cNvSpPr>
          <p:nvPr>
            <p:ph type="title"/>
          </p:nvPr>
        </p:nvSpPr>
        <p:spPr/>
        <p:txBody>
          <a:bodyPr/>
          <a:lstStyle/>
          <a:p>
            <a:r>
              <a:rPr lang="el-GR" dirty="0"/>
              <a:t>Προβλήματα κατά την Αστροφωτογράφιση Ι</a:t>
            </a:r>
          </a:p>
        </p:txBody>
      </p:sp>
      <p:sp>
        <p:nvSpPr>
          <p:cNvPr id="3" name="Content Placeholder 2">
            <a:extLst>
              <a:ext uri="{FF2B5EF4-FFF2-40B4-BE49-F238E27FC236}">
                <a16:creationId xmlns:a16="http://schemas.microsoft.com/office/drawing/2014/main" id="{B3C4A386-EF42-4BF6-86BA-DCA03A9D3DC9}"/>
              </a:ext>
            </a:extLst>
          </p:cNvPr>
          <p:cNvSpPr>
            <a:spLocks noGrp="1"/>
          </p:cNvSpPr>
          <p:nvPr>
            <p:ph idx="1"/>
          </p:nvPr>
        </p:nvSpPr>
        <p:spPr/>
        <p:txBody>
          <a:bodyPr>
            <a:normAutofit lnSpcReduction="10000"/>
          </a:bodyPr>
          <a:lstStyle/>
          <a:p>
            <a:r>
              <a:rPr lang="el-GR" dirty="0"/>
              <a:t>Ξεκινάμε εφόσον οι καιρικές συνθήκες είναι οι καλύτερες σε σχέση με νεφοκάλυψη, υγρασία, φωτορύπανση κλπ. και φροντίζουμε να είναι τα ρούχα και τα εφόδιά μας ανάλογα με τις καιρικές συνθήκες.</a:t>
            </a:r>
          </a:p>
          <a:p>
            <a:r>
              <a:rPr lang="el-GR" dirty="0"/>
              <a:t>Μπορεί ένα μικρό συννεφάκι να διακόψει την οδήγηση, με αποτέλεσμα, όχι μόνο να βγεί με </a:t>
            </a:r>
            <a:r>
              <a:rPr lang="en-GB" dirty="0"/>
              <a:t>trail </a:t>
            </a:r>
            <a:r>
              <a:rPr lang="el-GR" dirty="0"/>
              <a:t>η φωτογραφία</a:t>
            </a:r>
            <a:r>
              <a:rPr lang="en-GB" dirty="0"/>
              <a:t> </a:t>
            </a:r>
            <a:r>
              <a:rPr lang="el-GR" dirty="0"/>
              <a:t>εκείνη τη χρονική στιγμή, αλλά η βάση να λάβει εσφαλμένες εντολές από το </a:t>
            </a:r>
            <a:r>
              <a:rPr lang="en-GB" dirty="0"/>
              <a:t>Phd2 </a:t>
            </a:r>
            <a:r>
              <a:rPr lang="el-GR" dirty="0"/>
              <a:t>και το τηλεσκόπιο να κοιτάει εκτός στόχου, οπότε όλες οι άλλες λήψεις να είναι «άστοχες». Για αυτό απαιτείται η συνεχής παρακολούθηση κατά την διάρκεια των λήψεων, καθώς και η ρύθμιση του λογισμικού με το οποίο κάνουμε τις λήψεις να κάνει συχνά </a:t>
            </a:r>
            <a:r>
              <a:rPr lang="en-GB" dirty="0"/>
              <a:t>Plate Solving.</a:t>
            </a:r>
            <a:endParaRPr lang="el-GR" dirty="0"/>
          </a:p>
        </p:txBody>
      </p:sp>
    </p:spTree>
    <p:extLst>
      <p:ext uri="{BB962C8B-B14F-4D97-AF65-F5344CB8AC3E}">
        <p14:creationId xmlns:p14="http://schemas.microsoft.com/office/powerpoint/2010/main" val="2217761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B217-8D72-42E8-8E9F-541DEA2657F9}"/>
              </a:ext>
            </a:extLst>
          </p:cNvPr>
          <p:cNvSpPr>
            <a:spLocks noGrp="1"/>
          </p:cNvSpPr>
          <p:nvPr>
            <p:ph type="title"/>
          </p:nvPr>
        </p:nvSpPr>
        <p:spPr/>
        <p:txBody>
          <a:bodyPr/>
          <a:lstStyle/>
          <a:p>
            <a:r>
              <a:rPr lang="el-GR" dirty="0"/>
              <a:t>Προβλήματα κατά την Αστροφωτογράφιση ΙΙ</a:t>
            </a:r>
          </a:p>
        </p:txBody>
      </p:sp>
      <p:sp>
        <p:nvSpPr>
          <p:cNvPr id="3" name="Content Placeholder 2">
            <a:extLst>
              <a:ext uri="{FF2B5EF4-FFF2-40B4-BE49-F238E27FC236}">
                <a16:creationId xmlns:a16="http://schemas.microsoft.com/office/drawing/2014/main" id="{F03094D8-4D06-4CB9-A908-42C373FF6182}"/>
              </a:ext>
            </a:extLst>
          </p:cNvPr>
          <p:cNvSpPr>
            <a:spLocks noGrp="1"/>
          </p:cNvSpPr>
          <p:nvPr>
            <p:ph idx="1"/>
          </p:nvPr>
        </p:nvSpPr>
        <p:spPr/>
        <p:txBody>
          <a:bodyPr/>
          <a:lstStyle/>
          <a:p>
            <a:r>
              <a:rPr lang="el-GR" dirty="0"/>
              <a:t>Η Αστροφωτογραφική κάμερα θα πρέπει να γνωρίζουμε σε ποιά γωνία είναι τοποθετημένη, σε σχέση με αυτό που το Ν.Ι.Ν.Α. η άλλο λογισμικό λήψης δείχνει στο </a:t>
            </a:r>
            <a:r>
              <a:rPr lang="en-GB" dirty="0"/>
              <a:t>Framing</a:t>
            </a:r>
            <a:r>
              <a:rPr lang="el-GR" dirty="0"/>
              <a:t>, γιατί μπορεί να στοχεύουμε ένα αντικείμενο που να φαίνεται ότι χωράει στο πλάνο μας αλλά τελικά να βγεί η φωτογραφία με αυτό να είναι στραμμένο αλλού και να λείπει τμήμα του. Αυτό μπορεί να προβλεφθεί κάνοντας επίλυση της πρώτης φωτογραφίας. Εκεί μας δίνει και την γωνία περιστροφής οπότε διορθώνουμε την κάμερα περιστρέφοντας την όπως πρέπει ή ενημερώνουμε κάποιο πεδίο των χαρακτηριστικών της κάμερας.</a:t>
            </a:r>
          </a:p>
          <a:p>
            <a:pPr marL="0" indent="0">
              <a:buNone/>
            </a:pPr>
            <a:endParaRPr lang="el-GR" dirty="0"/>
          </a:p>
        </p:txBody>
      </p:sp>
    </p:spTree>
    <p:extLst>
      <p:ext uri="{BB962C8B-B14F-4D97-AF65-F5344CB8AC3E}">
        <p14:creationId xmlns:p14="http://schemas.microsoft.com/office/powerpoint/2010/main" val="3579268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406-50C2-43CF-A70B-84675C7ED7E8}"/>
              </a:ext>
            </a:extLst>
          </p:cNvPr>
          <p:cNvSpPr>
            <a:spLocks noGrp="1"/>
          </p:cNvSpPr>
          <p:nvPr>
            <p:ph type="title"/>
          </p:nvPr>
        </p:nvSpPr>
        <p:spPr/>
        <p:txBody>
          <a:bodyPr/>
          <a:lstStyle/>
          <a:p>
            <a:r>
              <a:rPr lang="el-GR" dirty="0"/>
              <a:t>Προβλήματα κατά την Αστροφωτογράφιση ΙΙ</a:t>
            </a:r>
            <a:r>
              <a:rPr lang="en-GB" dirty="0"/>
              <a:t>I</a:t>
            </a:r>
            <a:endParaRPr lang="el-GR" dirty="0"/>
          </a:p>
        </p:txBody>
      </p:sp>
      <p:sp>
        <p:nvSpPr>
          <p:cNvPr id="3" name="Content Placeholder 2">
            <a:extLst>
              <a:ext uri="{FF2B5EF4-FFF2-40B4-BE49-F238E27FC236}">
                <a16:creationId xmlns:a16="http://schemas.microsoft.com/office/drawing/2014/main" id="{4F19FEFE-DF5E-4DAE-8DA8-85578287BBFA}"/>
              </a:ext>
            </a:extLst>
          </p:cNvPr>
          <p:cNvSpPr>
            <a:spLocks noGrp="1"/>
          </p:cNvSpPr>
          <p:nvPr>
            <p:ph idx="1"/>
          </p:nvPr>
        </p:nvSpPr>
        <p:spPr/>
        <p:txBody>
          <a:bodyPr/>
          <a:lstStyle/>
          <a:p>
            <a:r>
              <a:rPr lang="el-GR" dirty="0"/>
              <a:t>Κατά την διάρκεια μιάς διαδικασίας λήψεων μπορεί να αλλάξουν οι συνθήκες υγρασίας και να αρχίσει η υγροποίηση στον αντικειμενικό φακό του τηλεσκοπίου η και στο οδηγητικό τηλεσκόπιο για όσους δεν χρησιμοποιούν </a:t>
            </a:r>
            <a:r>
              <a:rPr lang="en-GB" dirty="0"/>
              <a:t>OAG.</a:t>
            </a:r>
            <a:r>
              <a:rPr lang="el-GR" dirty="0"/>
              <a:t> Αυτό επιλύεται με τοποθέτηση σε κάθε τηλσσκόπιο θερμαντήρα ανάλογης διαμέτρου ο οποίος αυξάνει λίγους βαθμούς την θερμοκρασία του αντικειμενικού φακού και αποτρέπει την υγροποίηση. Διαφορετικά η θόλωση των φακών «κλείνουν» την οδήγηση η και θολώνουν τις φωτογραφίες.</a:t>
            </a:r>
          </a:p>
        </p:txBody>
      </p:sp>
    </p:spTree>
    <p:extLst>
      <p:ext uri="{BB962C8B-B14F-4D97-AF65-F5344CB8AC3E}">
        <p14:creationId xmlns:p14="http://schemas.microsoft.com/office/powerpoint/2010/main" val="1815556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7FED-65CF-42F9-B5F4-D0B024BC311F}"/>
              </a:ext>
            </a:extLst>
          </p:cNvPr>
          <p:cNvSpPr>
            <a:spLocks noGrp="1"/>
          </p:cNvSpPr>
          <p:nvPr>
            <p:ph type="title"/>
          </p:nvPr>
        </p:nvSpPr>
        <p:spPr/>
        <p:txBody>
          <a:bodyPr/>
          <a:lstStyle/>
          <a:p>
            <a:r>
              <a:rPr lang="el-GR" dirty="0"/>
              <a:t>Προβλήματα κατά την Αστροφωτογράφιση Ι</a:t>
            </a:r>
            <a:r>
              <a:rPr lang="en-GB" dirty="0"/>
              <a:t>V</a:t>
            </a:r>
            <a:r>
              <a:rPr lang="el-GR" dirty="0"/>
              <a:t> </a:t>
            </a:r>
          </a:p>
        </p:txBody>
      </p:sp>
      <p:sp>
        <p:nvSpPr>
          <p:cNvPr id="3" name="Content Placeholder 2">
            <a:extLst>
              <a:ext uri="{FF2B5EF4-FFF2-40B4-BE49-F238E27FC236}">
                <a16:creationId xmlns:a16="http://schemas.microsoft.com/office/drawing/2014/main" id="{FFCBC71F-D8CB-4E6E-B2E9-F0BDD33D6992}"/>
              </a:ext>
            </a:extLst>
          </p:cNvPr>
          <p:cNvSpPr>
            <a:spLocks noGrp="1"/>
          </p:cNvSpPr>
          <p:nvPr>
            <p:ph idx="1"/>
          </p:nvPr>
        </p:nvSpPr>
        <p:spPr/>
        <p:txBody>
          <a:bodyPr>
            <a:normAutofit fontScale="92500" lnSpcReduction="10000"/>
          </a:bodyPr>
          <a:lstStyle/>
          <a:p>
            <a:r>
              <a:rPr lang="el-GR" dirty="0"/>
              <a:t>Φροντίζουμε στην ονοματοδοσία των λήψεων από το λογισμικό λήψης να φαίνονται όσο περισσότερες πληροφορίες, όπως ημερομηνία, ώρα, φίλτρο, έκθεση, </a:t>
            </a:r>
            <a:r>
              <a:rPr lang="en-GB" dirty="0"/>
              <a:t>gain, bin</a:t>
            </a:r>
            <a:r>
              <a:rPr lang="el-GR" dirty="0"/>
              <a:t> κλπ</a:t>
            </a:r>
          </a:p>
          <a:p>
            <a:r>
              <a:rPr lang="el-GR" dirty="0"/>
              <a:t>Για όσους χρησιμοποιούν τον τρίποδα της βάσης να ξέρουν ότι αν κατά λάθος λίγο κουνηθεί η βάση αλλάζει η πολική ευθυγράμμιση και αυτό μπορει να οδηγήσει σε κακή οδήγηση και </a:t>
            </a:r>
            <a:r>
              <a:rPr lang="en-GB" dirty="0"/>
              <a:t>trail </a:t>
            </a:r>
            <a:r>
              <a:rPr lang="el-GR" dirty="0"/>
              <a:t>στις λήψεις.</a:t>
            </a:r>
          </a:p>
          <a:p>
            <a:r>
              <a:rPr lang="el-GR" dirty="0"/>
              <a:t>Τα καλώδια που ξεκινούν από το τηλεσκόπιο και πηγαίνουν σε </a:t>
            </a:r>
            <a:r>
              <a:rPr lang="en-GB" dirty="0"/>
              <a:t>pc </a:t>
            </a:r>
            <a:r>
              <a:rPr lang="el-GR" dirty="0"/>
              <a:t>και τροφοδοσίες θα πρέπει να είναι με πολύ προσοχή σταθεροποιημένα και όλα να περνούν από τον άξονα της βάσης γιατί διαφορετικά μεταβάλλουν το «ζύγισμα» του τηλεσκοπίου και επηρεάζουν αρνητικά την οδήγηση. Το ζύγισμα του τηλεσκοπίου στη βάση θα πρέπει να γίνει με «ευλάβεια», γιατί αυτό παίζει σημαντικό ρόλο στη σωστή λειτουργία της βάσης.</a:t>
            </a:r>
          </a:p>
        </p:txBody>
      </p:sp>
    </p:spTree>
    <p:extLst>
      <p:ext uri="{BB962C8B-B14F-4D97-AF65-F5344CB8AC3E}">
        <p14:creationId xmlns:p14="http://schemas.microsoft.com/office/powerpoint/2010/main" val="3589676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585A-36A5-4461-BF3C-44338E9452A8}"/>
              </a:ext>
            </a:extLst>
          </p:cNvPr>
          <p:cNvSpPr>
            <a:spLocks noGrp="1"/>
          </p:cNvSpPr>
          <p:nvPr>
            <p:ph type="title"/>
          </p:nvPr>
        </p:nvSpPr>
        <p:spPr>
          <a:xfrm>
            <a:off x="838200" y="365125"/>
            <a:ext cx="10676138" cy="1325563"/>
          </a:xfrm>
        </p:spPr>
        <p:txBody>
          <a:bodyPr/>
          <a:lstStyle/>
          <a:p>
            <a:r>
              <a:rPr lang="el-GR" dirty="0"/>
              <a:t>Προβλήματα κατά την Αστροφωτογράφιση ΙΙ</a:t>
            </a:r>
            <a:r>
              <a:rPr lang="en-GB" dirty="0"/>
              <a:t>V</a:t>
            </a:r>
            <a:r>
              <a:rPr lang="el-GR" dirty="0"/>
              <a:t> </a:t>
            </a:r>
          </a:p>
        </p:txBody>
      </p:sp>
      <p:sp>
        <p:nvSpPr>
          <p:cNvPr id="3" name="Content Placeholder 2">
            <a:extLst>
              <a:ext uri="{FF2B5EF4-FFF2-40B4-BE49-F238E27FC236}">
                <a16:creationId xmlns:a16="http://schemas.microsoft.com/office/drawing/2014/main" id="{A9DD78A2-C446-4CD9-B7B6-9709108D1ADC}"/>
              </a:ext>
            </a:extLst>
          </p:cNvPr>
          <p:cNvSpPr>
            <a:spLocks noGrp="1"/>
          </p:cNvSpPr>
          <p:nvPr>
            <p:ph idx="1"/>
          </p:nvPr>
        </p:nvSpPr>
        <p:spPr/>
        <p:txBody>
          <a:bodyPr>
            <a:normAutofit fontScale="85000" lnSpcReduction="20000"/>
          </a:bodyPr>
          <a:lstStyle/>
          <a:p>
            <a:r>
              <a:rPr lang="el-GR" dirty="0"/>
              <a:t>Προσοχή στην χρήση των σωστών βυσμάτων τροφοδοσίας της βάσης, γιατι η διακοπή τροφοδοσίας της θα σταματήσει τα πάντα και θα πρέπει να τα ξεκινήσετε όλα από την αρχή.</a:t>
            </a:r>
          </a:p>
          <a:p>
            <a:r>
              <a:rPr lang="el-GR" dirty="0"/>
              <a:t>Προσοχή στην ώρα που θα γίνει το </a:t>
            </a:r>
            <a:r>
              <a:rPr lang="en-GB" dirty="0"/>
              <a:t>Meridian flip. To N.I.N.A. </a:t>
            </a:r>
            <a:r>
              <a:rPr lang="el-GR" dirty="0"/>
              <a:t>Δινεί τη δυνατότητα αυτοματοποίησης αλλά καλά θα ήταν να είμαστε παρόντες στο τηλεσκόπιο την ώρα της περιστροφής για να αποτρέψουμε ίσω κάποιο μπέρδεμα καλωδίου που μπορεί να οδηγήσει ακόμα και την καταστροφή της βάσης.</a:t>
            </a:r>
          </a:p>
          <a:p>
            <a:r>
              <a:rPr lang="el-GR" dirty="0"/>
              <a:t>Δεν δοκιμάζουμε να καθαρίσουμε με κανένα μεσο υγρό η πανάκι τον αντικειμενικό φακό του τηλεσκοπίου. Μόνο φύσημα με κάποιο φυσητήρα για</a:t>
            </a:r>
            <a:r>
              <a:rPr lang="en-GB" dirty="0"/>
              <a:t> pc </a:t>
            </a:r>
            <a:r>
              <a:rPr lang="el-GR" dirty="0"/>
              <a:t>προκειμένου να αποκοληθούν κάποια σωματισια σκόνης. Μπορεί να καταστρέψει μια λάθος κίνησή σας τις επιστρώσεις του και να δίνει στη συνέχεια κακής ποιότητας εικόνες.</a:t>
            </a:r>
          </a:p>
          <a:p>
            <a:r>
              <a:rPr lang="el-GR" dirty="0"/>
              <a:t>Φροντίζουμε να χρησιμοποιούμε τα κατάληλα </a:t>
            </a:r>
            <a:r>
              <a:rPr lang="en-GB" dirty="0"/>
              <a:t>Dark frames </a:t>
            </a:r>
            <a:r>
              <a:rPr lang="el-GR" dirty="0"/>
              <a:t>και </a:t>
            </a:r>
            <a:r>
              <a:rPr lang="en-GB" dirty="0"/>
              <a:t>Flat frames </a:t>
            </a:r>
            <a:r>
              <a:rPr lang="el-GR" dirty="0"/>
              <a:t>που αντιστοιχουν στις σωστές εκθέσεις και φίλτρα για να έχουμε το καλύτερο δυνατό αποτέλεσμαστην ποιότητα της λήψης.</a:t>
            </a:r>
          </a:p>
          <a:p>
            <a:endParaRPr lang="el-GR" dirty="0"/>
          </a:p>
        </p:txBody>
      </p:sp>
    </p:spTree>
    <p:extLst>
      <p:ext uri="{BB962C8B-B14F-4D97-AF65-F5344CB8AC3E}">
        <p14:creationId xmlns:p14="http://schemas.microsoft.com/office/powerpoint/2010/main" val="3944107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CF825A-0521-4625-B7F7-9FE924AC93B5}"/>
              </a:ext>
            </a:extLst>
          </p:cNvPr>
          <p:cNvPicPr>
            <a:picLocks noChangeAspect="1"/>
          </p:cNvPicPr>
          <p:nvPr/>
        </p:nvPicPr>
        <p:blipFill rotWithShape="1">
          <a:blip r:embed="rId2">
            <a:extLst>
              <a:ext uri="{28A0092B-C50C-407E-A947-70E740481C1C}">
                <a14:useLocalDpi xmlns:a14="http://schemas.microsoft.com/office/drawing/2010/main" val="0"/>
              </a:ext>
            </a:extLst>
          </a:blip>
          <a:srcRect b="11586"/>
          <a:stretch/>
        </p:blipFill>
        <p:spPr>
          <a:xfrm>
            <a:off x="924887" y="0"/>
            <a:ext cx="10342225" cy="6858000"/>
          </a:xfrm>
          <a:prstGeom prst="rect">
            <a:avLst/>
          </a:prstGeom>
        </p:spPr>
      </p:pic>
    </p:spTree>
    <p:extLst>
      <p:ext uri="{BB962C8B-B14F-4D97-AF65-F5344CB8AC3E}">
        <p14:creationId xmlns:p14="http://schemas.microsoft.com/office/powerpoint/2010/main" val="1076555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482B5-8C29-49F9-8219-4194990CA786}"/>
              </a:ext>
            </a:extLst>
          </p:cNvPr>
          <p:cNvPicPr>
            <a:picLocks noChangeAspect="1"/>
          </p:cNvPicPr>
          <p:nvPr/>
        </p:nvPicPr>
        <p:blipFill rotWithShape="1">
          <a:blip r:embed="rId2">
            <a:extLst>
              <a:ext uri="{28A0092B-C50C-407E-A947-70E740481C1C}">
                <a14:useLocalDpi xmlns:a14="http://schemas.microsoft.com/office/drawing/2010/main" val="0"/>
              </a:ext>
            </a:extLst>
          </a:blip>
          <a:srcRect t="8414" b="2395"/>
          <a:stretch/>
        </p:blipFill>
        <p:spPr>
          <a:xfrm>
            <a:off x="875930" y="0"/>
            <a:ext cx="10440140" cy="6862692"/>
          </a:xfrm>
          <a:prstGeom prst="rect">
            <a:avLst/>
          </a:prstGeom>
        </p:spPr>
      </p:pic>
    </p:spTree>
    <p:extLst>
      <p:ext uri="{BB962C8B-B14F-4D97-AF65-F5344CB8AC3E}">
        <p14:creationId xmlns:p14="http://schemas.microsoft.com/office/powerpoint/2010/main" val="18459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169B2-A2EE-4EE0-9F53-64ABC469A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872" y="30557"/>
            <a:ext cx="9996256" cy="6827443"/>
          </a:xfrm>
          <a:prstGeom prst="rect">
            <a:avLst/>
          </a:prstGeom>
        </p:spPr>
      </p:pic>
    </p:spTree>
    <p:extLst>
      <p:ext uri="{BB962C8B-B14F-4D97-AF65-F5344CB8AC3E}">
        <p14:creationId xmlns:p14="http://schemas.microsoft.com/office/powerpoint/2010/main" val="258938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BF5B4E9-72F7-436B-9591-CBB121F87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48" y="0"/>
            <a:ext cx="10733103" cy="688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46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06BACA-4C0E-4E32-9B5D-1AE5859794AE}"/>
              </a:ext>
            </a:extLst>
          </p:cNvPr>
          <p:cNvPicPr>
            <a:picLocks noChangeAspect="1"/>
          </p:cNvPicPr>
          <p:nvPr/>
        </p:nvPicPr>
        <p:blipFill rotWithShape="1">
          <a:blip r:embed="rId2">
            <a:extLst>
              <a:ext uri="{28A0092B-C50C-407E-A947-70E740481C1C}">
                <a14:useLocalDpi xmlns:a14="http://schemas.microsoft.com/office/drawing/2010/main" val="0"/>
              </a:ext>
            </a:extLst>
          </a:blip>
          <a:srcRect l="18594" t="610" r="23828" b="17073"/>
          <a:stretch/>
        </p:blipFill>
        <p:spPr>
          <a:xfrm>
            <a:off x="990601" y="0"/>
            <a:ext cx="10210798" cy="6858000"/>
          </a:xfrm>
          <a:prstGeom prst="rect">
            <a:avLst/>
          </a:prstGeom>
        </p:spPr>
      </p:pic>
    </p:spTree>
    <p:extLst>
      <p:ext uri="{BB962C8B-B14F-4D97-AF65-F5344CB8AC3E}">
        <p14:creationId xmlns:p14="http://schemas.microsoft.com/office/powerpoint/2010/main" val="95376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0E82D3-19B1-4F57-ACBF-4AE9CBE67E2F}"/>
              </a:ext>
            </a:extLst>
          </p:cNvPr>
          <p:cNvPicPr>
            <a:picLocks noChangeAspect="1"/>
          </p:cNvPicPr>
          <p:nvPr/>
        </p:nvPicPr>
        <p:blipFill rotWithShape="1">
          <a:blip r:embed="rId2">
            <a:extLst>
              <a:ext uri="{28A0092B-C50C-407E-A947-70E740481C1C}">
                <a14:useLocalDpi xmlns:a14="http://schemas.microsoft.com/office/drawing/2010/main" val="0"/>
              </a:ext>
            </a:extLst>
          </a:blip>
          <a:srcRect l="19375" t="6596" r="20312" b="1774"/>
          <a:stretch/>
        </p:blipFill>
        <p:spPr>
          <a:xfrm>
            <a:off x="0" y="0"/>
            <a:ext cx="9601200" cy="6852671"/>
          </a:xfrm>
          <a:prstGeom prst="rect">
            <a:avLst/>
          </a:prstGeom>
        </p:spPr>
      </p:pic>
      <p:pic>
        <p:nvPicPr>
          <p:cNvPr id="2050" name="Picture 2" descr="Αποτέλεσμα εικόνας για θολος αστεροσκοπειου">
            <a:extLst>
              <a:ext uri="{FF2B5EF4-FFF2-40B4-BE49-F238E27FC236}">
                <a16:creationId xmlns:a16="http://schemas.microsoft.com/office/drawing/2014/main" id="{950EF3E0-0E02-4114-81BB-6475CA76C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402" y="502618"/>
            <a:ext cx="5370305" cy="28620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D7CDC9A-FAF2-4717-8F78-7EDA2476180D}"/>
              </a:ext>
            </a:extLst>
          </p:cNvPr>
          <p:cNvSpPr/>
          <p:nvPr/>
        </p:nvSpPr>
        <p:spPr>
          <a:xfrm>
            <a:off x="6630571" y="3364637"/>
            <a:ext cx="5144485" cy="369332"/>
          </a:xfrm>
          <a:prstGeom prst="rect">
            <a:avLst/>
          </a:prstGeom>
        </p:spPr>
        <p:txBody>
          <a:bodyPr wrap="none">
            <a:spAutoFit/>
          </a:bodyPr>
          <a:lstStyle/>
          <a:p>
            <a:r>
              <a:rPr lang="en-GB" dirty="0">
                <a:solidFill>
                  <a:schemeClr val="tx2">
                    <a:lumMod val="20000"/>
                    <a:lumOff val="80000"/>
                  </a:schemeClr>
                </a:solidFill>
              </a:rPr>
              <a:t>https://www.astrovox.gr/avat/pdf/urbandeepsky.pdf</a:t>
            </a:r>
            <a:endParaRPr lang="el-GR" dirty="0">
              <a:solidFill>
                <a:schemeClr val="tx2">
                  <a:lumMod val="20000"/>
                  <a:lumOff val="80000"/>
                </a:schemeClr>
              </a:solidFill>
            </a:endParaRPr>
          </a:p>
        </p:txBody>
      </p:sp>
      <p:pic>
        <p:nvPicPr>
          <p:cNvPr id="1026" name="Picture 2" descr="Αποτέλεσμα εικόνας για high pressure sodium lamp">
            <a:extLst>
              <a:ext uri="{FF2B5EF4-FFF2-40B4-BE49-F238E27FC236}">
                <a16:creationId xmlns:a16="http://schemas.microsoft.com/office/drawing/2014/main" id="{52D56AB9-E2EA-410D-BD00-D7907E26D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063" y="3733969"/>
            <a:ext cx="2995151" cy="299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311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8A8952-BAD9-4F58-9BB8-132C33822B56}"/>
              </a:ext>
            </a:extLst>
          </p:cNvPr>
          <p:cNvPicPr>
            <a:picLocks noChangeAspect="1"/>
          </p:cNvPicPr>
          <p:nvPr/>
        </p:nvPicPr>
        <p:blipFill rotWithShape="1">
          <a:blip r:embed="rId2">
            <a:extLst>
              <a:ext uri="{28A0092B-C50C-407E-A947-70E740481C1C}">
                <a14:useLocalDpi xmlns:a14="http://schemas.microsoft.com/office/drawing/2010/main" val="0"/>
              </a:ext>
            </a:extLst>
          </a:blip>
          <a:srcRect l="20312" t="2273" r="22188" b="12915"/>
          <a:stretch/>
        </p:blipFill>
        <p:spPr>
          <a:xfrm>
            <a:off x="1147483" y="0"/>
            <a:ext cx="9897033" cy="6858000"/>
          </a:xfrm>
          <a:prstGeom prst="rect">
            <a:avLst/>
          </a:prstGeom>
        </p:spPr>
      </p:pic>
      <p:pic>
        <p:nvPicPr>
          <p:cNvPr id="6" name="Picture 2" descr="Sky-Watcher Evostar 80ED DS-Pro Outfit">
            <a:extLst>
              <a:ext uri="{FF2B5EF4-FFF2-40B4-BE49-F238E27FC236}">
                <a16:creationId xmlns:a16="http://schemas.microsoft.com/office/drawing/2014/main" id="{05CDB1B0-49CB-49D9-AED6-D6E2FF44D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439" y="754603"/>
            <a:ext cx="4011598" cy="26743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C1429A-5E80-4CA0-A1DF-03578BB73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171" y="3699388"/>
            <a:ext cx="4502133" cy="3158612"/>
          </a:xfrm>
          <a:prstGeom prst="rect">
            <a:avLst/>
          </a:prstGeom>
        </p:spPr>
      </p:pic>
    </p:spTree>
    <p:extLst>
      <p:ext uri="{BB962C8B-B14F-4D97-AF65-F5344CB8AC3E}">
        <p14:creationId xmlns:p14="http://schemas.microsoft.com/office/powerpoint/2010/main" val="964770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2924</TotalTime>
  <Words>923</Words>
  <Application>Microsoft Office PowerPoint</Application>
  <PresentationFormat>Widescreen</PresentationFormat>
  <Paragraphs>74</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PT Sans</vt:lpstr>
      <vt:lpstr>trebuchet ms</vt:lpstr>
      <vt:lpstr>Wingdings</vt:lpstr>
      <vt:lpstr>Office Theme</vt:lpstr>
      <vt:lpstr>Αστροφωτογράφηση Βαθέος Ουρανού μέσα από την πόλη με CMOS κάμερα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Εξοπλισμός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Αστροφωτογραφικό λογισμικό</vt:lpstr>
      <vt:lpstr>Προβλήματα κατά την Αστροφωτογράφιση</vt:lpstr>
      <vt:lpstr>Προβλήματα κατά την Αστροφωτογράφιση Ι</vt:lpstr>
      <vt:lpstr>Προβλήματα κατά την Αστροφωτογράφιση ΙΙ</vt:lpstr>
      <vt:lpstr>Προβλήματα κατά την Αστροφωτογράφιση ΙΙI</vt:lpstr>
      <vt:lpstr>Προβλήματα κατά την Αστροφωτογράφιση ΙV </vt:lpstr>
      <vt:lpstr>Προβλήματα κατά την Αστροφωτογράφιση ΙΙV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Αστροφωτογράφηση Deep Sky μέσα από την πόλη με CCD η CMOS κάμερα.</dc:title>
  <dc:creator>NEFELH</dc:creator>
  <cp:lastModifiedBy>KONSTANTINOS BAKOLITSAS</cp:lastModifiedBy>
  <cp:revision>399</cp:revision>
  <dcterms:created xsi:type="dcterms:W3CDTF">2020-01-18T14:32:34Z</dcterms:created>
  <dcterms:modified xsi:type="dcterms:W3CDTF">2020-08-22T06:07:12Z</dcterms:modified>
</cp:coreProperties>
</file>