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65" r:id="rId3"/>
    <p:sldId id="259" r:id="rId4"/>
    <p:sldId id="275" r:id="rId5"/>
    <p:sldId id="276" r:id="rId6"/>
    <p:sldId id="277" r:id="rId7"/>
    <p:sldId id="278" r:id="rId8"/>
    <p:sldId id="264" r:id="rId9"/>
    <p:sldId id="266" r:id="rId10"/>
    <p:sldId id="267" r:id="rId11"/>
    <p:sldId id="268" r:id="rId12"/>
    <p:sldId id="280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72" d="100"/>
          <a:sy n="72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E42B-4D25-45B6-943E-EFAC392BB3D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47B8-67E2-4043-A164-F20C97B1CBC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Διπλωμένη γωνία"/>
          <p:cNvSpPr/>
          <p:nvPr/>
        </p:nvSpPr>
        <p:spPr>
          <a:xfrm>
            <a:off x="2411760" y="1412776"/>
            <a:ext cx="4536504" cy="576064"/>
          </a:xfrm>
          <a:prstGeom prst="foldedCorner">
            <a:avLst>
              <a:gd name="adj" fmla="val 34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l-GR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ΔΙΔΑΚΤΙΚΗ ΤΗΣ ΙΣΤΟΡΙΑΣ</a:t>
            </a:r>
            <a:endParaRPr lang="el-GR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47664" y="2852936"/>
            <a:ext cx="622818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Ελληνική Επανάσταση(1821-1827)</a:t>
            </a:r>
            <a:endParaRPr lang="el-GR" sz="24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Ραβδωτό δεξιό βέλος"/>
          <p:cNvSpPr/>
          <p:nvPr/>
        </p:nvSpPr>
        <p:spPr>
          <a:xfrm>
            <a:off x="179512" y="2924944"/>
            <a:ext cx="1187624" cy="360040"/>
          </a:xfrm>
          <a:prstGeom prst="stripedRightArrow">
            <a:avLst>
              <a:gd name="adj1" fmla="val 50000"/>
              <a:gd name="adj2" fmla="val 326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436510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Ονοματεπώνυμο: </a:t>
            </a:r>
            <a:r>
              <a:rPr lang="el-GR" smtClean="0">
                <a:latin typeface="Calibri" pitchFamily="34" charset="0"/>
                <a:cs typeface="Calibri" pitchFamily="34" charset="0"/>
              </a:rPr>
              <a:t>Πισπιρίγκου </a:t>
            </a:r>
            <a:r>
              <a:rPr lang="el-GR" smtClean="0">
                <a:latin typeface="Calibri" pitchFamily="34" charset="0"/>
                <a:cs typeface="Calibri" pitchFamily="34" charset="0"/>
              </a:rPr>
              <a:t>Ευθυμία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79512" y="5661248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Ενότητα 7</a:t>
            </a:r>
            <a:r>
              <a:rPr lang="el-GR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η</a:t>
            </a:r>
            <a:endParaRPr lang="el-G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Γ΄ Γυμνασίου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984776" cy="70609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400" spc="-5" dirty="0" smtClean="0">
                <a:solidFill>
                  <a:srgbClr val="FFFF00"/>
                </a:solidFill>
                <a:effectLst/>
                <a:latin typeface="Calibri"/>
                <a:cs typeface="Calibri"/>
              </a:rPr>
              <a:t>Εξελίξεις </a:t>
            </a:r>
            <a:r>
              <a:rPr lang="el-GR" sz="2400" dirty="0" smtClean="0">
                <a:solidFill>
                  <a:srgbClr val="FFFF00"/>
                </a:solidFill>
                <a:effectLst/>
                <a:latin typeface="Calibri"/>
                <a:cs typeface="Calibri"/>
              </a:rPr>
              <a:t>το 1823 -</a:t>
            </a:r>
            <a:r>
              <a:rPr lang="el-GR" sz="2400" spc="-450" dirty="0" smtClean="0">
                <a:solidFill>
                  <a:srgbClr val="FFFF00"/>
                </a:solidFill>
                <a:effectLst/>
                <a:latin typeface="Calibri"/>
                <a:cs typeface="Calibri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effectLst/>
                <a:latin typeface="Calibri"/>
                <a:cs typeface="Calibri"/>
              </a:rPr>
              <a:t>1824</a:t>
            </a:r>
            <a:endParaRPr lang="el-GR" sz="2400" dirty="0">
              <a:ln w="1905"/>
              <a:solidFill>
                <a:srgbClr val="FFFF00"/>
              </a:solidFill>
              <a:effectLst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0" y="1124744"/>
            <a:ext cx="4572000" cy="3356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891540">
              <a:lnSpc>
                <a:spcPts val="3080"/>
              </a:lnSpc>
              <a:spcBef>
                <a:spcPts val="434"/>
              </a:spcBef>
            </a:pPr>
            <a:r>
              <a:rPr lang="el-GR" b="1" spc="-10" dirty="0" smtClean="0">
                <a:latin typeface="Calibri"/>
                <a:cs typeface="Calibri"/>
              </a:rPr>
              <a:t>Θάνατος </a:t>
            </a:r>
            <a:r>
              <a:rPr lang="el-GR" b="1" spc="-5" dirty="0" smtClean="0">
                <a:latin typeface="Calibri"/>
                <a:cs typeface="Calibri"/>
              </a:rPr>
              <a:t>του</a:t>
            </a:r>
            <a:r>
              <a:rPr lang="el-GR" b="1" spc="-65" dirty="0" smtClean="0">
                <a:latin typeface="Calibri"/>
                <a:cs typeface="Calibri"/>
              </a:rPr>
              <a:t> </a:t>
            </a:r>
            <a:r>
              <a:rPr lang="el-GR" b="1" spc="-5" dirty="0" smtClean="0">
                <a:latin typeface="Calibri"/>
                <a:cs typeface="Calibri"/>
              </a:rPr>
              <a:t>Μάρκου Μπότσαρη(1823).</a:t>
            </a:r>
            <a:endParaRPr lang="el-GR" b="1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ts val="2740"/>
              </a:lnSpc>
              <a:spcBef>
                <a:spcPts val="869"/>
              </a:spcBef>
              <a:buFont typeface="Calibri"/>
              <a:buChar char="•"/>
              <a:tabLst>
                <a:tab pos="354965" algn="l"/>
                <a:tab pos="355600" algn="l"/>
                <a:tab pos="1864995" algn="l"/>
              </a:tabLst>
            </a:pPr>
            <a:r>
              <a:rPr lang="el-GR" b="1" spc="-5" dirty="0" smtClean="0">
                <a:latin typeface="Calibri"/>
                <a:cs typeface="Calibri"/>
              </a:rPr>
              <a:t>Μοχάμετ Άλι, ηγεμόνας</a:t>
            </a:r>
            <a:r>
              <a:rPr lang="el-GR" b="1" spc="-90" dirty="0" smtClean="0">
                <a:latin typeface="Calibri"/>
                <a:cs typeface="Calibri"/>
              </a:rPr>
              <a:t> </a:t>
            </a:r>
            <a:r>
              <a:rPr lang="el-GR" b="1" spc="-10" dirty="0" smtClean="0">
                <a:latin typeface="Calibri"/>
                <a:cs typeface="Calibri"/>
              </a:rPr>
              <a:t>της  </a:t>
            </a:r>
            <a:r>
              <a:rPr lang="el-GR" b="1" spc="-5" dirty="0" smtClean="0">
                <a:latin typeface="Calibri"/>
                <a:cs typeface="Calibri"/>
              </a:rPr>
              <a:t>Αιγύπτου:</a:t>
            </a:r>
          </a:p>
          <a:p>
            <a:pPr marL="355600" marR="5080" indent="-342900">
              <a:lnSpc>
                <a:spcPts val="2960"/>
              </a:lnSpc>
              <a:spcBef>
                <a:spcPts val="130"/>
              </a:spcBef>
              <a:buChar char="-"/>
              <a:tabLst>
                <a:tab pos="354965" algn="l"/>
                <a:tab pos="355600" algn="l"/>
              </a:tabLst>
            </a:pPr>
            <a:r>
              <a:rPr lang="el-GR" b="1" spc="-5" dirty="0" smtClean="0">
                <a:latin typeface="Calibri"/>
                <a:cs typeface="Calibri"/>
              </a:rPr>
              <a:t>Καταστέλλει </a:t>
            </a:r>
            <a:r>
              <a:rPr lang="el-GR" b="1" spc="-10" dirty="0" smtClean="0">
                <a:latin typeface="Calibri"/>
                <a:cs typeface="Calibri"/>
              </a:rPr>
              <a:t>την</a:t>
            </a:r>
            <a:r>
              <a:rPr lang="el-GR" b="1" spc="-75" dirty="0" smtClean="0">
                <a:latin typeface="Calibri"/>
                <a:cs typeface="Calibri"/>
              </a:rPr>
              <a:t> </a:t>
            </a:r>
            <a:r>
              <a:rPr lang="el-GR" b="1" spc="-5" dirty="0" smtClean="0">
                <a:latin typeface="Calibri"/>
                <a:cs typeface="Calibri"/>
              </a:rPr>
              <a:t>επανάσταση  στην Κρήτη</a:t>
            </a:r>
            <a:endParaRPr lang="el-GR" b="1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0"/>
              </a:spcBef>
              <a:buChar char="-"/>
              <a:tabLst>
                <a:tab pos="354965" algn="l"/>
                <a:tab pos="355600" algn="l"/>
              </a:tabLst>
            </a:pPr>
            <a:r>
              <a:rPr lang="el-GR" b="1" spc="-5" dirty="0" smtClean="0">
                <a:latin typeface="Calibri"/>
                <a:cs typeface="Calibri"/>
              </a:rPr>
              <a:t>Στην </a:t>
            </a:r>
            <a:r>
              <a:rPr lang="el-GR" b="1" dirty="0" smtClean="0">
                <a:latin typeface="Calibri"/>
                <a:cs typeface="Calibri"/>
              </a:rPr>
              <a:t>Κάσο, </a:t>
            </a:r>
            <a:r>
              <a:rPr lang="el-GR" b="1" spc="-5" dirty="0" smtClean="0">
                <a:latin typeface="Calibri"/>
                <a:cs typeface="Calibri"/>
              </a:rPr>
              <a:t>και </a:t>
            </a:r>
            <a:r>
              <a:rPr lang="el-GR" b="1" dirty="0" smtClean="0">
                <a:latin typeface="Calibri"/>
                <a:cs typeface="Calibri"/>
              </a:rPr>
              <a:t>τα</a:t>
            </a:r>
            <a:r>
              <a:rPr lang="el-GR" b="1" spc="-80" dirty="0" smtClean="0">
                <a:latin typeface="Calibri"/>
                <a:cs typeface="Calibri"/>
              </a:rPr>
              <a:t> </a:t>
            </a:r>
            <a:r>
              <a:rPr lang="el-GR" b="1" dirty="0" smtClean="0">
                <a:latin typeface="Calibri"/>
                <a:cs typeface="Calibri"/>
              </a:rPr>
              <a:t>Ψαρά.</a:t>
            </a:r>
          </a:p>
          <a:p>
            <a:pPr marL="355600" marR="30480" indent="-342900">
              <a:lnSpc>
                <a:spcPct val="9070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b="1" spc="-5" dirty="0" smtClean="0">
                <a:latin typeface="Calibri"/>
                <a:cs typeface="Calibri"/>
              </a:rPr>
              <a:t>Νίκη του ελληνικού ναυτικού  στο </a:t>
            </a:r>
            <a:r>
              <a:rPr lang="el-GR" b="1" dirty="0" smtClean="0">
                <a:latin typeface="Calibri"/>
                <a:cs typeface="Calibri"/>
              </a:rPr>
              <a:t>Γέροντα </a:t>
            </a:r>
            <a:r>
              <a:rPr lang="el-GR" b="1" spc="-5" dirty="0" smtClean="0">
                <a:latin typeface="Calibri"/>
                <a:cs typeface="Calibri"/>
              </a:rPr>
              <a:t>(29 </a:t>
            </a:r>
            <a:r>
              <a:rPr lang="el-GR" b="1" dirty="0" smtClean="0">
                <a:latin typeface="Calibri"/>
                <a:cs typeface="Calibri"/>
              </a:rPr>
              <a:t>Αυγούστου  </a:t>
            </a:r>
            <a:r>
              <a:rPr lang="el-GR" b="1" spc="-10" dirty="0" smtClean="0">
                <a:latin typeface="Calibri"/>
                <a:cs typeface="Calibri"/>
              </a:rPr>
              <a:t>1824) </a:t>
            </a:r>
            <a:r>
              <a:rPr lang="el-GR" b="1" dirty="0" smtClean="0">
                <a:latin typeface="Calibri"/>
                <a:cs typeface="Calibri"/>
              </a:rPr>
              <a:t>με </a:t>
            </a:r>
            <a:r>
              <a:rPr lang="el-GR" b="1" spc="-5" dirty="0" smtClean="0">
                <a:latin typeface="Calibri"/>
                <a:cs typeface="Calibri"/>
              </a:rPr>
              <a:t>τον</a:t>
            </a:r>
            <a:r>
              <a:rPr lang="el-GR" b="1" spc="-35" dirty="0" smtClean="0">
                <a:latin typeface="Calibri"/>
                <a:cs typeface="Calibri"/>
              </a:rPr>
              <a:t> </a:t>
            </a:r>
            <a:r>
              <a:rPr lang="el-GR" b="1" spc="-5" dirty="0" smtClean="0">
                <a:latin typeface="Calibri"/>
                <a:cs typeface="Calibri"/>
              </a:rPr>
              <a:t>Μιαούλη.</a:t>
            </a:r>
            <a:endParaRPr lang="el-GR" b="1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ts val="2740"/>
              </a:lnSpc>
              <a:spcBef>
                <a:spcPts val="869"/>
              </a:spcBef>
              <a:buFont typeface="Calibri"/>
              <a:buChar char="•"/>
              <a:tabLst>
                <a:tab pos="354965" algn="l"/>
                <a:tab pos="355600" algn="l"/>
                <a:tab pos="1864995" algn="l"/>
              </a:tabLst>
            </a:pPr>
            <a:endParaRPr lang="el-GR" b="1" dirty="0">
              <a:latin typeface="Calibri"/>
              <a:cs typeface="Calibri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4572000" y="1700808"/>
            <a:ext cx="4254624" cy="324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1115616" y="0"/>
            <a:ext cx="6912768" cy="72008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2400" dirty="0" smtClean="0">
                <a:solidFill>
                  <a:srgbClr val="FFFF00"/>
                </a:solidFill>
                <a:effectLst/>
                <a:latin typeface="Calibri"/>
                <a:cs typeface="Calibri"/>
              </a:rPr>
              <a:t>Η φάση </a:t>
            </a:r>
            <a:r>
              <a:rPr lang="el-GR" sz="2400" spc="-5" dirty="0" smtClean="0">
                <a:solidFill>
                  <a:srgbClr val="FFFF00"/>
                </a:solidFill>
                <a:effectLst/>
                <a:latin typeface="Calibri"/>
                <a:cs typeface="Calibri"/>
              </a:rPr>
              <a:t>της στρατιωτικής κάμψης</a:t>
            </a:r>
            <a:r>
              <a:rPr lang="el-GR" sz="2400" spc="-10" dirty="0" smtClean="0">
                <a:solidFill>
                  <a:srgbClr val="FFFF00"/>
                </a:solidFill>
                <a:effectLst/>
                <a:latin typeface="Calibri"/>
                <a:cs typeface="Calibri"/>
              </a:rPr>
              <a:t> </a:t>
            </a:r>
            <a:r>
              <a:rPr lang="el-GR" sz="2400" spc="-5" dirty="0" smtClean="0">
                <a:solidFill>
                  <a:srgbClr val="FFFF00"/>
                </a:solidFill>
                <a:effectLst/>
                <a:latin typeface="Calibri"/>
                <a:cs typeface="Calibri"/>
              </a:rPr>
              <a:t>(1824-1827)</a:t>
            </a:r>
            <a:r>
              <a:rPr lang="el-GR" sz="2400" dirty="0" smtClean="0">
                <a:solidFill>
                  <a:srgbClr val="FFFF00"/>
                </a:solidFill>
                <a:effectLst/>
                <a:latin typeface="Calibri"/>
                <a:cs typeface="Calibri"/>
              </a:rPr>
              <a:t/>
            </a:r>
            <a:br>
              <a:rPr lang="el-GR" sz="2400" dirty="0" smtClean="0">
                <a:solidFill>
                  <a:srgbClr val="FFFF00"/>
                </a:solidFill>
                <a:effectLst/>
                <a:latin typeface="Calibri"/>
                <a:cs typeface="Calibri"/>
              </a:rPr>
            </a:br>
            <a:endParaRPr lang="el-GR" sz="2400" dirty="0">
              <a:ln w="1905"/>
              <a:solidFill>
                <a:srgbClr val="FFFF00"/>
              </a:solidFill>
              <a:effectLst/>
            </a:endParaRPr>
          </a:p>
        </p:txBody>
      </p:sp>
      <p:sp>
        <p:nvSpPr>
          <p:cNvPr id="10" name="9 - Διάγραμμα ροής: Διεργασία"/>
          <p:cNvSpPr/>
          <p:nvPr/>
        </p:nvSpPr>
        <p:spPr>
          <a:xfrm>
            <a:off x="0" y="836712"/>
            <a:ext cx="4572000" cy="6021288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ts val="3045"/>
              </a:lnSpc>
              <a:spcBef>
                <a:spcPts val="2040"/>
              </a:spcBef>
            </a:pP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1825: Ιμπραήμ ανακαταλαμβάνει μεγάλο μέρος</a:t>
            </a:r>
            <a:r>
              <a:rPr lang="el-GR" b="1" spc="-2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της</a:t>
            </a:r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Πελοποννήσου.</a:t>
            </a:r>
            <a:endParaRPr lang="el-GR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Παπαφλέσσας: πέφτει στο Μανιάκι (20 </a:t>
            </a:r>
            <a:r>
              <a:rPr lang="el-GR" b="1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Μάη</a:t>
            </a:r>
            <a:r>
              <a:rPr lang="el-GR" b="1" spc="1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1825).</a:t>
            </a:r>
            <a:endParaRPr lang="el-GR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lang="el-GR" b="1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Μάχη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στους Μύλους της Λέρνης </a:t>
            </a:r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(13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Ιουνίου</a:t>
            </a:r>
            <a:r>
              <a:rPr lang="el-GR" b="1" spc="2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1825).</a:t>
            </a:r>
            <a:endParaRPr lang="el-GR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5600" marR="50165" indent="-342900">
              <a:lnSpc>
                <a:spcPct val="81400"/>
              </a:lnSpc>
              <a:spcBef>
                <a:spcPts val="695"/>
              </a:spcBef>
            </a:pP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Δεύτερη πολιορκία του Μεσολογγίου (1825-6) από  τους τουρκοαιγυπτίους </a:t>
            </a:r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έξοδος του Μεσολογγίου  (Απρίλης</a:t>
            </a:r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1826).</a:t>
            </a:r>
            <a:endParaRPr lang="el-GR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Θάνατος του Καραϊσκάκη </a:t>
            </a:r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(23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Απριλίου</a:t>
            </a:r>
            <a:r>
              <a:rPr lang="el-GR" b="1" spc="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1827).</a:t>
            </a:r>
            <a:endParaRPr lang="el-GR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5600" marR="1535430" indent="-342900">
              <a:lnSpc>
                <a:spcPts val="2730"/>
              </a:lnSpc>
              <a:spcBef>
                <a:spcPts val="695"/>
              </a:spcBef>
            </a:pPr>
            <a:r>
              <a:rPr lang="el-GR" b="1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Κατάληψη της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Ακρόπολης των Αθηνών. </a:t>
            </a:r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Η 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επανάσταση</a:t>
            </a:r>
            <a:r>
              <a:rPr lang="el-GR" b="1" spc="-1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σβήνει.</a:t>
            </a:r>
            <a:endParaRPr lang="el-GR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5600" marR="398780" indent="-342900">
              <a:lnSpc>
                <a:spcPct val="81400"/>
              </a:lnSpc>
              <a:spcBef>
                <a:spcPts val="710"/>
              </a:spcBef>
            </a:pPr>
            <a:r>
              <a:rPr lang="el-GR" b="1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Οι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Ευρωπαϊκές δυνάμεις (Αγγλία, Γαλλία, Ρωσία)  αποφασίζουν ειρήνευση (Συνθήκη Λονδίνου </a:t>
            </a:r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6 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Ιουλίου 1827) </a:t>
            </a:r>
            <a:r>
              <a:rPr lang="el-GR" b="1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και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δημιουργία ελληνικού</a:t>
            </a:r>
            <a:r>
              <a:rPr lang="el-GR" b="1" spc="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κράτους.</a:t>
            </a:r>
            <a:endParaRPr lang="el-G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4716017" y="836712"/>
            <a:ext cx="1944216" cy="302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/>
          <p:nvPr/>
        </p:nvSpPr>
        <p:spPr>
          <a:xfrm>
            <a:off x="6238985" y="2897902"/>
            <a:ext cx="2905015" cy="3960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564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7664" y="2348880"/>
            <a:ext cx="6336704" cy="450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12065" marR="5080" algn="ctr">
              <a:lnSpc>
                <a:spcPts val="4640"/>
              </a:lnSpc>
              <a:spcBef>
                <a:spcPts val="385"/>
              </a:spcBef>
            </a:pPr>
            <a:r>
              <a:rPr lang="el-GR" sz="320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Η </a:t>
            </a:r>
            <a:r>
              <a:rPr lang="el-GR" sz="3200" spc="-5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εξέλιξη </a:t>
            </a:r>
            <a:r>
              <a:rPr lang="el-GR" sz="320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της</a:t>
            </a:r>
            <a:r>
              <a:rPr lang="el-GR" sz="3200" spc="-11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l-GR" sz="320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ελληνικής  </a:t>
            </a:r>
            <a:r>
              <a:rPr lang="el-GR" sz="3200" spc="-5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επανάστασης</a:t>
            </a:r>
            <a:r>
              <a:rPr lang="el-GR" sz="32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l-GR" sz="32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l-GR" sz="3200" spc="-1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(1821-1827)</a:t>
            </a:r>
            <a:endParaRPr lang="el-GR" sz="3200" dirty="0">
              <a:ln w="1905"/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79512" y="2132856"/>
            <a:ext cx="8784976" cy="47251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88060" marR="715645" indent="196850">
              <a:lnSpc>
                <a:spcPct val="102099"/>
              </a:lnSpc>
              <a:spcBef>
                <a:spcPts val="30"/>
              </a:spcBef>
            </a:pP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Ποιοι παράγοντες ευνόησαν την επιτυχία  της επανάστασης στον νότιο ελλαδικό</a:t>
            </a:r>
            <a:r>
              <a:rPr lang="el-GR" b="1" spc="-2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χώρο;</a:t>
            </a:r>
            <a:endParaRPr lang="el-G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chemeClr val="tx1"/>
              </a:buClr>
              <a:buFont typeface="Wingdings" pitchFamily="2" charset="2"/>
              <a:buChar char="v"/>
            </a:pPr>
            <a:endParaRPr lang="el-G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Ο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ολιγάριθμος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οθωμανικός</a:t>
            </a:r>
            <a:r>
              <a:rPr lang="el-GR" spc="-12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στρατός,</a:t>
            </a:r>
            <a:endParaRPr lang="el-G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5600" marR="5080" indent="-342900">
              <a:lnSpc>
                <a:spcPts val="3080"/>
              </a:lnSpc>
              <a:spcBef>
                <a:spcPts val="655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Η </a:t>
            </a:r>
            <a:r>
              <a:rPr lang="el-GR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αποστολή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μεγάλων οθωμανικών δυνάμεων εναντίον του </a:t>
            </a:r>
            <a:r>
              <a:rPr lang="el-GR" b="1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Αλή 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Πασά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el-G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Ο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πυκνός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ελληνικός</a:t>
            </a:r>
            <a:r>
              <a:rPr lang="el-GR" spc="-1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πληθυσμός,</a:t>
            </a:r>
            <a:endParaRPr lang="el-G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309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Η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προετοιμασία από τους</a:t>
            </a:r>
            <a:r>
              <a:rPr lang="el-GR" spc="-3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Φιλικούς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el-G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el-GR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Τα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ένοπλα </a:t>
            </a:r>
            <a:r>
              <a:rPr lang="el-GR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σώματα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Κλέφτες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l-GR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αρματολοί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),</a:t>
            </a:r>
            <a:endParaRPr lang="el-G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ts val="3215"/>
              </a:lnSpc>
              <a:spcBef>
                <a:spcPts val="32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Η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πολεμική εμπειρία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πολλών Ελλήνων </a:t>
            </a:r>
            <a:r>
              <a:rPr lang="el-GR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στην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ξηρά </a:t>
            </a:r>
            <a:r>
              <a:rPr lang="el-GR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και</a:t>
            </a:r>
            <a:r>
              <a:rPr lang="el-GR" spc="-254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στη</a:t>
            </a:r>
            <a:endParaRPr lang="el-G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4965">
              <a:lnSpc>
                <a:spcPts val="3215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θάλασσα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el-G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el-GR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Τα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εφοδιασμένα με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κανόνια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εμπορικά</a:t>
            </a:r>
            <a:r>
              <a:rPr lang="el-GR" spc="-8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πλοία,</a:t>
            </a:r>
            <a:endParaRPr lang="el-G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ts val="3220"/>
              </a:lnSpc>
              <a:spcBef>
                <a:spcPts val="32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Η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γεωγραφική διαμόρφωση του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εδάφους 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που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διευκόλυνε</a:t>
            </a:r>
            <a:r>
              <a:rPr lang="el-GR" spc="-16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τον</a:t>
            </a:r>
            <a:endParaRPr lang="el-G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54965">
              <a:lnSpc>
                <a:spcPts val="322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l-GR" b="1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κλεφτοπόλεμο</a:t>
            </a:r>
            <a:r>
              <a:rPr lang="el-GR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1268760"/>
            <a:ext cx="9144000" cy="43473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l-GR" sz="2000" b="1" spc="-5" dirty="0" smtClean="0">
                <a:latin typeface="Calibri"/>
                <a:cs typeface="Calibri"/>
              </a:rPr>
              <a:t>Ποιες </a:t>
            </a:r>
            <a:r>
              <a:rPr lang="el-GR" sz="2000" b="1" dirty="0" smtClean="0">
                <a:latin typeface="Calibri"/>
                <a:cs typeface="Calibri"/>
              </a:rPr>
              <a:t>υπήρξαν οι </a:t>
            </a:r>
            <a:r>
              <a:rPr lang="el-GR" sz="2000" b="1" spc="-5" dirty="0" smtClean="0">
                <a:latin typeface="Calibri"/>
                <a:cs typeface="Calibri"/>
              </a:rPr>
              <a:t>εστίες </a:t>
            </a:r>
            <a:r>
              <a:rPr lang="el-GR" sz="2000" b="1" dirty="0" smtClean="0">
                <a:latin typeface="Calibri"/>
                <a:cs typeface="Calibri"/>
              </a:rPr>
              <a:t>της</a:t>
            </a:r>
            <a:r>
              <a:rPr lang="el-GR" sz="2000" b="1" spc="455" dirty="0" smtClean="0">
                <a:latin typeface="Calibri"/>
                <a:cs typeface="Calibri"/>
              </a:rPr>
              <a:t> </a:t>
            </a:r>
            <a:r>
              <a:rPr lang="el-GR" sz="2000" b="1" dirty="0" smtClean="0">
                <a:latin typeface="Calibri"/>
                <a:cs typeface="Calibri"/>
              </a:rPr>
              <a:t>επανάστασης;</a:t>
            </a:r>
          </a:p>
          <a:p>
            <a:pPr marL="342900" indent="-342900" algn="just">
              <a:lnSpc>
                <a:spcPct val="15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Η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επανάσταση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ξεκίνησε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Μάρτιο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του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1821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από</a:t>
            </a:r>
            <a:r>
              <a:rPr lang="el-GR" spc="-2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την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Πελοπόννησο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ts val="2850"/>
              </a:lnSpc>
              <a:spcBef>
                <a:spcPts val="90"/>
              </a:spcBef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Επεκτάθηκε:</a:t>
            </a:r>
          </a:p>
          <a:p>
            <a:pPr marL="355600" indent="-342900">
              <a:lnSpc>
                <a:spcPts val="3320"/>
              </a:lnSpc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προς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βορρά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από την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Ήπειρο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έως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τη</a:t>
            </a:r>
            <a:r>
              <a:rPr lang="el-GR" spc="-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Θράκη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,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ts val="3335"/>
              </a:lnSpc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προς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νότο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μέχρι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την</a:t>
            </a:r>
            <a:r>
              <a:rPr lang="el-GR" spc="-10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Κρήτη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,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ts val="3345"/>
              </a:lnSpc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ανατολικά ως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τη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Μικρά Ασία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την</a:t>
            </a:r>
            <a:r>
              <a:rPr lang="el-GR" spc="-19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Κύπρο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355600">
              <a:lnSpc>
                <a:spcPct val="1000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Εδραιώθηκε:</a:t>
            </a:r>
          </a:p>
          <a:p>
            <a:pPr marL="355600" indent="-342900">
              <a:lnSpc>
                <a:spcPct val="100000"/>
              </a:lnSpc>
              <a:spcBef>
                <a:spcPts val="60"/>
              </a:spcBef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Πελοπόννησο,</a:t>
            </a:r>
          </a:p>
          <a:p>
            <a:pPr marL="355600" indent="-342900">
              <a:lnSpc>
                <a:spcPct val="100000"/>
              </a:lnSpc>
              <a:spcBef>
                <a:spcPts val="60"/>
              </a:spcBef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Στερεά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Ελλάδα</a:t>
            </a:r>
          </a:p>
          <a:p>
            <a:pPr marL="355600" indent="-342900">
              <a:lnSpc>
                <a:spcPts val="2850"/>
              </a:lnSpc>
              <a:spcBef>
                <a:spcPts val="60"/>
              </a:spcBef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Νησιά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του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Αιγαίου</a:t>
            </a:r>
          </a:p>
          <a:p>
            <a:pPr marL="355600" indent="-342900">
              <a:lnSpc>
                <a:spcPts val="3329"/>
              </a:lnSpc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Στις άλλες περιοχές </a:t>
            </a:r>
            <a:r>
              <a:rPr lang="el-GR" sz="2000" spc="-5" dirty="0" smtClean="0">
                <a:latin typeface="Calibri" pitchFamily="34" charset="0"/>
                <a:cs typeface="Calibri" pitchFamily="34" charset="0"/>
              </a:rPr>
              <a:t>καταστάλθηκε</a:t>
            </a:r>
            <a:r>
              <a:rPr lang="el-GR" sz="2000" b="1" spc="-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γρήγορα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5150" y="0"/>
            <a:ext cx="500125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986789" y="260648"/>
            <a:ext cx="71697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-5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Ποια πρόσωπα πρωταγωνίστησαν στον</a:t>
            </a:r>
            <a:r>
              <a:rPr kumimoji="0" lang="el-GR" sz="2800" b="1" i="0" u="none" strike="noStrike" kern="1200" cap="none" spc="31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l-GR" sz="2800" b="1" i="0" u="none" strike="noStrike" kern="1200" cap="none" spc="-5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Αγώνα</a:t>
            </a:r>
            <a:r>
              <a:rPr kumimoji="0" lang="el-GR" sz="3200" b="1" i="0" u="none" strike="noStrike" kern="1200" cap="none" spc="-5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;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692697"/>
            <a:ext cx="3059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el-GR" u="sng" spc="-5" dirty="0" smtClean="0">
                <a:latin typeface="Calibri" pitchFamily="34" charset="0"/>
                <a:cs typeface="Calibri" pitchFamily="34" charset="0"/>
              </a:rPr>
              <a:t>Ηγέτες της</a:t>
            </a:r>
            <a:r>
              <a:rPr lang="el-GR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u="sng" spc="-5" dirty="0" smtClean="0">
                <a:latin typeface="Calibri" pitchFamily="34" charset="0"/>
                <a:cs typeface="Calibri" pitchFamily="34" charset="0"/>
              </a:rPr>
              <a:t>Επανάστασης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: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buFont typeface="Arial" pitchFamily="34" charset="0"/>
              <a:buChar char="•"/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Θεόδωρος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 Κολοκοτρώνης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buFont typeface="Arial" pitchFamily="34" charset="0"/>
              <a:buChar char="•"/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Γεώργιος</a:t>
            </a:r>
            <a:r>
              <a:rPr lang="el-GR" b="1" spc="-5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Καραϊσκάκης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buFont typeface="Arial" pitchFamily="34" charset="0"/>
              <a:buChar char="•"/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Οδυσσέας</a:t>
            </a:r>
            <a:r>
              <a:rPr lang="el-GR" b="1" spc="-7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Ανδρούτσος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buFont typeface="Arial" pitchFamily="34" charset="0"/>
              <a:buChar char="•"/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Μάρκος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Μπότσαρης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buFont typeface="Arial" pitchFamily="34" charset="0"/>
              <a:buChar char="•"/>
            </a:pP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Κωνσταντίνος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Κανάρης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buFont typeface="Arial" pitchFamily="34" charset="0"/>
              <a:buChar char="•"/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Ανδρέας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Μιαούλης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l-GR" u="sng" dirty="0" smtClean="0">
                <a:latin typeface="Calibri" pitchFamily="34" charset="0"/>
                <a:cs typeface="Calibri" pitchFamily="34" charset="0"/>
              </a:rPr>
              <a:t>Από </a:t>
            </a:r>
            <a:r>
              <a:rPr lang="el-GR" u="sng" spc="-5" dirty="0" smtClean="0">
                <a:latin typeface="Calibri" pitchFamily="34" charset="0"/>
                <a:cs typeface="Calibri" pitchFamily="34" charset="0"/>
              </a:rPr>
              <a:t>τις γυναίκες</a:t>
            </a:r>
            <a:r>
              <a:rPr lang="el-GR" u="sng" spc="-4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u="sng" spc="-5" dirty="0" smtClean="0">
                <a:latin typeface="Calibri" pitchFamily="34" charset="0"/>
                <a:cs typeface="Calibri" pitchFamily="34" charset="0"/>
              </a:rPr>
              <a:t>διακρίθηκαν:</a:t>
            </a:r>
            <a:endParaRPr lang="el-GR" u="sng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buFont typeface="Arial" pitchFamily="34" charset="0"/>
              <a:buChar char="•"/>
            </a:pPr>
            <a:r>
              <a:rPr lang="el-GR" b="1" spc="15" dirty="0" smtClean="0">
                <a:latin typeface="Calibri" pitchFamily="34" charset="0"/>
                <a:cs typeface="Calibri" pitchFamily="34" charset="0"/>
              </a:rPr>
              <a:t>Λασκαρίνα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 Μπουμπουλίνα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buFont typeface="Arial" pitchFamily="34" charset="0"/>
              <a:buChar char="•"/>
            </a:pPr>
            <a:r>
              <a:rPr lang="el-GR" b="1" spc="30" dirty="0" smtClean="0">
                <a:latin typeface="Calibri" pitchFamily="34" charset="0"/>
                <a:cs typeface="Calibri" pitchFamily="34" charset="0"/>
              </a:rPr>
              <a:t>Μαντώ</a:t>
            </a:r>
            <a:r>
              <a:rPr lang="el-GR" b="1" spc="-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Μαυρογένους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2915816" y="836712"/>
            <a:ext cx="3024336" cy="3528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6084168" y="3429000"/>
            <a:ext cx="3059832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7 - Ορθογώνιο"/>
          <p:cNvSpPr/>
          <p:nvPr/>
        </p:nvSpPr>
        <p:spPr>
          <a:xfrm>
            <a:off x="3635896" y="6488668"/>
            <a:ext cx="2378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Γεώργιος</a:t>
            </a:r>
            <a:r>
              <a:rPr lang="el-GR" b="1" spc="-3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Καραϊσκάκης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059832" y="4437112"/>
            <a:ext cx="2555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Θόδωρος	 Κολοκοτρώνης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2" y="0"/>
            <a:ext cx="3191881" cy="3815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/>
          <p:cNvSpPr/>
          <p:nvPr/>
        </p:nvSpPr>
        <p:spPr>
          <a:xfrm>
            <a:off x="5076056" y="0"/>
            <a:ext cx="3454152" cy="3789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/>
          <p:nvPr/>
        </p:nvSpPr>
        <p:spPr>
          <a:xfrm>
            <a:off x="2339752" y="3212977"/>
            <a:ext cx="3167494" cy="3645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4 - Ορθογώνιο"/>
          <p:cNvSpPr/>
          <p:nvPr/>
        </p:nvSpPr>
        <p:spPr>
          <a:xfrm>
            <a:off x="5868144" y="6165304"/>
            <a:ext cx="2411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Κωνσταντίνος</a:t>
            </a:r>
            <a:r>
              <a:rPr lang="el-GR" b="1" spc="-5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Κανάρης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796136" y="4077072"/>
            <a:ext cx="2385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Οδυσσέας</a:t>
            </a:r>
            <a:r>
              <a:rPr lang="el-GR" b="1" spc="-5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Ανδρούτσος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407707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Ανδρέας</a:t>
            </a:r>
            <a:r>
              <a:rPr lang="el-GR" b="1" spc="-7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Μιαούλης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971" y="334009"/>
            <a:ext cx="3024902" cy="4823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user\Desktop\ΜΠΟΥΜΠΟΥΛΙΝ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08720"/>
            <a:ext cx="5339344" cy="3915519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4427984" y="5229200"/>
            <a:ext cx="3849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Λασκαρίνα "Μπουμπουλίνα" Πινότση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827584" y="5445224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Μαντώ  Μ</a:t>
            </a:r>
            <a:r>
              <a:rPr lang="el-GR" b="1" spc="5" dirty="0" smtClean="0">
                <a:latin typeface="Calibri" pitchFamily="34" charset="0"/>
                <a:cs typeface="Calibri" pitchFamily="34" charset="0"/>
              </a:rPr>
              <a:t>α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υρ</a:t>
            </a:r>
            <a:r>
              <a:rPr lang="el-GR" b="1" spc="-15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γέν</a:t>
            </a:r>
            <a:r>
              <a:rPr lang="el-GR" b="1" spc="-15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υς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400" spc="-5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Οι στρατιωτικές επιτυχίες  της επανάστασης (1821-1824</a:t>
            </a:r>
            <a:r>
              <a:rPr lang="el-GR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el-GR" sz="240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1268760"/>
            <a:ext cx="3995936" cy="52950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1821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869"/>
              </a:spcBef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Καταλήψεις</a:t>
            </a:r>
            <a:r>
              <a:rPr lang="el-GR" spc="15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πόλεων</a:t>
            </a:r>
            <a:endParaRPr lang="el-GR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Απαγχονισμός πατριάρχη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Γρηγορίου</a:t>
            </a:r>
            <a:r>
              <a:rPr lang="el-GR" b="1" spc="15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Ε΄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55600" marR="5080" indent="-342900">
              <a:lnSpc>
                <a:spcPct val="1018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Οι οπλαρχηγοί της Ρούμελης αντιστέκονται στα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Βασιλικά,  Γραβιά,</a:t>
            </a:r>
            <a:r>
              <a:rPr lang="el-GR" b="1" spc="-1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Αλαμάνα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Κατάληψη Τριπολιτσάς (Σεπτέμβρης</a:t>
            </a:r>
            <a:r>
              <a:rPr lang="el-GR" b="1" spc="15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1821).</a:t>
            </a:r>
            <a:endParaRPr lang="el-GR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55600" marR="1174750" indent="-342900">
              <a:lnSpc>
                <a:spcPct val="101899"/>
              </a:lnSpc>
              <a:spcBef>
                <a:spcPts val="685"/>
              </a:spcBef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Το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ναυτικό 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εμποδίζει τις κινήσεις των Τούρκων,  υποστηρίζει τις δυνάμεις ξηράς και συμμετέχει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σε 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πολιορκίες 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παραλιακών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φρουρίων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user\Desktop\ΤΡΙΠΟΛ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268760"/>
            <a:ext cx="4486275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984776" cy="77809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400" spc="-5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Στρατιωτικές εξελίξεις το</a:t>
            </a:r>
            <a:r>
              <a:rPr lang="el-GR" sz="2400" spc="-4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i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1822</a:t>
            </a:r>
            <a:endParaRPr lang="el-GR" sz="2400" dirty="0">
              <a:ln w="1905"/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1052737"/>
            <a:ext cx="5292080" cy="310931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860"/>
              </a:spcBef>
            </a:pPr>
            <a:r>
              <a:rPr lang="el-GR" b="1" spc="-5" dirty="0" smtClean="0">
                <a:latin typeface="Calibri"/>
                <a:cs typeface="Calibri"/>
              </a:rPr>
              <a:t>Σφαγές της</a:t>
            </a:r>
            <a:r>
              <a:rPr lang="el-GR" b="1" spc="20" dirty="0" smtClean="0">
                <a:latin typeface="Calibri"/>
                <a:cs typeface="Calibri"/>
              </a:rPr>
              <a:t> </a:t>
            </a:r>
            <a:r>
              <a:rPr lang="el-GR" b="1" spc="-5" dirty="0" smtClean="0">
                <a:latin typeface="Calibri"/>
                <a:cs typeface="Calibri"/>
              </a:rPr>
              <a:t>Χίου:</a:t>
            </a:r>
            <a:endParaRPr lang="el-GR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-"/>
              <a:tabLst>
                <a:tab pos="354965" algn="l"/>
                <a:tab pos="355600" algn="l"/>
              </a:tabLst>
            </a:pPr>
            <a:r>
              <a:rPr lang="el-GR" spc="-5" dirty="0" smtClean="0">
                <a:latin typeface="Calibri"/>
                <a:cs typeface="Calibri"/>
              </a:rPr>
              <a:t>23.000 Έλληνες</a:t>
            </a:r>
            <a:r>
              <a:rPr lang="el-GR" spc="5" dirty="0" smtClean="0">
                <a:latin typeface="Calibri"/>
                <a:cs typeface="Calibri"/>
              </a:rPr>
              <a:t> </a:t>
            </a:r>
            <a:r>
              <a:rPr lang="el-GR" spc="-5" dirty="0" smtClean="0">
                <a:latin typeface="Calibri"/>
                <a:cs typeface="Calibri"/>
              </a:rPr>
              <a:t>σφάχτηκαν,</a:t>
            </a:r>
            <a:endParaRPr lang="el-GR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-"/>
              <a:tabLst>
                <a:tab pos="354965" algn="l"/>
                <a:tab pos="355600" algn="l"/>
              </a:tabLst>
            </a:pPr>
            <a:r>
              <a:rPr lang="el-GR" spc="-5" dirty="0" smtClean="0">
                <a:latin typeface="Calibri"/>
                <a:cs typeface="Calibri"/>
              </a:rPr>
              <a:t>47.000 αιχμαλωτίστηκαν,</a:t>
            </a:r>
            <a:endParaRPr lang="el-GR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-"/>
              <a:tabLst>
                <a:tab pos="354965" algn="l"/>
                <a:tab pos="355600" algn="l"/>
              </a:tabLst>
            </a:pPr>
            <a:r>
              <a:rPr lang="el-GR" spc="-5" dirty="0" smtClean="0">
                <a:latin typeface="Calibri"/>
                <a:cs typeface="Calibri"/>
              </a:rPr>
              <a:t>Οι Ευρωπαίοι</a:t>
            </a:r>
            <a:r>
              <a:rPr lang="el-GR" spc="-10" dirty="0" smtClean="0">
                <a:latin typeface="Calibri"/>
                <a:cs typeface="Calibri"/>
              </a:rPr>
              <a:t> </a:t>
            </a:r>
            <a:r>
              <a:rPr lang="el-GR" spc="-5" dirty="0" smtClean="0">
                <a:latin typeface="Calibri"/>
                <a:cs typeface="Calibri"/>
              </a:rPr>
              <a:t>συγκινούνται,</a:t>
            </a:r>
            <a:endParaRPr lang="el-GR" dirty="0" smtClean="0">
              <a:latin typeface="Calibri"/>
              <a:cs typeface="Calibri"/>
            </a:endParaRPr>
          </a:p>
          <a:p>
            <a:pPr marL="355600" marR="522605" indent="-342900">
              <a:lnSpc>
                <a:spcPct val="101800"/>
              </a:lnSpc>
              <a:spcBef>
                <a:spcPts val="690"/>
              </a:spcBef>
              <a:buChar char="-"/>
              <a:tabLst>
                <a:tab pos="354965" algn="l"/>
                <a:tab pos="355600" algn="l"/>
              </a:tabLst>
            </a:pPr>
            <a:r>
              <a:rPr lang="el-GR" dirty="0" smtClean="0">
                <a:latin typeface="Calibri"/>
                <a:cs typeface="Calibri"/>
              </a:rPr>
              <a:t>Ο </a:t>
            </a:r>
            <a:r>
              <a:rPr lang="el-GR" spc="-5" dirty="0" smtClean="0">
                <a:latin typeface="Calibri"/>
                <a:cs typeface="Calibri"/>
              </a:rPr>
              <a:t>Κανάρης εκδικείται ανατινάζοντας την τουρκική  ναυαρχίδα.</a:t>
            </a:r>
            <a:endParaRPr lang="el-GR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spc="-5" dirty="0" smtClean="0">
                <a:latin typeface="Calibri"/>
                <a:cs typeface="Calibri"/>
              </a:rPr>
              <a:t>Στις 25-28 Ιουλίου 1822, </a:t>
            </a:r>
            <a:r>
              <a:rPr lang="el-GR" dirty="0" smtClean="0">
                <a:latin typeface="Calibri"/>
                <a:cs typeface="Calibri"/>
              </a:rPr>
              <a:t>ο </a:t>
            </a:r>
            <a:r>
              <a:rPr lang="el-GR" spc="-5" dirty="0" smtClean="0">
                <a:latin typeface="Calibri"/>
                <a:cs typeface="Calibri"/>
              </a:rPr>
              <a:t>Δράμαλης συντρίβεται</a:t>
            </a:r>
            <a:r>
              <a:rPr lang="el-GR" spc="10" dirty="0" smtClean="0">
                <a:latin typeface="Calibri"/>
                <a:cs typeface="Calibri"/>
              </a:rPr>
              <a:t> </a:t>
            </a:r>
            <a:r>
              <a:rPr lang="el-GR" spc="-5" dirty="0" smtClean="0">
                <a:latin typeface="Calibri"/>
                <a:cs typeface="Calibri"/>
              </a:rPr>
              <a:t>στα</a:t>
            </a:r>
            <a:endParaRPr lang="el-GR" dirty="0" smtClean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60"/>
              </a:spcBef>
            </a:pPr>
            <a:r>
              <a:rPr lang="el-GR" b="1" spc="-5" dirty="0" smtClean="0">
                <a:latin typeface="Calibri"/>
                <a:cs typeface="Calibri"/>
              </a:rPr>
              <a:t>Δερβενάκια </a:t>
            </a:r>
            <a:r>
              <a:rPr lang="el-GR" dirty="0" smtClean="0">
                <a:latin typeface="Calibri"/>
                <a:cs typeface="Calibri"/>
              </a:rPr>
              <a:t>από </a:t>
            </a:r>
            <a:r>
              <a:rPr lang="el-GR" spc="-5" dirty="0" smtClean="0">
                <a:latin typeface="Calibri"/>
                <a:cs typeface="Calibri"/>
              </a:rPr>
              <a:t>τον</a:t>
            </a:r>
            <a:r>
              <a:rPr lang="el-GR" spc="10" dirty="0" smtClean="0">
                <a:latin typeface="Calibri"/>
                <a:cs typeface="Calibri"/>
              </a:rPr>
              <a:t> </a:t>
            </a:r>
            <a:r>
              <a:rPr lang="el-GR" spc="-5" dirty="0" smtClean="0">
                <a:latin typeface="Calibri"/>
                <a:cs typeface="Calibri"/>
              </a:rPr>
              <a:t>Κολοκοτρώνη.</a:t>
            </a:r>
            <a:endParaRPr lang="el-GR" dirty="0">
              <a:latin typeface="Calibri"/>
              <a:cs typeface="Calibri"/>
            </a:endParaRPr>
          </a:p>
        </p:txBody>
      </p:sp>
      <p:sp>
        <p:nvSpPr>
          <p:cNvPr id="20" name="object 2"/>
          <p:cNvSpPr/>
          <p:nvPr/>
        </p:nvSpPr>
        <p:spPr>
          <a:xfrm>
            <a:off x="5508104" y="1052736"/>
            <a:ext cx="3635896" cy="4248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"/>
          <p:cNvSpPr/>
          <p:nvPr/>
        </p:nvSpPr>
        <p:spPr>
          <a:xfrm>
            <a:off x="1043608" y="4149080"/>
            <a:ext cx="4170040" cy="2708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559</TotalTime>
  <Words>444</Words>
  <Application>Microsoft Office PowerPoint</Application>
  <PresentationFormat>Προβολή στην οθόνη (4:3)</PresentationFormat>
  <Paragraphs>83</Paragraphs>
  <Slides>12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Συγκέντρωση</vt:lpstr>
      <vt:lpstr>Διαφάνεια 1</vt:lpstr>
      <vt:lpstr>Η εξέλιξη της ελληνικής  επανάστασης (1821-1827)</vt:lpstr>
      <vt:lpstr>Διαφάνεια 3</vt:lpstr>
      <vt:lpstr>Διαφάνεια 4</vt:lpstr>
      <vt:lpstr>Διαφάνεια 5</vt:lpstr>
      <vt:lpstr>Διαφάνεια 6</vt:lpstr>
      <vt:lpstr>Διαφάνεια 7</vt:lpstr>
      <vt:lpstr>Οι στρατιωτικές επιτυχίες  της επανάστασης (1821-1824)</vt:lpstr>
      <vt:lpstr>Στρατιωτικές εξελίξεις το 1822</vt:lpstr>
      <vt:lpstr>Εξελίξεις το 1823 - 1824</vt:lpstr>
      <vt:lpstr>Η φάση της στρατιωτικής κάμψης (1824-1827) 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euthimia</cp:lastModifiedBy>
  <cp:revision>71</cp:revision>
  <dcterms:created xsi:type="dcterms:W3CDTF">2016-11-22T14:34:32Z</dcterms:created>
  <dcterms:modified xsi:type="dcterms:W3CDTF">2018-07-02T10:36:57Z</dcterms:modified>
</cp:coreProperties>
</file>