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65" r:id="rId3"/>
    <p:sldId id="274" r:id="rId4"/>
    <p:sldId id="259" r:id="rId5"/>
    <p:sldId id="275" r:id="rId6"/>
    <p:sldId id="277" r:id="rId7"/>
    <p:sldId id="264" r:id="rId8"/>
    <p:sldId id="267" r:id="rId9"/>
    <p:sldId id="266" r:id="rId10"/>
    <p:sldId id="278" r:id="rId11"/>
    <p:sldId id="279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E42B-4D25-45B6-943E-EFAC392BB3D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47B8-67E2-4043-A164-F20C97B1CBC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47B8-67E2-4043-A164-F20C97B1CBC6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985109-E8D1-4050-A794-7FDF925B8F78}" type="datetimeFigureOut">
              <a:rPr lang="el-GR" smtClean="0"/>
              <a:pPr/>
              <a:t>2/7/2018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D2B582-21F8-451A-B27D-C9FE25AACE3C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Διπλωμένη γωνία"/>
          <p:cNvSpPr/>
          <p:nvPr/>
        </p:nvSpPr>
        <p:spPr>
          <a:xfrm>
            <a:off x="2411760" y="1412776"/>
            <a:ext cx="4536504" cy="576064"/>
          </a:xfrm>
          <a:prstGeom prst="foldedCorner">
            <a:avLst>
              <a:gd name="adj" fmla="val 34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l-GR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ΔΙΔΑΚΤΙΚΗ ΤΗΣ ΙΣΤΟΡΙΑΣ</a:t>
            </a:r>
            <a:endParaRPr lang="el-GR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47664" y="2852936"/>
            <a:ext cx="62281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Η εποχή του Διαφωτισμού</a:t>
            </a:r>
            <a:endParaRPr lang="el-GR" sz="24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Ραβδωτό δεξιό βέλος"/>
          <p:cNvSpPr/>
          <p:nvPr/>
        </p:nvSpPr>
        <p:spPr>
          <a:xfrm>
            <a:off x="251520" y="2924944"/>
            <a:ext cx="1187624" cy="504056"/>
          </a:xfrm>
          <a:prstGeom prst="stripedRightArrow">
            <a:avLst>
              <a:gd name="adj1" fmla="val 50000"/>
              <a:gd name="adj2" fmla="val 3265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43651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Ονοματεπώνυμο: 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Πισπιρίγκου </a:t>
            </a:r>
            <a:r>
              <a:rPr lang="el-GR" smtClean="0">
                <a:latin typeface="Calibri" pitchFamily="34" charset="0"/>
                <a:cs typeface="Calibri" pitchFamily="34" charset="0"/>
              </a:rPr>
              <a:t>Ευθυμία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9512" y="5661248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Ενότητα 6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η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Γ΄ Γυμνασίου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0" y="0"/>
            <a:ext cx="5681727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</a:t>
            </a:r>
            <a:r>
              <a:rPr b="1" spc="-5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b="1" spc="-5" dirty="0">
                <a:latin typeface="Calibri" pitchFamily="34" charset="0"/>
                <a:cs typeface="Calibri" pitchFamily="34" charset="0"/>
              </a:rPr>
              <a:t>Οι απόψεις </a:t>
            </a:r>
            <a:r>
              <a:rPr b="1" spc="-25" dirty="0">
                <a:latin typeface="Calibri" pitchFamily="34" charset="0"/>
                <a:cs typeface="Calibri" pitchFamily="34" charset="0"/>
              </a:rPr>
              <a:t>του </a:t>
            </a:r>
            <a:r>
              <a:rPr b="1" spc="-45" dirty="0">
                <a:latin typeface="Calibri" pitchFamily="34" charset="0"/>
                <a:cs typeface="Calibri" pitchFamily="34" charset="0"/>
              </a:rPr>
              <a:t>Τζον</a:t>
            </a:r>
            <a:r>
              <a:rPr b="1" spc="-15" dirty="0">
                <a:latin typeface="Calibri" pitchFamily="34" charset="0"/>
                <a:cs typeface="Calibri" pitchFamily="34" charset="0"/>
              </a:rPr>
              <a:t> </a:t>
            </a:r>
            <a:r>
              <a:rPr b="1" spc="-15" dirty="0" smtClean="0">
                <a:latin typeface="Calibri" pitchFamily="34" charset="0"/>
                <a:cs typeface="Calibri" pitchFamily="34" charset="0"/>
              </a:rPr>
              <a:t>Λοκ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.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pc="-30" dirty="0">
                <a:latin typeface="Calibri" pitchFamily="34" charset="0"/>
                <a:cs typeface="Calibri" pitchFamily="34" charset="0"/>
              </a:rPr>
              <a:t>Αν </a:t>
            </a:r>
            <a:r>
              <a:rPr dirty="0">
                <a:latin typeface="Calibri" pitchFamily="34" charset="0"/>
                <a:cs typeface="Calibri" pitchFamily="34" charset="0"/>
              </a:rPr>
              <a:t>ένας </a:t>
            </a:r>
            <a:r>
              <a:rPr spc="-5" dirty="0">
                <a:latin typeface="Calibri" pitchFamily="34" charset="0"/>
                <a:cs typeface="Calibri" pitchFamily="34" charset="0"/>
              </a:rPr>
              <a:t>ηγεμόνας </a:t>
            </a:r>
            <a:r>
              <a:rPr dirty="0">
                <a:latin typeface="Calibri" pitchFamily="34" charset="0"/>
                <a:cs typeface="Calibri" pitchFamily="34" charset="0"/>
              </a:rPr>
              <a:t>χρησιμοποιεί την εξουσία </a:t>
            </a:r>
            <a:r>
              <a:rPr spc="-5" dirty="0">
                <a:latin typeface="Calibri" pitchFamily="34" charset="0"/>
                <a:cs typeface="Calibri" pitchFamily="34" charset="0"/>
              </a:rPr>
              <a:t>του εναντίον </a:t>
            </a:r>
            <a:r>
              <a:rPr spc="-10" dirty="0">
                <a:latin typeface="Calibri" pitchFamily="34" charset="0"/>
                <a:cs typeface="Calibri" pitchFamily="34" charset="0"/>
              </a:rPr>
              <a:t>του </a:t>
            </a:r>
            <a:r>
              <a:rPr dirty="0">
                <a:latin typeface="Calibri" pitchFamily="34" charset="0"/>
                <a:cs typeface="Calibri" pitchFamily="34" charset="0"/>
              </a:rPr>
              <a:t>λαού </a:t>
            </a:r>
            <a:r>
              <a:rPr dirty="0" smtClean="0">
                <a:latin typeface="Calibri" pitchFamily="34" charset="0"/>
                <a:cs typeface="Calibri" pitchFamily="34" charset="0"/>
              </a:rPr>
              <a:t>του, </a:t>
            </a:r>
            <a:r>
              <a:rPr dirty="0">
                <a:latin typeface="Calibri" pitchFamily="34" charset="0"/>
                <a:cs typeface="Calibri" pitchFamily="34" charset="0"/>
              </a:rPr>
              <a:t>τότε  ο λαός </a:t>
            </a:r>
            <a:r>
              <a:rPr spc="-10" dirty="0">
                <a:latin typeface="Calibri" pitchFamily="34" charset="0"/>
                <a:cs typeface="Calibri" pitchFamily="34" charset="0"/>
              </a:rPr>
              <a:t>έχει </a:t>
            </a:r>
            <a:r>
              <a:rPr dirty="0">
                <a:latin typeface="Calibri" pitchFamily="34" charset="0"/>
                <a:cs typeface="Calibri" pitchFamily="34" charset="0"/>
              </a:rPr>
              <a:t>το δικαίωμα </a:t>
            </a:r>
            <a:r>
              <a:rPr spc="10" dirty="0">
                <a:latin typeface="Calibri" pitchFamily="34" charset="0"/>
                <a:cs typeface="Calibri" pitchFamily="34" charset="0"/>
              </a:rPr>
              <a:t>να </a:t>
            </a:r>
            <a:r>
              <a:rPr dirty="0">
                <a:latin typeface="Calibri" pitchFamily="34" charset="0"/>
                <a:cs typeface="Calibri" pitchFamily="34" charset="0"/>
              </a:rPr>
              <a:t>τον </a:t>
            </a:r>
            <a:r>
              <a:rPr spc="-5" dirty="0">
                <a:latin typeface="Calibri" pitchFamily="34" charset="0"/>
                <a:cs typeface="Calibri" pitchFamily="34" charset="0"/>
              </a:rPr>
              <a:t>αντιμετωπίσει </a:t>
            </a:r>
            <a:r>
              <a:rPr dirty="0">
                <a:latin typeface="Calibri" pitchFamily="34" charset="0"/>
                <a:cs typeface="Calibri" pitchFamily="34" charset="0"/>
              </a:rPr>
              <a:t>με </a:t>
            </a:r>
            <a:r>
              <a:rPr spc="-5" dirty="0">
                <a:latin typeface="Calibri" pitchFamily="34" charset="0"/>
                <a:cs typeface="Calibri" pitchFamily="34" charset="0"/>
              </a:rPr>
              <a:t>βία. </a:t>
            </a:r>
            <a:r>
              <a:rPr dirty="0">
                <a:latin typeface="Calibri" pitchFamily="34" charset="0"/>
                <a:cs typeface="Calibri" pitchFamily="34" charset="0"/>
              </a:rPr>
              <a:t>Ο σωστός </a:t>
            </a:r>
            <a:r>
              <a:rPr spc="-5" dirty="0">
                <a:latin typeface="Calibri" pitchFamily="34" charset="0"/>
                <a:cs typeface="Calibri" pitchFamily="34" charset="0"/>
              </a:rPr>
              <a:t>τρόπος </a:t>
            </a:r>
            <a:r>
              <a:rPr dirty="0">
                <a:latin typeface="Calibri" pitchFamily="34" charset="0"/>
                <a:cs typeface="Calibri" pitchFamily="34" charset="0"/>
              </a:rPr>
              <a:t>για </a:t>
            </a:r>
            <a:r>
              <a:rPr spc="20" dirty="0">
                <a:latin typeface="Calibri" pitchFamily="34" charset="0"/>
                <a:cs typeface="Calibri" pitchFamily="34" charset="0"/>
              </a:rPr>
              <a:t>να  </a:t>
            </a:r>
            <a:r>
              <a:rPr dirty="0">
                <a:latin typeface="Calibri" pitchFamily="34" charset="0"/>
                <a:cs typeface="Calibri" pitchFamily="34" charset="0"/>
              </a:rPr>
              <a:t>αντιμετωπιστεί η παράνομη </a:t>
            </a:r>
            <a:r>
              <a:rPr spc="-5" dirty="0">
                <a:latin typeface="Calibri" pitchFamily="34" charset="0"/>
                <a:cs typeface="Calibri" pitchFamily="34" charset="0"/>
              </a:rPr>
              <a:t>βία </a:t>
            </a:r>
            <a:r>
              <a:rPr dirty="0">
                <a:latin typeface="Calibri" pitchFamily="34" charset="0"/>
                <a:cs typeface="Calibri" pitchFamily="34" charset="0"/>
              </a:rPr>
              <a:t>της εξουσίας είναι η</a:t>
            </a:r>
            <a:r>
              <a:rPr spc="-140" dirty="0">
                <a:latin typeface="Calibri" pitchFamily="34" charset="0"/>
                <a:cs typeface="Calibri" pitchFamily="34" charset="0"/>
              </a:rPr>
              <a:t> </a:t>
            </a:r>
            <a:r>
              <a:rPr spc="-5" dirty="0">
                <a:latin typeface="Calibri" pitchFamily="34" charset="0"/>
                <a:cs typeface="Calibri" pitchFamily="34" charset="0"/>
              </a:rPr>
              <a:t>βία</a:t>
            </a:r>
            <a:r>
              <a:rPr spc="-5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Εάν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κράτος παραβαίνει  τους όρους του</a:t>
            </a:r>
            <a:r>
              <a:rPr lang="el-GR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συμβολαίου(κοινωνικό συμβόλαιο-το κράτος δίνει ασφάλεια στο πολίτη)  και γίνεται</a:t>
            </a:r>
            <a:r>
              <a:rPr lang="el-GR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τυραννικό,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40" dirty="0" smtClean="0">
                <a:latin typeface="Calibri" pitchFamily="34" charset="0"/>
                <a:cs typeface="Calibri" pitchFamily="34" charset="0"/>
              </a:rPr>
              <a:t>τότε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οι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πολίτες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έχουν </a:t>
            </a:r>
            <a:r>
              <a:rPr lang="el-GR" spc="-55" dirty="0" smtClean="0">
                <a:latin typeface="Calibri" pitchFamily="34" charset="0"/>
                <a:cs typeface="Calibri" pitchFamily="34" charset="0"/>
              </a:rPr>
              <a:t>το</a:t>
            </a:r>
            <a:r>
              <a:rPr lang="el-GR" spc="-1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δικαίωμα  της</a:t>
            </a:r>
            <a:r>
              <a:rPr lang="el-GR" spc="-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επανάστασης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5967984" y="188640"/>
            <a:ext cx="3176016" cy="374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79512" y="3068960"/>
            <a:ext cx="2639567" cy="3491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4 - Ορθογώνιο"/>
          <p:cNvSpPr/>
          <p:nvPr/>
        </p:nvSpPr>
        <p:spPr>
          <a:xfrm>
            <a:off x="2987824" y="4293095"/>
            <a:ext cx="4968552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Β. Οι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θέσεις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Ζαν Ζακ</a:t>
            </a:r>
            <a:r>
              <a:rPr lang="el-GR" b="1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Ρουσό.</a:t>
            </a: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πολιτική</a:t>
            </a:r>
            <a:r>
              <a:rPr lang="el-GR" spc="-9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εξουσία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πρέπει 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να</a:t>
            </a:r>
            <a:r>
              <a:rPr lang="el-GR" spc="-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διαχειρίζεται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λαός</a:t>
            </a:r>
            <a:r>
              <a:rPr lang="el-GR" spc="-8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και  </a:t>
            </a:r>
            <a:r>
              <a:rPr lang="el-GR" spc="-25" dirty="0" smtClean="0">
                <a:latin typeface="Calibri" pitchFamily="34" charset="0"/>
                <a:cs typeface="Calibri" pitchFamily="34" charset="0"/>
              </a:rPr>
              <a:t>όχι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κάποιος</a:t>
            </a:r>
            <a:r>
              <a:rPr lang="el-GR" spc="-3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ηγεμόνας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el-GR" b="1" spc="-30" dirty="0" smtClean="0">
                <a:latin typeface="Calibri" pitchFamily="34" charset="0"/>
                <a:cs typeface="Calibri" pitchFamily="34" charset="0"/>
              </a:rPr>
              <a:t>Γενική 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Βούληση</a:t>
            </a:r>
            <a:r>
              <a:rPr lang="el-GR" b="1" spc="-2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εκφράζει το</a:t>
            </a:r>
            <a:r>
              <a:rPr lang="el-GR" spc="-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δημόσιο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συμφέρον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μέσα από τη 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συμμετοχή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του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λαού</a:t>
            </a:r>
            <a:r>
              <a:rPr lang="el-GR" spc="-1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  λήψη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των</a:t>
            </a:r>
            <a:r>
              <a:rPr lang="el-GR" spc="-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αποφάσεων.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" y="0"/>
            <a:ext cx="6372199" cy="2059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900" b="1" spc="-40" dirty="0" smtClean="0">
                <a:latin typeface="Calibri" pitchFamily="34" charset="0"/>
                <a:cs typeface="Calibri" pitchFamily="34" charset="0"/>
              </a:rPr>
              <a:t>Γ.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Μοντεσκιέ 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διάκριση </a:t>
            </a:r>
            <a:r>
              <a:rPr lang="el-GR" b="1" spc="-35" dirty="0" smtClean="0">
                <a:latin typeface="Calibri" pitchFamily="34" charset="0"/>
                <a:cs typeface="Calibri" pitchFamily="34" charset="0"/>
              </a:rPr>
              <a:t>των</a:t>
            </a:r>
            <a:r>
              <a:rPr lang="el-GR" b="1" spc="-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εξουσιών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«Yπάρχουν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κάθε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κράτος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τρία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είδη  εξουσίας: η νομοθετική, η εκτελεστική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και 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δικαστική 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εξουσία.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Δεν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υπάρχει,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ελευθερία αν η δικαστική δύναμη δεν είναι 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χωρισμένη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από τη νομοθετική και την  εκτελεστική και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 συμπίπτουν στο ίδιο πρόσωπο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l-GR" spc="-15" dirty="0" smtClean="0">
                <a:latin typeface="Calibri" pitchFamily="34" charset="0"/>
                <a:cs typeface="Calibri" pitchFamily="34" charset="0"/>
              </a:rPr>
              <a:t>Όλα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θα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ήταν χαμένα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ίδιος  άνθρωπος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ή το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ίδιο σώμα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[…], ασκούσε τις  τρεις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αυτές</a:t>
            </a:r>
            <a:r>
              <a:rPr lang="el-GR" spc="-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εξουσίες».</a:t>
            </a:r>
          </a:p>
        </p:txBody>
      </p:sp>
      <p:sp>
        <p:nvSpPr>
          <p:cNvPr id="3" name="object 7"/>
          <p:cNvSpPr/>
          <p:nvPr/>
        </p:nvSpPr>
        <p:spPr>
          <a:xfrm>
            <a:off x="6300192" y="0"/>
            <a:ext cx="2843808" cy="3573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Α. </a:t>
            </a:r>
            <a:r>
              <a:rPr lang="el-GR" sz="3200" spc="-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Εξελίξεις </a:t>
            </a:r>
            <a:r>
              <a:rPr lang="el-GR" sz="32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στην Ευρώπη</a:t>
            </a:r>
            <a:r>
              <a:rPr lang="el-GR" sz="3200" spc="-3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spc="-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(17</a:t>
            </a:r>
            <a:r>
              <a:rPr lang="el-GR" sz="2775" spc="-7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ος</a:t>
            </a:r>
            <a:r>
              <a:rPr lang="el-GR" sz="2775" spc="-7" baseline="2552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–</a:t>
            </a:r>
            <a:r>
              <a:rPr lang="el-GR" sz="2775" spc="-7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18</a:t>
            </a:r>
            <a:r>
              <a:rPr lang="el-GR" sz="2775" spc="-7" baseline="300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ος</a:t>
            </a:r>
            <a:r>
              <a:rPr lang="el-GR" sz="2775" spc="-7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αιώνας)</a:t>
            </a:r>
            <a:endParaRPr lang="el-GR" sz="3200" dirty="0">
              <a:ln w="1905"/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83568" y="1844824"/>
            <a:ext cx="7776864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Σημαντικές μεταβολές στην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Ευρώπη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κατά το 18</a:t>
            </a:r>
            <a:r>
              <a:rPr lang="el-GR" baseline="24305" dirty="0" smtClean="0">
                <a:latin typeface="Calibri" pitchFamily="34" charset="0"/>
                <a:cs typeface="Calibri" pitchFamily="34" charset="0"/>
              </a:rPr>
              <a:t>ο</a:t>
            </a:r>
            <a:r>
              <a:rPr lang="el-GR" spc="15" baseline="2430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αι.: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l-GR" b="1" spc="-1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Αύξηση</a:t>
            </a:r>
            <a:r>
              <a:rPr lang="el-GR" b="1" spc="-3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πληθυσμού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l-GR" b="1" spc="-3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Αγροτική</a:t>
            </a:r>
            <a:r>
              <a:rPr lang="el-GR" b="1" spc="-4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5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επανάσταση</a:t>
            </a:r>
            <a:r>
              <a:rPr lang="el-GR" spc="-15" dirty="0" smtClean="0">
                <a:latin typeface="Calibri" pitchFamily="34" charset="0"/>
                <a:cs typeface="Calibri" pitchFamily="34" charset="0"/>
              </a:rPr>
              <a:t>: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-δημιουργία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μεγάλων</a:t>
            </a:r>
            <a:r>
              <a:rPr lang="el-GR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αγροκτημάτων,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l-GR" spc="-10" dirty="0" smtClean="0">
                <a:latin typeface="Calibri" pitchFamily="34" charset="0"/>
                <a:cs typeface="Calibri" pitchFamily="34" charset="0"/>
              </a:rPr>
              <a:t>-εφαρμογή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νέων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μεθόδων</a:t>
            </a:r>
            <a:r>
              <a:rPr lang="el-GR" spc="-2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καλλιέργειας,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-επέκταση της χρήσης</a:t>
            </a:r>
            <a:r>
              <a:rPr lang="el-GR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μηχανημάτων.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l-GR" b="1" spc="-2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Ανάπτυξη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εμπορίου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ανάμεσα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Ευρώπη,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Αφρική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και την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Αμερική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(τριγωνικό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εμπόριο)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el-GR"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μεγάλη</a:t>
            </a:r>
          </a:p>
          <a:p>
            <a:pPr marL="355600" marR="1160145">
              <a:lnSpc>
                <a:spcPct val="100000"/>
              </a:lnSpc>
              <a:spcBef>
                <a:spcPts val="5"/>
              </a:spcBef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συγκέντρωση κεφαλαίων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από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τους Ευρωπαίους  επιχειρηματίες.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6371844" cy="4427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 txBox="1"/>
          <p:nvPr/>
        </p:nvSpPr>
        <p:spPr>
          <a:xfrm>
            <a:off x="240893" y="4542790"/>
            <a:ext cx="46494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Εργοστάσιο </a:t>
            </a:r>
            <a:r>
              <a:rPr sz="2000" b="1" spc="-5" dirty="0" smtClean="0">
                <a:latin typeface="Calibri" pitchFamily="34" charset="0"/>
                <a:cs typeface="Calibri" pitchFamily="34" charset="0"/>
              </a:rPr>
              <a:t>υφαντουργίας </a:t>
            </a:r>
            <a:r>
              <a:rPr sz="2000" b="1" spc="-5" dirty="0">
                <a:latin typeface="Calibri" pitchFamily="34" charset="0"/>
                <a:cs typeface="Calibri" pitchFamily="34" charset="0"/>
              </a:rPr>
              <a:t>στην</a:t>
            </a:r>
            <a:r>
              <a:rPr sz="2000" b="1" spc="-204" dirty="0">
                <a:latin typeface="Calibri" pitchFamily="34" charset="0"/>
                <a:cs typeface="Calibri" pitchFamily="34" charset="0"/>
              </a:rPr>
              <a:t> </a:t>
            </a:r>
            <a:r>
              <a:rPr sz="2000" b="1" spc="-10" dirty="0">
                <a:latin typeface="Calibri" pitchFamily="34" charset="0"/>
                <a:cs typeface="Calibri" pitchFamily="34" charset="0"/>
              </a:rPr>
              <a:t>Αγγλία</a:t>
            </a:r>
            <a:endParaRPr sz="2000" b="1" dirty="0">
              <a:latin typeface="Calibri" pitchFamily="34" charset="0"/>
              <a:cs typeface="Calibri" pitchFamily="34" charset="0"/>
            </a:endParaRPr>
          </a:p>
          <a:p>
            <a:pPr marR="48895" algn="ctr">
              <a:lnSpc>
                <a:spcPct val="100000"/>
              </a:lnSpc>
            </a:pPr>
            <a:r>
              <a:rPr sz="2000" b="1" dirty="0">
                <a:latin typeface="Calibri" pitchFamily="34" charset="0"/>
                <a:cs typeface="Calibri" pitchFamily="34" charset="0"/>
              </a:rPr>
              <a:t>(περίπου</a:t>
            </a:r>
            <a:r>
              <a:rPr sz="2000" b="1" spc="-45" dirty="0">
                <a:latin typeface="Calibri" pitchFamily="34" charset="0"/>
                <a:cs typeface="Calibri" pitchFamily="34" charset="0"/>
              </a:rPr>
              <a:t> </a:t>
            </a:r>
            <a:r>
              <a:rPr sz="2000" b="1" dirty="0">
                <a:latin typeface="Calibri" pitchFamily="34" charset="0"/>
                <a:cs typeface="Calibri" pitchFamily="34" charset="0"/>
              </a:rPr>
              <a:t>1750).</a:t>
            </a:r>
          </a:p>
        </p:txBody>
      </p:sp>
      <p:sp>
        <p:nvSpPr>
          <p:cNvPr id="6" name="object 3"/>
          <p:cNvSpPr/>
          <p:nvPr/>
        </p:nvSpPr>
        <p:spPr>
          <a:xfrm>
            <a:off x="5103876" y="4485131"/>
            <a:ext cx="4040124" cy="2372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55576" y="620688"/>
            <a:ext cx="7272808" cy="14645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21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000" b="1" spc="-15" dirty="0" smtClean="0">
                <a:latin typeface="Calibri" pitchFamily="34" charset="0"/>
                <a:cs typeface="Calibri" pitchFamily="34" charset="0"/>
              </a:rPr>
              <a:t>Βιομηχανική επανάσταση: </a:t>
            </a:r>
            <a:r>
              <a:rPr lang="el-GR" sz="2000" spc="-10" dirty="0" smtClean="0">
                <a:latin typeface="Calibri" pitchFamily="34" charset="0"/>
                <a:cs typeface="Calibri" pitchFamily="34" charset="0"/>
              </a:rPr>
              <a:t>Δημιουργία</a:t>
            </a:r>
            <a:r>
              <a:rPr lang="el-GR" sz="2000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μεγάλων</a:t>
            </a:r>
          </a:p>
          <a:p>
            <a:pPr marL="355600">
              <a:lnSpc>
                <a:spcPts val="2590"/>
              </a:lnSpc>
            </a:pPr>
            <a:r>
              <a:rPr lang="el-GR" sz="2000" spc="-20" dirty="0" smtClean="0">
                <a:latin typeface="Calibri" pitchFamily="34" charset="0"/>
                <a:cs typeface="Calibri" pitchFamily="34" charset="0"/>
              </a:rPr>
              <a:t>εργοστασίων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για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τη μαζική </a:t>
            </a:r>
            <a:r>
              <a:rPr lang="el-GR" sz="2000" spc="-10" dirty="0" smtClean="0">
                <a:latin typeface="Calibri" pitchFamily="34" charset="0"/>
                <a:cs typeface="Calibri" pitchFamily="34" charset="0"/>
              </a:rPr>
              <a:t>παραγωγή</a:t>
            </a:r>
            <a:r>
              <a:rPr lang="el-GR" sz="2000" spc="-114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10" dirty="0" smtClean="0">
                <a:latin typeface="Calibri" pitchFamily="34" charset="0"/>
                <a:cs typeface="Calibri" pitchFamily="34" charset="0"/>
              </a:rPr>
              <a:t>μεταποιημένων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355600">
              <a:lnSpc>
                <a:spcPts val="2735"/>
              </a:lnSpc>
            </a:pPr>
            <a:r>
              <a:rPr lang="el-GR" sz="2000" spc="-15" dirty="0" smtClean="0">
                <a:latin typeface="Calibri" pitchFamily="34" charset="0"/>
                <a:cs typeface="Calibri" pitchFamily="34" charset="0"/>
              </a:rPr>
              <a:t>προϊόντων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με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τη χρήση</a:t>
            </a:r>
            <a:r>
              <a:rPr lang="el-GR" sz="2000" spc="-8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15" dirty="0" smtClean="0">
                <a:latin typeface="Calibri" pitchFamily="34" charset="0"/>
                <a:cs typeface="Calibri" pitchFamily="34" charset="0"/>
              </a:rPr>
              <a:t>μηχανών.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Αίτια: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95536" y="3068960"/>
            <a:ext cx="2232248" cy="13670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el-GR" b="1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1. </a:t>
            </a: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el-GR" b="1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Ύπαρξη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επιχειρηματιών</a:t>
            </a:r>
            <a:r>
              <a:rPr lang="el-GR" b="1" spc="-7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με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κεφάλαια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131840" y="2402180"/>
            <a:ext cx="2520280" cy="33740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90"/>
              </a:spcBef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2.</a:t>
            </a:r>
          </a:p>
          <a:p>
            <a:pPr marL="12700" marR="5080">
              <a:lnSpc>
                <a:spcPct val="118200"/>
              </a:lnSpc>
              <a:spcBef>
                <a:spcPts val="90"/>
              </a:spcBef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  Ύπαρξη χιλιάδων  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ανέργων</a:t>
            </a:r>
            <a:r>
              <a:rPr lang="el-GR" b="1" spc="-6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25" dirty="0" smtClean="0">
                <a:latin typeface="Calibri" pitchFamily="34" charset="0"/>
                <a:cs typeface="Calibri" pitchFamily="34" charset="0"/>
              </a:rPr>
              <a:t>αγροτών,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οι οποίοι 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λόγω</a:t>
            </a:r>
            <a:r>
              <a:rPr lang="el-GR" b="1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της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 marR="375285">
              <a:lnSpc>
                <a:spcPct val="117900"/>
              </a:lnSpc>
              <a:spcBef>
                <a:spcPts val="5"/>
              </a:spcBef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χρήσης</a:t>
            </a:r>
            <a:r>
              <a:rPr lang="el-GR" b="1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μηχανών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στην </a:t>
            </a:r>
            <a:r>
              <a:rPr lang="el-GR" b="1" spc="-15" dirty="0" smtClean="0">
                <a:latin typeface="Calibri" pitchFamily="34" charset="0"/>
                <a:cs typeface="Calibri" pitchFamily="34" charset="0"/>
              </a:rPr>
              <a:t>αγροτική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παραγωγή</a:t>
            </a:r>
            <a:r>
              <a:rPr lang="el-GR" b="1" spc="-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είχαν</a:t>
            </a:r>
            <a:endParaRPr lang="el-GR" b="1" dirty="0" smtClean="0">
              <a:latin typeface="Calibri" pitchFamily="34" charset="0"/>
              <a:cs typeface="Calibri" pitchFamily="34" charset="0"/>
            </a:endParaRPr>
          </a:p>
          <a:p>
            <a:pPr marL="12700" marR="242570">
              <a:lnSpc>
                <a:spcPct val="118000"/>
              </a:lnSpc>
              <a:spcBef>
                <a:spcPts val="10"/>
              </a:spcBef>
            </a:pP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καταφύγει 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στις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πόλεις</a:t>
            </a:r>
            <a:r>
              <a:rPr lang="el-GR" b="1" spc="-6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ψάχνοντας 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για</a:t>
            </a:r>
            <a:r>
              <a:rPr lang="el-GR" b="1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δουλειά,</a:t>
            </a:r>
            <a:endParaRPr lang="el-GR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6610350" y="3116096"/>
            <a:ext cx="1346026" cy="132036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0"/>
              </a:spcBef>
            </a:pPr>
            <a:r>
              <a:rPr lang="el-GR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3.  </a:t>
            </a:r>
            <a:r>
              <a:rPr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Δημιουργία</a:t>
            </a:r>
            <a:r>
              <a:rPr b="1" spc="-6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νέων  </a:t>
            </a:r>
            <a:r>
              <a:rPr b="1" spc="-15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μηχανών.</a:t>
            </a:r>
            <a:endParaRPr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507491" y="822960"/>
            <a:ext cx="7984235" cy="4671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036726" y="260648"/>
            <a:ext cx="7139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5305" algn="l"/>
              </a:tabLst>
              <a:defRPr/>
            </a:pPr>
            <a:r>
              <a:rPr kumimoji="0" lang="el-GR" sz="2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Παγκόσμιος	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Χάρτης </a:t>
            </a:r>
            <a:r>
              <a:rPr kumimoji="0" lang="el-GR" sz="2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με </a:t>
            </a:r>
            <a:r>
              <a:rPr kumimoji="0" lang="el-GR" sz="24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βρετανικά </a:t>
            </a:r>
            <a:r>
              <a:rPr kumimoji="0" lang="el-GR" sz="2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εδάφη</a:t>
            </a:r>
            <a:r>
              <a:rPr kumimoji="0" lang="el-GR" sz="2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l-GR" sz="2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(κόκκινο)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34111" y="5711444"/>
            <a:ext cx="771461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indent="-127635">
              <a:lnSpc>
                <a:spcPts val="2055"/>
              </a:lnSpc>
              <a:spcBef>
                <a:spcPts val="100"/>
              </a:spcBef>
              <a:buClr>
                <a:srgbClr val="CC3300"/>
              </a:buClr>
              <a:buFont typeface="Arial"/>
              <a:buChar char="•"/>
              <a:tabLst>
                <a:tab pos="140970" algn="l"/>
              </a:tabLst>
            </a:pPr>
            <a:r>
              <a:rPr sz="1800" b="1" dirty="0">
                <a:latin typeface="Calibri" pitchFamily="34" charset="0"/>
                <a:cs typeface="Calibri" pitchFamily="34" charset="0"/>
              </a:rPr>
              <a:t>Η </a:t>
            </a:r>
            <a:r>
              <a:rPr sz="1800" b="1" spc="-5" dirty="0">
                <a:latin typeface="Calibri" pitchFamily="34" charset="0"/>
                <a:cs typeface="Calibri" pitchFamily="34" charset="0"/>
              </a:rPr>
              <a:t>πρώτη </a:t>
            </a:r>
            <a:r>
              <a:rPr sz="1800" b="1" dirty="0">
                <a:latin typeface="Calibri" pitchFamily="34" charset="0"/>
                <a:cs typeface="Calibri" pitchFamily="34" charset="0"/>
              </a:rPr>
              <a:t>φάση της </a:t>
            </a:r>
            <a:r>
              <a:rPr sz="1800" b="1" spc="-10" dirty="0">
                <a:latin typeface="Calibri" pitchFamily="34" charset="0"/>
                <a:cs typeface="Calibri" pitchFamily="34" charset="0"/>
              </a:rPr>
              <a:t>βιομηχανικής </a:t>
            </a:r>
            <a:r>
              <a:rPr sz="1800" b="1" spc="-5" dirty="0">
                <a:latin typeface="Calibri" pitchFamily="34" charset="0"/>
                <a:cs typeface="Calibri" pitchFamily="34" charset="0"/>
              </a:rPr>
              <a:t>επανάστασης </a:t>
            </a:r>
            <a:r>
              <a:rPr sz="1800" b="1" dirty="0">
                <a:latin typeface="Calibri" pitchFamily="34" charset="0"/>
                <a:cs typeface="Calibri" pitchFamily="34" charset="0"/>
              </a:rPr>
              <a:t>συντελείται στη</a:t>
            </a:r>
            <a:r>
              <a:rPr sz="1800" b="1" dirty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1800" b="1" spc="-5" dirty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Μ.</a:t>
            </a:r>
            <a:r>
              <a:rPr sz="1800" b="1" spc="-25" dirty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 </a:t>
            </a:r>
            <a:r>
              <a:rPr sz="1800" b="1" spc="-15" dirty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Βρετανία</a:t>
            </a:r>
            <a:endParaRPr sz="1800" b="1" dirty="0">
              <a:latin typeface="Calibri" pitchFamily="34" charset="0"/>
              <a:cs typeface="Calibri" pitchFamily="34" charset="0"/>
            </a:endParaRPr>
          </a:p>
          <a:p>
            <a:pPr marL="1270" algn="ctr">
              <a:lnSpc>
                <a:spcPts val="2055"/>
              </a:lnSpc>
            </a:pPr>
            <a:r>
              <a:rPr sz="1800" b="1" spc="-5" dirty="0">
                <a:latin typeface="Calibri" pitchFamily="34" charset="0"/>
                <a:cs typeface="Calibri" pitchFamily="34" charset="0"/>
              </a:rPr>
              <a:t>(1750-1780). </a:t>
            </a:r>
            <a:endParaRPr sz="1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3564254" cy="836711"/>
          </a:xfrm>
          <a:custGeom>
            <a:avLst/>
            <a:gdLst/>
            <a:ahLst/>
            <a:cxnLst/>
            <a:rect l="l" t="t" r="r" b="b"/>
            <a:pathLst>
              <a:path w="3564254" h="967105">
                <a:moveTo>
                  <a:pt x="0" y="966774"/>
                </a:moveTo>
                <a:lnTo>
                  <a:pt x="3563874" y="966774"/>
                </a:lnTo>
                <a:lnTo>
                  <a:pt x="3563874" y="0"/>
                </a:lnTo>
                <a:lnTo>
                  <a:pt x="0" y="0"/>
                </a:lnTo>
                <a:lnTo>
                  <a:pt x="0" y="96677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Α. </a:t>
            </a:r>
            <a:r>
              <a:rPr lang="el-GR" sz="2000" b="1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Βιομηχανική</a:t>
            </a:r>
            <a:r>
              <a:rPr lang="el-GR" sz="2000" b="1" spc="-6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1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Επανάσταση</a:t>
            </a:r>
            <a:endParaRPr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0" y="836712"/>
            <a:ext cx="3564254" cy="936103"/>
          </a:xfrm>
          <a:custGeom>
            <a:avLst/>
            <a:gdLst/>
            <a:ahLst/>
            <a:cxnLst/>
            <a:rect l="l" t="t" r="r" b="b"/>
            <a:pathLst>
              <a:path w="3564254" h="967105">
                <a:moveTo>
                  <a:pt x="0" y="966774"/>
                </a:moveTo>
                <a:lnTo>
                  <a:pt x="3563874" y="966774"/>
                </a:lnTo>
                <a:lnTo>
                  <a:pt x="3563874" y="0"/>
                </a:lnTo>
                <a:lnTo>
                  <a:pt x="0" y="0"/>
                </a:lnTo>
                <a:lnTo>
                  <a:pt x="0" y="96677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Β. Αστική</a:t>
            </a:r>
            <a:r>
              <a:rPr lang="el-GR" sz="2000" b="1" spc="-1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τάξη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0" y="1772817"/>
            <a:ext cx="3563888" cy="792088"/>
          </a:xfrm>
          <a:custGeom>
            <a:avLst/>
            <a:gdLst/>
            <a:ahLst/>
            <a:cxnLst/>
            <a:rect l="l" t="t" r="r" b="b"/>
            <a:pathLst>
              <a:path w="3564254" h="967105">
                <a:moveTo>
                  <a:pt x="0" y="966774"/>
                </a:moveTo>
                <a:lnTo>
                  <a:pt x="3563874" y="966774"/>
                </a:lnTo>
                <a:lnTo>
                  <a:pt x="3563874" y="0"/>
                </a:lnTo>
                <a:lnTo>
                  <a:pt x="0" y="0"/>
                </a:lnTo>
                <a:lnTo>
                  <a:pt x="0" y="96677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Γ.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Απόλυτη</a:t>
            </a:r>
            <a:r>
              <a:rPr lang="el-GR" sz="2000" b="1" spc="-6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μοναρχία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8"/>
          <p:cNvSpPr/>
          <p:nvPr/>
        </p:nvSpPr>
        <p:spPr>
          <a:xfrm rot="10800000" flipV="1">
            <a:off x="0" y="3284984"/>
            <a:ext cx="3564254" cy="864096"/>
          </a:xfrm>
          <a:custGeom>
            <a:avLst/>
            <a:gdLst/>
            <a:ahLst/>
            <a:cxnLst/>
            <a:rect l="l" t="t" r="r" b="b"/>
            <a:pathLst>
              <a:path w="3564254" h="695325">
                <a:moveTo>
                  <a:pt x="0" y="694702"/>
                </a:moveTo>
                <a:lnTo>
                  <a:pt x="3563874" y="694702"/>
                </a:lnTo>
                <a:lnTo>
                  <a:pt x="3563874" y="0"/>
                </a:lnTo>
                <a:lnTo>
                  <a:pt x="0" y="0"/>
                </a:lnTo>
                <a:lnTo>
                  <a:pt x="0" y="69470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Ε. Φράνσις</a:t>
            </a:r>
            <a:r>
              <a:rPr lang="el-GR" sz="2000" b="1" spc="-6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Μπέικον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bject 12"/>
          <p:cNvSpPr/>
          <p:nvPr/>
        </p:nvSpPr>
        <p:spPr>
          <a:xfrm>
            <a:off x="0" y="4149080"/>
            <a:ext cx="3564254" cy="936104"/>
          </a:xfrm>
          <a:custGeom>
            <a:avLst/>
            <a:gdLst/>
            <a:ahLst/>
            <a:cxnLst/>
            <a:rect l="l" t="t" r="r" b="b"/>
            <a:pathLst>
              <a:path w="3564254" h="695325">
                <a:moveTo>
                  <a:pt x="0" y="694702"/>
                </a:moveTo>
                <a:lnTo>
                  <a:pt x="3563874" y="694702"/>
                </a:lnTo>
                <a:lnTo>
                  <a:pt x="3563874" y="0"/>
                </a:lnTo>
                <a:lnTo>
                  <a:pt x="0" y="0"/>
                </a:lnTo>
                <a:lnTo>
                  <a:pt x="0" y="69470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spc="-25" dirty="0" smtClean="0">
                <a:latin typeface="Calibri" pitchFamily="34" charset="0"/>
                <a:cs typeface="Calibri" pitchFamily="34" charset="0"/>
              </a:rPr>
              <a:t>Στ.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Ρενέ</a:t>
            </a:r>
            <a:r>
              <a:rPr lang="el-GR" sz="2000" b="1" spc="-9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Ντεκάρτ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14"/>
          <p:cNvSpPr/>
          <p:nvPr/>
        </p:nvSpPr>
        <p:spPr>
          <a:xfrm>
            <a:off x="0" y="5085185"/>
            <a:ext cx="3564254" cy="720079"/>
          </a:xfrm>
          <a:custGeom>
            <a:avLst/>
            <a:gdLst/>
            <a:ahLst/>
            <a:cxnLst/>
            <a:rect l="l" t="t" r="r" b="b"/>
            <a:pathLst>
              <a:path w="3564254" h="695325">
                <a:moveTo>
                  <a:pt x="0" y="694702"/>
                </a:moveTo>
                <a:lnTo>
                  <a:pt x="3563874" y="694702"/>
                </a:lnTo>
                <a:lnTo>
                  <a:pt x="3563874" y="0"/>
                </a:lnTo>
                <a:lnTo>
                  <a:pt x="0" y="0"/>
                </a:lnTo>
                <a:lnTo>
                  <a:pt x="0" y="69470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1"/>
          <p:cNvSpPr txBox="1"/>
          <p:nvPr/>
        </p:nvSpPr>
        <p:spPr>
          <a:xfrm>
            <a:off x="78739" y="5085185"/>
            <a:ext cx="12509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Ζ. </a:t>
            </a:r>
            <a:r>
              <a:rPr sz="2000" b="1" spc="-5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Τζον</a:t>
            </a:r>
            <a:r>
              <a:rPr sz="2000" b="1" spc="-13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Λοκ</a:t>
            </a:r>
            <a:endParaRPr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bject 16"/>
          <p:cNvSpPr/>
          <p:nvPr/>
        </p:nvSpPr>
        <p:spPr>
          <a:xfrm>
            <a:off x="0" y="5805264"/>
            <a:ext cx="3564254" cy="1052736"/>
          </a:xfrm>
          <a:custGeom>
            <a:avLst/>
            <a:gdLst/>
            <a:ahLst/>
            <a:cxnLst/>
            <a:rect l="l" t="t" r="r" b="b"/>
            <a:pathLst>
              <a:path w="3564254" h="646429">
                <a:moveTo>
                  <a:pt x="3563874" y="646418"/>
                </a:moveTo>
                <a:lnTo>
                  <a:pt x="3563874" y="0"/>
                </a:lnTo>
                <a:lnTo>
                  <a:pt x="0" y="0"/>
                </a:lnTo>
                <a:lnTo>
                  <a:pt x="0" y="646418"/>
                </a:lnTo>
                <a:lnTo>
                  <a:pt x="3563874" y="64641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Η.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Ισαάκ</a:t>
            </a:r>
            <a:r>
              <a:rPr lang="el-GR" sz="2000" b="1" spc="-9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Νιούτον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3563873" y="1"/>
            <a:ext cx="5580380" cy="836711"/>
          </a:xfrm>
          <a:custGeom>
            <a:avLst/>
            <a:gdLst/>
            <a:ahLst/>
            <a:cxnLst/>
            <a:rect l="l" t="t" r="r" b="b"/>
            <a:pathLst>
              <a:path w="5580380" h="967105">
                <a:moveTo>
                  <a:pt x="0" y="966774"/>
                </a:moveTo>
                <a:lnTo>
                  <a:pt x="5580126" y="966774"/>
                </a:lnTo>
                <a:lnTo>
                  <a:pt x="5580126" y="0"/>
                </a:lnTo>
                <a:lnTo>
                  <a:pt x="0" y="0"/>
                </a:lnTo>
                <a:lnTo>
                  <a:pt x="0" y="96677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1. Σε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όλα σχεδόν </a:t>
            </a:r>
            <a:r>
              <a:rPr lang="el-GR" sz="2000" spc="-35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κράτη η </a:t>
            </a:r>
            <a:r>
              <a:rPr lang="el-GR" sz="2000" spc="-10" dirty="0" smtClean="0">
                <a:latin typeface="Calibri" pitchFamily="34" charset="0"/>
                <a:cs typeface="Calibri" pitchFamily="34" charset="0"/>
              </a:rPr>
              <a:t>εξουσία</a:t>
            </a:r>
            <a:r>
              <a:rPr lang="el-GR" sz="2000" spc="-1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20" dirty="0" smtClean="0">
                <a:latin typeface="Calibri" pitchFamily="34" charset="0"/>
                <a:cs typeface="Calibri" pitchFamily="34" charset="0"/>
              </a:rPr>
              <a:t>ήταν  </a:t>
            </a:r>
            <a:r>
              <a:rPr lang="el-GR" sz="2000" spc="-10" dirty="0" smtClean="0">
                <a:latin typeface="Calibri" pitchFamily="34" charset="0"/>
                <a:cs typeface="Calibri" pitchFamily="34" charset="0"/>
              </a:rPr>
              <a:t>συγκεντρωμένη </a:t>
            </a:r>
            <a:r>
              <a:rPr lang="el-GR" sz="2000" spc="-25" dirty="0" smtClean="0">
                <a:latin typeface="Calibri" pitchFamily="34" charset="0"/>
                <a:cs typeface="Calibri" pitchFamily="34" charset="0"/>
              </a:rPr>
              <a:t>στα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χέρια </a:t>
            </a:r>
            <a:r>
              <a:rPr lang="el-GR" sz="2000" spc="-25" dirty="0" smtClean="0">
                <a:latin typeface="Calibri" pitchFamily="34" charset="0"/>
                <a:cs typeface="Calibri" pitchFamily="34" charset="0"/>
              </a:rPr>
              <a:t>του</a:t>
            </a:r>
            <a:r>
              <a:rPr lang="el-GR" sz="2000" spc="-6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latin typeface="Calibri" pitchFamily="34" charset="0"/>
                <a:cs typeface="Calibri" pitchFamily="34" charset="0"/>
              </a:rPr>
              <a:t>βασιλιά.</a:t>
            </a:r>
            <a:endParaRPr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3563620" y="836713"/>
            <a:ext cx="5580380" cy="936104"/>
          </a:xfrm>
          <a:custGeom>
            <a:avLst/>
            <a:gdLst/>
            <a:ahLst/>
            <a:cxnLst/>
            <a:rect l="l" t="t" r="r" b="b"/>
            <a:pathLst>
              <a:path w="5580380" h="967105">
                <a:moveTo>
                  <a:pt x="0" y="966774"/>
                </a:moveTo>
                <a:lnTo>
                  <a:pt x="5580126" y="966774"/>
                </a:lnTo>
                <a:lnTo>
                  <a:pt x="5580126" y="0"/>
                </a:lnTo>
                <a:lnTo>
                  <a:pt x="0" y="0"/>
                </a:lnTo>
                <a:lnTo>
                  <a:pt x="0" y="9667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2. Η ανάπτυξή τους άνοιγε το δρόμο για</a:t>
            </a:r>
            <a:r>
              <a:rPr lang="el-GR" sz="2000" b="1" spc="-10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την</a:t>
            </a:r>
            <a:endParaRPr lang="el-GR" sz="2000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απελευθέρωση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από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τις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προλήψεις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του</a:t>
            </a:r>
            <a:r>
              <a:rPr lang="el-GR" sz="2000" b="1" spc="-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Μεσαίωνα.</a:t>
            </a:r>
            <a:endParaRPr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3563873" y="1772817"/>
            <a:ext cx="5580380" cy="792087"/>
          </a:xfrm>
          <a:custGeom>
            <a:avLst/>
            <a:gdLst/>
            <a:ahLst/>
            <a:cxnLst/>
            <a:rect l="l" t="t" r="r" b="b"/>
            <a:pathLst>
              <a:path w="5580380" h="967105">
                <a:moveTo>
                  <a:pt x="0" y="966774"/>
                </a:moveTo>
                <a:lnTo>
                  <a:pt x="5580126" y="966774"/>
                </a:lnTo>
                <a:lnTo>
                  <a:pt x="5580126" y="0"/>
                </a:lnTo>
                <a:lnTo>
                  <a:pt x="0" y="0"/>
                </a:lnTo>
                <a:lnTo>
                  <a:pt x="0" y="9667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Βιομήχανοι, τραπεζίτες, μεγαλέμποροι </a:t>
            </a:r>
            <a:r>
              <a:rPr lang="el-GR" sz="2000" b="1" spc="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ενίσχυαν 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διαρκώς τη θέση</a:t>
            </a:r>
            <a:r>
              <a:rPr lang="el-GR" sz="2000" b="1" spc="-3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τους.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3563620" y="2564904"/>
            <a:ext cx="5580380" cy="720080"/>
          </a:xfrm>
          <a:custGeom>
            <a:avLst/>
            <a:gdLst/>
            <a:ahLst/>
            <a:cxnLst/>
            <a:rect l="l" t="t" r="r" b="b"/>
            <a:pathLst>
              <a:path w="5580380" h="695325">
                <a:moveTo>
                  <a:pt x="0" y="694702"/>
                </a:moveTo>
                <a:lnTo>
                  <a:pt x="5580126" y="694702"/>
                </a:lnTo>
                <a:lnTo>
                  <a:pt x="5580126" y="0"/>
                </a:lnTo>
                <a:lnTo>
                  <a:pt x="0" y="0"/>
                </a:lnTo>
                <a:lnTo>
                  <a:pt x="0" y="69470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Η χρήση των μηχανών για την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αύξηση</a:t>
            </a:r>
            <a:r>
              <a:rPr lang="el-GR" sz="2000" b="1" spc="-1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της</a:t>
            </a:r>
          </a:p>
          <a:p>
            <a:pPr marL="12700">
              <a:lnSpc>
                <a:spcPct val="100000"/>
              </a:lnSpc>
            </a:pP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παραγωγής αγαθών.</a:t>
            </a:r>
            <a:endParaRPr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3563620" y="3284984"/>
            <a:ext cx="5580380" cy="864096"/>
          </a:xfrm>
          <a:custGeom>
            <a:avLst/>
            <a:gdLst/>
            <a:ahLst/>
            <a:cxnLst/>
            <a:rect l="l" t="t" r="r" b="b"/>
            <a:pathLst>
              <a:path w="5580380" h="967104">
                <a:moveTo>
                  <a:pt x="0" y="966774"/>
                </a:moveTo>
                <a:lnTo>
                  <a:pt x="5580126" y="966774"/>
                </a:lnTo>
                <a:lnTo>
                  <a:pt x="5580126" y="0"/>
                </a:lnTo>
                <a:lnTo>
                  <a:pt x="0" y="0"/>
                </a:lnTo>
                <a:lnTo>
                  <a:pt x="0" y="96677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5. Επαγωγική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μέθοδος, νόμος παγκόσμιας έλξης, </a:t>
            </a:r>
            <a:r>
              <a:rPr lang="el-GR" sz="2000" b="1" spc="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το 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σύμπαν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λειτουργεί με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βάση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φυσικούς</a:t>
            </a:r>
            <a:r>
              <a:rPr lang="el-GR" sz="2000" b="1" spc="-4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νόμους.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3563620" y="4149080"/>
            <a:ext cx="5580380" cy="936104"/>
          </a:xfrm>
          <a:custGeom>
            <a:avLst/>
            <a:gdLst/>
            <a:ahLst/>
            <a:cxnLst/>
            <a:rect l="l" t="t" r="r" b="b"/>
            <a:pathLst>
              <a:path w="5580380" h="695325">
                <a:moveTo>
                  <a:pt x="0" y="694702"/>
                </a:moveTo>
                <a:lnTo>
                  <a:pt x="5580126" y="694702"/>
                </a:lnTo>
                <a:lnTo>
                  <a:pt x="5580126" y="0"/>
                </a:lnTo>
                <a:lnTo>
                  <a:pt x="0" y="0"/>
                </a:lnTo>
                <a:lnTo>
                  <a:pt x="0" y="69470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6.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άνθρωποι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έχουν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απαραβίαστα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δικαιώματα</a:t>
            </a:r>
            <a:r>
              <a:rPr lang="el-GR" sz="2000" b="1" spc="-2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ζωής,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ελευθερίας,</a:t>
            </a:r>
            <a:r>
              <a:rPr lang="el-GR" sz="2000" b="1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περιουσίας.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bject 15"/>
          <p:cNvSpPr/>
          <p:nvPr/>
        </p:nvSpPr>
        <p:spPr>
          <a:xfrm>
            <a:off x="3563620" y="5085184"/>
            <a:ext cx="5580380" cy="720080"/>
          </a:xfrm>
          <a:custGeom>
            <a:avLst/>
            <a:gdLst/>
            <a:ahLst/>
            <a:cxnLst/>
            <a:rect l="l" t="t" r="r" b="b"/>
            <a:pathLst>
              <a:path w="5580380" h="695325">
                <a:moveTo>
                  <a:pt x="0" y="694702"/>
                </a:moveTo>
                <a:lnTo>
                  <a:pt x="5580126" y="694702"/>
                </a:lnTo>
                <a:lnTo>
                  <a:pt x="5580126" y="0"/>
                </a:lnTo>
                <a:lnTo>
                  <a:pt x="0" y="0"/>
                </a:lnTo>
                <a:lnTo>
                  <a:pt x="0" y="69470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txBody>
          <a:bodyPr wrap="square" lIns="0" tIns="0" rIns="0" bIns="0" rtlCol="0"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7. Συστηματική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αμφιβολία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ο μόνος δρόμος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προς</a:t>
            </a:r>
            <a:r>
              <a:rPr lang="el-GR" sz="2000" b="1" spc="-1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τη  γνώση.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3563620" y="5805264"/>
            <a:ext cx="5580380" cy="1052736"/>
          </a:xfrm>
          <a:custGeom>
            <a:avLst/>
            <a:gdLst/>
            <a:ahLst/>
            <a:cxnLst/>
            <a:rect l="l" t="t" r="r" b="b"/>
            <a:pathLst>
              <a:path w="5580380" h="646429">
                <a:moveTo>
                  <a:pt x="5580126" y="646418"/>
                </a:moveTo>
                <a:lnTo>
                  <a:pt x="5580126" y="0"/>
                </a:lnTo>
                <a:lnTo>
                  <a:pt x="0" y="0"/>
                </a:lnTo>
                <a:lnTo>
                  <a:pt x="0" y="646418"/>
                </a:lnTo>
                <a:lnTo>
                  <a:pt x="5580126" y="64641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8. </a:t>
            </a:r>
            <a:r>
              <a:rPr lang="el-GR" sz="2000" b="1" spc="-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Κάθε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επιστημονική θέση πρέπει </a:t>
            </a:r>
            <a:r>
              <a:rPr lang="el-GR" sz="2000" b="1" spc="1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να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επαληθεύεται</a:t>
            </a:r>
            <a:r>
              <a:rPr lang="el-GR" sz="2000" b="1" spc="-7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με</a:t>
            </a:r>
            <a:endParaRPr lang="el-GR" sz="2000" b="1" dirty="0" smtClean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πείραμα</a:t>
            </a:r>
            <a:endParaRPr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0" y="2564904"/>
            <a:ext cx="3564254" cy="720080"/>
          </a:xfrm>
          <a:custGeom>
            <a:avLst/>
            <a:gdLst/>
            <a:ahLst/>
            <a:cxnLst/>
            <a:rect l="l" t="t" r="r" b="b"/>
            <a:pathLst>
              <a:path w="3564254" h="695325">
                <a:moveTo>
                  <a:pt x="0" y="694702"/>
                </a:moveTo>
                <a:lnTo>
                  <a:pt x="3563874" y="694702"/>
                </a:lnTo>
                <a:lnTo>
                  <a:pt x="3563874" y="0"/>
                </a:lnTo>
                <a:lnTo>
                  <a:pt x="0" y="0"/>
                </a:lnTo>
                <a:lnTo>
                  <a:pt x="0" y="69470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Δ. Φυσικές</a:t>
            </a:r>
            <a:r>
              <a:rPr lang="el-GR" sz="2000" b="1" spc="-8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επιστήμες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l-GR" sz="3200" spc="-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Β.</a:t>
            </a:r>
            <a:r>
              <a:rPr lang="el-GR" sz="3200" spc="-4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spc="-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ΔΙΑΦΩΤΙΣΜΟΣ</a:t>
            </a:r>
            <a:r>
              <a:rPr lang="el-GR" sz="32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l-GR" sz="320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l-GR" sz="3200" spc="-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Τι είναι</a:t>
            </a:r>
            <a:r>
              <a:rPr lang="el-GR" sz="3200" spc="-40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sz="3200" spc="-5" dirty="0" smtClean="0">
                <a:solidFill>
                  <a:srgbClr val="FFFF00"/>
                </a:solidFill>
                <a:effectLst/>
                <a:latin typeface="Calibri" pitchFamily="34" charset="0"/>
                <a:cs typeface="Calibri" pitchFamily="34" charset="0"/>
              </a:rPr>
              <a:t>διαφωτισμός</a:t>
            </a:r>
            <a:endParaRPr lang="el-GR" sz="3200" dirty="0">
              <a:ln w="1905"/>
              <a:solidFill>
                <a:srgbClr val="FFFF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5536" y="1556792"/>
            <a:ext cx="8424936" cy="349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2700" marR="5080">
              <a:lnSpc>
                <a:spcPct val="82300"/>
              </a:lnSpc>
              <a:spcBef>
                <a:spcPts val="1065"/>
              </a:spcBef>
            </a:pPr>
            <a:r>
              <a:rPr lang="el-GR" sz="2000" b="1" spc="-15" dirty="0" smtClean="0">
                <a:latin typeface="Calibri" pitchFamily="34" charset="0"/>
                <a:cs typeface="Calibri" pitchFamily="34" charset="0"/>
              </a:rPr>
              <a:t>Πρόκειται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για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ευρωπαϊκό </a:t>
            </a:r>
            <a:r>
              <a:rPr lang="el-GR" sz="2000" b="1" spc="-10" dirty="0" smtClean="0">
                <a:latin typeface="Calibri" pitchFamily="34" charset="0"/>
                <a:cs typeface="Calibri" pitchFamily="34" charset="0"/>
              </a:rPr>
              <a:t>πνευματικό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κίνημα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με βασικές 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θέσεις: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331640" y="2492897"/>
            <a:ext cx="6984776" cy="24109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απόρριψη κάθε</a:t>
            </a:r>
            <a:r>
              <a:rPr lang="el-GR" spc="-13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αυθεντίας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κριτική κάθε υφιστάμενης</a:t>
            </a:r>
            <a:r>
              <a:rPr lang="el-GR" spc="-11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γνώσης.</a:t>
            </a:r>
          </a:p>
          <a:p>
            <a:pPr algn="just">
              <a:buFont typeface="Wingdings" pitchFamily="2" charset="2"/>
              <a:buChar char="§"/>
            </a:pPr>
            <a:r>
              <a:rPr lang="el-GR" spc="5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αποδοχή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της λογικής ως του 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μόνου</a:t>
            </a:r>
            <a:r>
              <a:rPr lang="el-GR" spc="-13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ασφαλούς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τρόπου ερμηνείας του</a:t>
            </a:r>
            <a:r>
              <a:rPr lang="el-GR" spc="-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κόσμου.</a:t>
            </a:r>
          </a:p>
          <a:p>
            <a:pPr marL="635">
              <a:lnSpc>
                <a:spcPct val="100000"/>
              </a:lnSpc>
              <a:buFont typeface="Wingdings" pitchFamily="2" charset="2"/>
              <a:buChar char="§"/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πεποίθηση ότι 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άνθρωπος μπορεί</a:t>
            </a:r>
            <a:r>
              <a:rPr lang="el-GR" spc="-14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15" dirty="0" smtClean="0">
                <a:latin typeface="Calibri" pitchFamily="34" charset="0"/>
                <a:cs typeface="Calibri" pitchFamily="34" charset="0"/>
              </a:rPr>
              <a:t>να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προοδεύει</a:t>
            </a:r>
            <a:r>
              <a:rPr lang="el-GR" spc="-4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5" dirty="0" smtClean="0">
                <a:latin typeface="Calibri" pitchFamily="34" charset="0"/>
                <a:cs typeface="Calibri" pitchFamily="34" charset="0"/>
              </a:rPr>
              <a:t>διαρκώς.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ts val="430"/>
              </a:spcBef>
              <a:buFont typeface="Wingdings" pitchFamily="2" charset="2"/>
              <a:buChar char="§"/>
            </a:pPr>
            <a:endParaRPr lang="el-GR" spc="5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4067555" y="188976"/>
            <a:ext cx="4788408" cy="2663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7" name="16 - Πίνακας"/>
          <p:cNvGraphicFramePr>
            <a:graphicFrameLocks noGrp="1"/>
          </p:cNvGraphicFramePr>
          <p:nvPr/>
        </p:nvGraphicFramePr>
        <p:xfrm>
          <a:off x="1475656" y="3501009"/>
          <a:ext cx="6096000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883631">
                <a:tc>
                  <a:txBody>
                    <a:bodyPr/>
                    <a:lstStyle/>
                    <a:p>
                      <a:r>
                        <a:rPr lang="el-GR" sz="2000" b="1" spc="-5" dirty="0" smtClean="0">
                          <a:latin typeface="Calibri" pitchFamily="34" charset="0"/>
                          <a:cs typeface="Calibri" pitchFamily="34" charset="0"/>
                        </a:rPr>
                        <a:t>Πρωτοεμφανίστηκε στην </a:t>
                      </a:r>
                      <a:r>
                        <a:rPr lang="el-GR" sz="2000" b="1" spc="-15" dirty="0" smtClean="0">
                          <a:latin typeface="Calibri" pitchFamily="34" charset="0"/>
                          <a:cs typeface="Calibri" pitchFamily="34" charset="0"/>
                        </a:rPr>
                        <a:t>Αγγλία, </a:t>
                      </a:r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στα </a:t>
                      </a:r>
                      <a:r>
                        <a:rPr lang="el-GR" sz="2000" b="1" spc="-5" dirty="0" smtClean="0">
                          <a:latin typeface="Calibri" pitchFamily="34" charset="0"/>
                          <a:cs typeface="Calibri" pitchFamily="34" charset="0"/>
                        </a:rPr>
                        <a:t>τέλη του </a:t>
                      </a:r>
                      <a:r>
                        <a:rPr lang="el-GR" sz="2000" b="1" spc="10" dirty="0" smtClean="0"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r>
                        <a:rPr lang="el-GR" sz="2000" b="1" spc="15" baseline="25641" dirty="0" smtClean="0">
                          <a:latin typeface="Calibri" pitchFamily="34" charset="0"/>
                          <a:cs typeface="Calibri" pitchFamily="34" charset="0"/>
                        </a:rPr>
                        <a:t>ου</a:t>
                      </a:r>
                      <a:r>
                        <a:rPr lang="el-GR" sz="2000" b="1" spc="67" baseline="2564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αιώνα</a:t>
                      </a:r>
                      <a:endParaRPr lang="el-G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009865">
                <a:tc>
                  <a:txBody>
                    <a:bodyPr/>
                    <a:lstStyle/>
                    <a:p>
                      <a:r>
                        <a:rPr lang="el-GR" sz="2000" b="1" spc="-5" dirty="0" smtClean="0">
                          <a:latin typeface="Calibri" pitchFamily="34" charset="0"/>
                          <a:cs typeface="Calibri" pitchFamily="34" charset="0"/>
                        </a:rPr>
                        <a:t>Εδραιώθηκε στη </a:t>
                      </a:r>
                      <a:r>
                        <a:rPr lang="el-GR" sz="2000" b="1" spc="-35" dirty="0" smtClean="0">
                          <a:latin typeface="Calibri" pitchFamily="34" charset="0"/>
                          <a:cs typeface="Calibri" pitchFamily="34" charset="0"/>
                        </a:rPr>
                        <a:t>Γαλλία </a:t>
                      </a:r>
                      <a:r>
                        <a:rPr lang="el-GR" sz="2000" b="1" spc="-45" dirty="0" smtClean="0">
                          <a:latin typeface="Calibri" pitchFamily="34" charset="0"/>
                          <a:cs typeface="Calibri" pitchFamily="34" charset="0"/>
                        </a:rPr>
                        <a:t>το </a:t>
                      </a:r>
                      <a:r>
                        <a:rPr lang="el-GR" sz="2000" b="1" spc="10" dirty="0" smtClean="0">
                          <a:latin typeface="Calibri" pitchFamily="34" charset="0"/>
                          <a:cs typeface="Calibri" pitchFamily="34" charset="0"/>
                        </a:rPr>
                        <a:t>18ο </a:t>
                      </a:r>
                      <a:r>
                        <a:rPr lang="el-GR" sz="2000" b="1" spc="-5" dirty="0" smtClean="0">
                          <a:latin typeface="Calibri" pitchFamily="34" charset="0"/>
                          <a:cs typeface="Calibri" pitchFamily="34" charset="0"/>
                        </a:rPr>
                        <a:t>αι. </a:t>
                      </a:r>
                      <a:r>
                        <a:rPr lang="el-GR" sz="2000" b="1" dirty="0" smtClean="0">
                          <a:latin typeface="Calibri" pitchFamily="34" charset="0"/>
                          <a:cs typeface="Calibri" pitchFamily="34" charset="0"/>
                        </a:rPr>
                        <a:t>και εξαπλώθηκε</a:t>
                      </a:r>
                      <a:r>
                        <a:rPr lang="el-GR" sz="2000" b="1" spc="-105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1" spc="-10" dirty="0" smtClean="0">
                          <a:latin typeface="Calibri" pitchFamily="34" charset="0"/>
                          <a:cs typeface="Calibri" pitchFamily="34" charset="0"/>
                        </a:rPr>
                        <a:t>σε  </a:t>
                      </a:r>
                      <a:r>
                        <a:rPr lang="el-GR" sz="2000" b="1" spc="5" dirty="0" smtClean="0">
                          <a:latin typeface="Calibri" pitchFamily="34" charset="0"/>
                          <a:cs typeface="Calibri" pitchFamily="34" charset="0"/>
                        </a:rPr>
                        <a:t>ολόκληρο </a:t>
                      </a:r>
                      <a:r>
                        <a:rPr lang="el-GR" sz="2000" b="1" spc="-5" dirty="0" smtClean="0">
                          <a:latin typeface="Calibri" pitchFamily="34" charset="0"/>
                          <a:cs typeface="Calibri" pitchFamily="34" charset="0"/>
                        </a:rPr>
                        <a:t>τον</a:t>
                      </a:r>
                      <a:r>
                        <a:rPr lang="el-GR" sz="2000" b="1" spc="-6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2000" b="1" spc="5" dirty="0" smtClean="0">
                          <a:latin typeface="Calibri" pitchFamily="34" charset="0"/>
                          <a:cs typeface="Calibri" pitchFamily="34" charset="0"/>
                        </a:rPr>
                        <a:t>κόσμο</a:t>
                      </a:r>
                      <a:endParaRPr lang="el-G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130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spc="-5" dirty="0" smtClean="0">
                          <a:latin typeface="Calibri" pitchFamily="34" charset="0"/>
                          <a:cs typeface="Calibri" pitchFamily="34" charset="0"/>
                        </a:rPr>
                        <a:t>Κορυφαίοι διαφωτιστές: </a:t>
                      </a:r>
                      <a:r>
                        <a:rPr lang="el-GR" sz="2000" b="1" spc="-15" dirty="0" smtClean="0">
                          <a:latin typeface="Calibri" pitchFamily="34" charset="0"/>
                          <a:cs typeface="Calibri" pitchFamily="34" charset="0"/>
                        </a:rPr>
                        <a:t>Ρουσό, </a:t>
                      </a:r>
                      <a:r>
                        <a:rPr lang="el-GR" sz="2000" b="1" spc="-20" dirty="0" smtClean="0">
                          <a:latin typeface="Calibri" pitchFamily="34" charset="0"/>
                          <a:cs typeface="Calibri" pitchFamily="34" charset="0"/>
                        </a:rPr>
                        <a:t>Βολτέρος, </a:t>
                      </a:r>
                      <a:r>
                        <a:rPr lang="el-GR" sz="2000" b="1" spc="-5" dirty="0" smtClean="0">
                          <a:latin typeface="Calibri" pitchFamily="34" charset="0"/>
                          <a:cs typeface="Calibri" pitchFamily="34" charset="0"/>
                        </a:rPr>
                        <a:t>Μοντεσκιέ,  Ντιντερό.</a:t>
                      </a:r>
                      <a:endParaRPr lang="el-GR" sz="20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el-GR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17 - Ορθογώνιο"/>
          <p:cNvSpPr/>
          <p:nvPr/>
        </p:nvSpPr>
        <p:spPr>
          <a:xfrm>
            <a:off x="251520" y="476672"/>
            <a:ext cx="3779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marR="459740" algn="ctr">
              <a:lnSpc>
                <a:spcPct val="100000"/>
              </a:lnSpc>
              <a:spcBef>
                <a:spcPts val="100"/>
              </a:spcBef>
            </a:pP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Πού και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πότε 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εμφανίστηκε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ο 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Διαφωτισμός;</a:t>
            </a:r>
            <a:endParaRPr lang="el-GR" sz="2000" b="1" dirty="0" smtClean="0">
              <a:latin typeface="Calibri" pitchFamily="34" charset="0"/>
              <a:cs typeface="Calibri" pitchFamily="34" charset="0"/>
            </a:endParaRPr>
          </a:p>
          <a:p>
            <a:pPr marL="12700" marR="5080" indent="277495" algn="ctr">
              <a:lnSpc>
                <a:spcPct val="100000"/>
              </a:lnSpc>
            </a:pP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Ποιοι 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υπήρξαν οι 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κορυφαίοι</a:t>
            </a:r>
            <a:r>
              <a:rPr lang="el-GR" sz="2000" b="1"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εκπρόσωποί</a:t>
            </a:r>
            <a:endParaRPr lang="el-GR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2000" b="1" spc="-5" dirty="0" smtClean="0">
                <a:latin typeface="Calibri" pitchFamily="34" charset="0"/>
                <a:cs typeface="Calibri" pitchFamily="34" charset="0"/>
              </a:rPr>
              <a:t>του;</a:t>
            </a:r>
            <a:endParaRPr lang="el-GR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Τίτλος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Γ. Ο </a:t>
            </a:r>
            <a:r>
              <a:rPr lang="el-GR" sz="3200" spc="-5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Διαφωτισμός </a:t>
            </a:r>
            <a:r>
              <a:rPr lang="el-GR" sz="32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υπήρξε πολιτικό  </a:t>
            </a:r>
            <a:r>
              <a:rPr lang="el-GR" sz="3200" spc="-5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κίνημα.</a:t>
            </a:r>
            <a:endParaRPr lang="el-GR" sz="320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11560" y="1772816"/>
            <a:ext cx="7704856" cy="88742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55600" marR="34290" indent="-342900" algn="ctr">
              <a:lnSpc>
                <a:spcPts val="3060"/>
              </a:lnSpc>
              <a:spcBef>
                <a:spcPts val="50"/>
              </a:spcBef>
              <a:tabLst>
                <a:tab pos="356235" algn="l"/>
              </a:tabLst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Μέσα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από το</a:t>
            </a:r>
            <a:r>
              <a:rPr lang="el-GR" spc="-15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Διαφωτισμό  η </a:t>
            </a:r>
            <a:r>
              <a:rPr lang="el-GR" b="1" spc="-5" dirty="0" smtClean="0">
                <a:latin typeface="Calibri" pitchFamily="34" charset="0"/>
                <a:cs typeface="Calibri" pitchFamily="34" charset="0"/>
              </a:rPr>
              <a:t>αστική</a:t>
            </a:r>
            <a:r>
              <a:rPr lang="el-GR" b="1" spc="-5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spc="-30" dirty="0" smtClean="0">
                <a:latin typeface="Calibri" pitchFamily="34" charset="0"/>
                <a:cs typeface="Calibri" pitchFamily="34" charset="0"/>
              </a:rPr>
              <a:t>τάξη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διεκδίκησε</a:t>
            </a:r>
            <a:r>
              <a:rPr lang="el-GR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τα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επιχειρήματα που θα τεκμηρίωναν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δικαίωμά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της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να</a:t>
            </a:r>
            <a:r>
              <a:rPr lang="el-GR" spc="-6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ασκήσει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pc="-10" dirty="0" smtClean="0">
                <a:latin typeface="Calibri" pitchFamily="34" charset="0"/>
                <a:cs typeface="Calibri" pitchFamily="34" charset="0"/>
              </a:rPr>
              <a:t>εξουσία</a:t>
            </a:r>
            <a:r>
              <a:rPr lang="el-GR" b="1" spc="-1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115616" y="3212976"/>
            <a:ext cx="6912768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alibri" pitchFamily="34" charset="0"/>
                <a:cs typeface="Calibri" pitchFamily="34" charset="0"/>
              </a:rPr>
              <a:t>Τ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«φυσικά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δικαιώματα»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που διακήρυσσε ο  </a:t>
            </a:r>
            <a:r>
              <a:rPr lang="el-GR" spc="-5" dirty="0" smtClean="0">
                <a:latin typeface="Calibri" pitchFamily="34" charset="0"/>
                <a:cs typeface="Calibri" pitchFamily="34" charset="0"/>
              </a:rPr>
              <a:t>Διαφωτισμός.</a:t>
            </a:r>
          </a:p>
          <a:p>
            <a:pPr>
              <a:buFont typeface="Wingdings" pitchFamily="2" charset="2"/>
              <a:buChar char="Ø"/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Ζωής</a:t>
            </a:r>
          </a:p>
          <a:p>
            <a:pPr>
              <a:buFont typeface="Wingdings" pitchFamily="2" charset="2"/>
              <a:buChar char="Ø"/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Ιδιοκτησίας</a:t>
            </a:r>
          </a:p>
          <a:p>
            <a:pPr>
              <a:buFont typeface="Wingdings" pitchFamily="2" charset="2"/>
              <a:buChar char="Ø"/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Ισονομίας</a:t>
            </a:r>
          </a:p>
          <a:p>
            <a:pPr>
              <a:buFont typeface="Wingdings" pitchFamily="2" charset="2"/>
              <a:buChar char="Ø"/>
            </a:pPr>
            <a:r>
              <a:rPr lang="el-GR" spc="-5" dirty="0" smtClean="0">
                <a:latin typeface="Calibri" pitchFamily="34" charset="0"/>
                <a:cs typeface="Calibri" pitchFamily="34" charset="0"/>
              </a:rPr>
              <a:t>Ελευθερία σκέψης και έκφρασης</a:t>
            </a:r>
          </a:p>
          <a:p>
            <a:endParaRPr lang="el-GR" sz="1400" dirty="0"/>
          </a:p>
        </p:txBody>
      </p:sp>
      <p:sp>
        <p:nvSpPr>
          <p:cNvPr id="16" name="15 - Οριζόντιος πάπυρος"/>
          <p:cNvSpPr/>
          <p:nvPr/>
        </p:nvSpPr>
        <p:spPr>
          <a:xfrm>
            <a:off x="0" y="5085184"/>
            <a:ext cx="9144000" cy="17728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b="1" dirty="0">
              <a:latin typeface="Calibri" pitchFamily="34" charset="0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1331640" y="5517232"/>
            <a:ext cx="704532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 pitchFamily="34" charset="0"/>
                <a:cs typeface="Calibri" pitchFamily="34" charset="0"/>
              </a:rPr>
              <a:t>τα οποία δεν μπορεί </a:t>
            </a:r>
            <a:r>
              <a:rPr sz="2000" spc="10" dirty="0">
                <a:latin typeface="Calibri" pitchFamily="34" charset="0"/>
                <a:cs typeface="Calibri" pitchFamily="34" charset="0"/>
              </a:rPr>
              <a:t>να </a:t>
            </a:r>
            <a:r>
              <a:rPr sz="2000" dirty="0">
                <a:latin typeface="Calibri" pitchFamily="34" charset="0"/>
                <a:cs typeface="Calibri" pitchFamily="34" charset="0"/>
              </a:rPr>
              <a:t>καταργήσει καμιά</a:t>
            </a:r>
            <a:r>
              <a:rPr sz="2000" spc="-250" dirty="0">
                <a:latin typeface="Calibri" pitchFamily="34" charset="0"/>
                <a:cs typeface="Calibri" pitchFamily="34" charset="0"/>
              </a:rPr>
              <a:t>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εξουσία.</a:t>
            </a:r>
            <a:endParaRPr sz="2000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 pitchFamily="34" charset="0"/>
                <a:cs typeface="Calibri" pitchFamily="34" charset="0"/>
              </a:rPr>
              <a:t>- </a:t>
            </a:r>
            <a:r>
              <a:rPr sz="2000" spc="-65" dirty="0">
                <a:latin typeface="Calibri" pitchFamily="34" charset="0"/>
                <a:cs typeface="Calibri" pitchFamily="34" charset="0"/>
              </a:rPr>
              <a:t>Τα </a:t>
            </a:r>
            <a:r>
              <a:rPr sz="2000" dirty="0">
                <a:latin typeface="Calibri" pitchFamily="34" charset="0"/>
                <a:cs typeface="Calibri" pitchFamily="34" charset="0"/>
              </a:rPr>
              <a:t>ονόμασε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φυσικά, καθώς</a:t>
            </a:r>
            <a:r>
              <a:rPr sz="20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προκύπτουν </a:t>
            </a:r>
            <a:r>
              <a:rPr sz="2000" dirty="0">
                <a:latin typeface="Calibri" pitchFamily="34" charset="0"/>
                <a:cs typeface="Calibri" pitchFamily="34" charset="0"/>
              </a:rPr>
              <a:t>από </a:t>
            </a:r>
            <a:r>
              <a:rPr sz="2000" spc="-5" dirty="0">
                <a:latin typeface="Calibri" pitchFamily="34" charset="0"/>
                <a:cs typeface="Calibri" pitchFamily="34" charset="0"/>
              </a:rPr>
              <a:t>την ιδιότητα του</a:t>
            </a:r>
            <a:endParaRPr sz="2000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 pitchFamily="34" charset="0"/>
                <a:cs typeface="Calibri" pitchFamily="34" charset="0"/>
              </a:rPr>
              <a:t>ανθρώπου </a:t>
            </a:r>
            <a:r>
              <a:rPr sz="2000" dirty="0">
                <a:latin typeface="Calibri" pitchFamily="34" charset="0"/>
                <a:cs typeface="Calibri" pitchFamily="34" charset="0"/>
              </a:rPr>
              <a:t>και</a:t>
            </a:r>
            <a:r>
              <a:rPr sz="2000" spc="-50" dirty="0">
                <a:latin typeface="Calibri" pitchFamily="34" charset="0"/>
                <a:cs typeface="Calibri" pitchFamily="34" charset="0"/>
              </a:rPr>
              <a:t> </a:t>
            </a:r>
            <a:r>
              <a:rPr sz="2000" spc="5" dirty="0">
                <a:latin typeface="Calibri" pitchFamily="34" charset="0"/>
                <a:cs typeface="Calibri" pitchFamily="34" charset="0"/>
              </a:rPr>
              <a:t>μόνο.</a:t>
            </a:r>
            <a:endParaRPr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607</TotalTime>
  <Words>656</Words>
  <Application>Microsoft Office PowerPoint</Application>
  <PresentationFormat>Προβολή στην οθόνη (4:3)</PresentationFormat>
  <Paragraphs>86</Paragraphs>
  <Slides>11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Συγκέντρωση</vt:lpstr>
      <vt:lpstr>Διαφάνεια 1</vt:lpstr>
      <vt:lpstr>Α. Εξελίξεις στην Ευρώπη (17ος – 18ος αιώνας)</vt:lpstr>
      <vt:lpstr>Διαφάνεια 3</vt:lpstr>
      <vt:lpstr>Διαφάνεια 4</vt:lpstr>
      <vt:lpstr>Διαφάνεια 5</vt:lpstr>
      <vt:lpstr>Διαφάνεια 6</vt:lpstr>
      <vt:lpstr>Β. ΔΙΑΦΩΤΙΣΜΟΣ Τι είναι διαφωτισμός</vt:lpstr>
      <vt:lpstr>Διαφάνεια 8</vt:lpstr>
      <vt:lpstr>Γ. Ο Διαφωτισμός υπήρξε πολιτικό  κίνημα.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</dc:creator>
  <cp:lastModifiedBy>euthimia</cp:lastModifiedBy>
  <cp:revision>79</cp:revision>
  <dcterms:created xsi:type="dcterms:W3CDTF">2016-11-22T14:34:32Z</dcterms:created>
  <dcterms:modified xsi:type="dcterms:W3CDTF">2018-07-02T10:36:32Z</dcterms:modified>
</cp:coreProperties>
</file>