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59" r:id="rId7"/>
    <p:sldId id="260"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2A770-D093-4D33-B06F-DE68625F61C2}" type="doc">
      <dgm:prSet loTypeId="urn:microsoft.com/office/officeart/2005/8/layout/cycle5" loCatId="cycle" qsTypeId="urn:microsoft.com/office/officeart/2005/8/quickstyle/simple1" qsCatId="simple" csTypeId="urn:microsoft.com/office/officeart/2005/8/colors/accent0_1" csCatId="mainScheme" phldr="1"/>
      <dgm:spPr/>
      <dgm:t>
        <a:bodyPr/>
        <a:lstStyle/>
        <a:p>
          <a:endParaRPr lang="el-GR"/>
        </a:p>
      </dgm:t>
    </dgm:pt>
    <dgm:pt modelId="{D9D70715-D298-45A2-8263-B0AA003A2873}">
      <dgm:prSet phldrT="[Κείμενο]"/>
      <dgm:spPr/>
      <dgm:t>
        <a:bodyPr/>
        <a:lstStyle/>
        <a:p>
          <a:r>
            <a:rPr lang="el-GR" b="1" dirty="0" smtClean="0"/>
            <a:t>ΝΟΙΚΟΚΥΡΙΑ</a:t>
          </a:r>
          <a:endParaRPr lang="el-GR" b="1" dirty="0"/>
        </a:p>
      </dgm:t>
    </dgm:pt>
    <dgm:pt modelId="{CAFE95C8-A501-4B05-B263-005A0300F7FC}" type="parTrans" cxnId="{98CAAF57-B788-425F-B169-4629EED0CBC4}">
      <dgm:prSet/>
      <dgm:spPr/>
      <dgm:t>
        <a:bodyPr/>
        <a:lstStyle/>
        <a:p>
          <a:endParaRPr lang="el-GR"/>
        </a:p>
      </dgm:t>
    </dgm:pt>
    <dgm:pt modelId="{F56DBF3E-C768-4C9B-933B-38FFCD6A3D0F}" type="sibTrans" cxnId="{98CAAF57-B788-425F-B169-4629EED0CBC4}">
      <dgm:prSet/>
      <dgm:spPr/>
      <dgm:t>
        <a:bodyPr/>
        <a:lstStyle/>
        <a:p>
          <a:endParaRPr lang="el-GR"/>
        </a:p>
      </dgm:t>
    </dgm:pt>
    <dgm:pt modelId="{ABDC12E0-D0EC-46AE-87E7-41CFB93331D6}">
      <dgm:prSet phldrT="[Κείμενο]"/>
      <dgm:spPr/>
      <dgm:t>
        <a:bodyPr/>
        <a:lstStyle/>
        <a:p>
          <a:r>
            <a:rPr lang="el-GR" b="1" dirty="0" smtClean="0">
              <a:effectLst>
                <a:outerShdw blurRad="38100" dist="38100" dir="2700000" algn="tl">
                  <a:srgbClr val="000000">
                    <a:alpha val="43137"/>
                  </a:srgbClr>
                </a:outerShdw>
              </a:effectLst>
            </a:rPr>
            <a:t>ΚΡΑΤΟΣ</a:t>
          </a:r>
          <a:endParaRPr lang="el-GR" b="1" dirty="0">
            <a:effectLst>
              <a:outerShdw blurRad="38100" dist="38100" dir="2700000" algn="tl">
                <a:srgbClr val="000000">
                  <a:alpha val="43137"/>
                </a:srgbClr>
              </a:outerShdw>
            </a:effectLst>
          </a:endParaRPr>
        </a:p>
      </dgm:t>
    </dgm:pt>
    <dgm:pt modelId="{32A62DB0-1C94-46D5-AC80-838C0872FD9E}" type="parTrans" cxnId="{440C1C79-5857-43B6-968C-D7ED3E6A8897}">
      <dgm:prSet/>
      <dgm:spPr/>
      <dgm:t>
        <a:bodyPr/>
        <a:lstStyle/>
        <a:p>
          <a:endParaRPr lang="el-GR"/>
        </a:p>
      </dgm:t>
    </dgm:pt>
    <dgm:pt modelId="{78A91C2E-5F34-4A1C-B64F-1610C0B5D22E}" type="sibTrans" cxnId="{440C1C79-5857-43B6-968C-D7ED3E6A8897}">
      <dgm:prSet/>
      <dgm:spPr/>
      <dgm:t>
        <a:bodyPr/>
        <a:lstStyle/>
        <a:p>
          <a:endParaRPr lang="el-GR"/>
        </a:p>
      </dgm:t>
    </dgm:pt>
    <dgm:pt modelId="{BF3A2806-9D45-4FE0-B760-D624B66F6D70}">
      <dgm:prSet phldrT="[Κείμενο]"/>
      <dgm:spPr/>
      <dgm:t>
        <a:bodyPr/>
        <a:lstStyle/>
        <a:p>
          <a:r>
            <a:rPr lang="el-GR" b="1" dirty="0" smtClean="0">
              <a:effectLst>
                <a:outerShdw blurRad="38100" dist="38100" dir="2700000" algn="tl">
                  <a:srgbClr val="000000">
                    <a:alpha val="43137"/>
                  </a:srgbClr>
                </a:outerShdw>
              </a:effectLst>
            </a:rPr>
            <a:t>ΕΠΙΧΕΙΡΗΣΕΙΣ</a:t>
          </a:r>
          <a:endParaRPr lang="el-GR" b="1" dirty="0">
            <a:effectLst>
              <a:outerShdw blurRad="38100" dist="38100" dir="2700000" algn="tl">
                <a:srgbClr val="000000">
                  <a:alpha val="43137"/>
                </a:srgbClr>
              </a:outerShdw>
            </a:effectLst>
          </a:endParaRPr>
        </a:p>
      </dgm:t>
    </dgm:pt>
    <dgm:pt modelId="{7F97D1FB-3608-40D8-9169-0EBAEE8CEA23}" type="parTrans" cxnId="{4BEEC76F-2B8D-421E-876F-C565A410E261}">
      <dgm:prSet/>
      <dgm:spPr/>
      <dgm:t>
        <a:bodyPr/>
        <a:lstStyle/>
        <a:p>
          <a:endParaRPr lang="el-GR"/>
        </a:p>
      </dgm:t>
    </dgm:pt>
    <dgm:pt modelId="{6DA7CEF5-4BD7-4C01-B12D-A9533B6022CD}" type="sibTrans" cxnId="{4BEEC76F-2B8D-421E-876F-C565A410E261}">
      <dgm:prSet/>
      <dgm:spPr/>
      <dgm:t>
        <a:bodyPr/>
        <a:lstStyle/>
        <a:p>
          <a:endParaRPr lang="el-GR"/>
        </a:p>
      </dgm:t>
    </dgm:pt>
    <dgm:pt modelId="{13E2D198-06C9-432A-88A0-74CA43383D1A}" type="pres">
      <dgm:prSet presAssocID="{3822A770-D093-4D33-B06F-DE68625F61C2}" presName="cycle" presStyleCnt="0">
        <dgm:presLayoutVars>
          <dgm:dir/>
          <dgm:resizeHandles val="exact"/>
        </dgm:presLayoutVars>
      </dgm:prSet>
      <dgm:spPr/>
    </dgm:pt>
    <dgm:pt modelId="{5669A86A-9569-4D13-9593-A1B555D722E2}" type="pres">
      <dgm:prSet presAssocID="{D9D70715-D298-45A2-8263-B0AA003A2873}" presName="node" presStyleLbl="node1" presStyleIdx="0" presStyleCnt="3" custScaleX="75232" custScaleY="42924" custRadScaleRad="92615" custRadScaleInc="191361">
        <dgm:presLayoutVars>
          <dgm:bulletEnabled val="1"/>
        </dgm:presLayoutVars>
      </dgm:prSet>
      <dgm:spPr/>
    </dgm:pt>
    <dgm:pt modelId="{876305A1-C813-4013-8B84-9868CB216EDB}" type="pres">
      <dgm:prSet presAssocID="{D9D70715-D298-45A2-8263-B0AA003A2873}" presName="spNode" presStyleCnt="0"/>
      <dgm:spPr/>
    </dgm:pt>
    <dgm:pt modelId="{DD731136-22A0-4BA7-BC93-FF66225BCA7E}" type="pres">
      <dgm:prSet presAssocID="{F56DBF3E-C768-4C9B-933B-38FFCD6A3D0F}" presName="sibTrans" presStyleLbl="sibTrans1D1" presStyleIdx="0" presStyleCnt="3"/>
      <dgm:spPr/>
    </dgm:pt>
    <dgm:pt modelId="{5F9D3ED6-FFA5-4E14-AE2B-427215822E1D}" type="pres">
      <dgm:prSet presAssocID="{ABDC12E0-D0EC-46AE-87E7-41CFB93331D6}" presName="node" presStyleLbl="node1" presStyleIdx="1" presStyleCnt="3" custScaleX="76586" custScaleY="49818" custRadScaleRad="75690" custRadScaleInc="152067">
        <dgm:presLayoutVars>
          <dgm:bulletEnabled val="1"/>
        </dgm:presLayoutVars>
      </dgm:prSet>
      <dgm:spPr/>
      <dgm:t>
        <a:bodyPr/>
        <a:lstStyle/>
        <a:p>
          <a:endParaRPr lang="el-GR"/>
        </a:p>
      </dgm:t>
    </dgm:pt>
    <dgm:pt modelId="{A988A3A7-A83B-4D70-8DF7-60CBFA496B39}" type="pres">
      <dgm:prSet presAssocID="{ABDC12E0-D0EC-46AE-87E7-41CFB93331D6}" presName="spNode" presStyleCnt="0"/>
      <dgm:spPr/>
    </dgm:pt>
    <dgm:pt modelId="{54CFAD1A-670B-4313-9955-C7854B6D93C8}" type="pres">
      <dgm:prSet presAssocID="{78A91C2E-5F34-4A1C-B64F-1610C0B5D22E}" presName="sibTrans" presStyleLbl="sibTrans1D1" presStyleIdx="1" presStyleCnt="3"/>
      <dgm:spPr/>
    </dgm:pt>
    <dgm:pt modelId="{4547CC21-5824-43B6-B3D2-3BC32A351E63}" type="pres">
      <dgm:prSet presAssocID="{BF3A2806-9D45-4FE0-B760-D624B66F6D70}" presName="node" presStyleLbl="node1" presStyleIdx="2" presStyleCnt="3" custScaleX="83401" custScaleY="48063" custRadScaleRad="91866" custRadScaleInc="110170">
        <dgm:presLayoutVars>
          <dgm:bulletEnabled val="1"/>
        </dgm:presLayoutVars>
      </dgm:prSet>
      <dgm:spPr/>
    </dgm:pt>
    <dgm:pt modelId="{819ADF1E-293B-47C6-B9E4-5423F6FCEE06}" type="pres">
      <dgm:prSet presAssocID="{BF3A2806-9D45-4FE0-B760-D624B66F6D70}" presName="spNode" presStyleCnt="0"/>
      <dgm:spPr/>
    </dgm:pt>
    <dgm:pt modelId="{FB1E5754-DE5A-48A0-9BCA-8F3729CA8BBB}" type="pres">
      <dgm:prSet presAssocID="{6DA7CEF5-4BD7-4C01-B12D-A9533B6022CD}" presName="sibTrans" presStyleLbl="sibTrans1D1" presStyleIdx="2" presStyleCnt="3"/>
      <dgm:spPr/>
    </dgm:pt>
  </dgm:ptLst>
  <dgm:cxnLst>
    <dgm:cxn modelId="{98CAAF57-B788-425F-B169-4629EED0CBC4}" srcId="{3822A770-D093-4D33-B06F-DE68625F61C2}" destId="{D9D70715-D298-45A2-8263-B0AA003A2873}" srcOrd="0" destOrd="0" parTransId="{CAFE95C8-A501-4B05-B263-005A0300F7FC}" sibTransId="{F56DBF3E-C768-4C9B-933B-38FFCD6A3D0F}"/>
    <dgm:cxn modelId="{35BB9BF2-701E-4A0F-B55E-76A96A840C3F}" type="presOf" srcId="{BF3A2806-9D45-4FE0-B760-D624B66F6D70}" destId="{4547CC21-5824-43B6-B3D2-3BC32A351E63}" srcOrd="0" destOrd="0" presId="urn:microsoft.com/office/officeart/2005/8/layout/cycle5"/>
    <dgm:cxn modelId="{440C1C79-5857-43B6-968C-D7ED3E6A8897}" srcId="{3822A770-D093-4D33-B06F-DE68625F61C2}" destId="{ABDC12E0-D0EC-46AE-87E7-41CFB93331D6}" srcOrd="1" destOrd="0" parTransId="{32A62DB0-1C94-46D5-AC80-838C0872FD9E}" sibTransId="{78A91C2E-5F34-4A1C-B64F-1610C0B5D22E}"/>
    <dgm:cxn modelId="{A2A7A074-1FFA-4326-8919-E594A195763A}" type="presOf" srcId="{78A91C2E-5F34-4A1C-B64F-1610C0B5D22E}" destId="{54CFAD1A-670B-4313-9955-C7854B6D93C8}" srcOrd="0" destOrd="0" presId="urn:microsoft.com/office/officeart/2005/8/layout/cycle5"/>
    <dgm:cxn modelId="{1EE9EA99-DCD5-4854-BF28-F080D4ECF2FB}" type="presOf" srcId="{F56DBF3E-C768-4C9B-933B-38FFCD6A3D0F}" destId="{DD731136-22A0-4BA7-BC93-FF66225BCA7E}" srcOrd="0" destOrd="0" presId="urn:microsoft.com/office/officeart/2005/8/layout/cycle5"/>
    <dgm:cxn modelId="{A3E49191-B068-443D-A97A-BD0EC0C0C88A}" type="presOf" srcId="{ABDC12E0-D0EC-46AE-87E7-41CFB93331D6}" destId="{5F9D3ED6-FFA5-4E14-AE2B-427215822E1D}" srcOrd="0" destOrd="0" presId="urn:microsoft.com/office/officeart/2005/8/layout/cycle5"/>
    <dgm:cxn modelId="{3CBE6A4A-6F3A-4EF2-BDF6-F4DCF41239FF}" type="presOf" srcId="{6DA7CEF5-4BD7-4C01-B12D-A9533B6022CD}" destId="{FB1E5754-DE5A-48A0-9BCA-8F3729CA8BBB}" srcOrd="0" destOrd="0" presId="urn:microsoft.com/office/officeart/2005/8/layout/cycle5"/>
    <dgm:cxn modelId="{52EBFFEF-EAE4-4E60-91B6-643DA801AA19}" type="presOf" srcId="{D9D70715-D298-45A2-8263-B0AA003A2873}" destId="{5669A86A-9569-4D13-9593-A1B555D722E2}" srcOrd="0" destOrd="0" presId="urn:microsoft.com/office/officeart/2005/8/layout/cycle5"/>
    <dgm:cxn modelId="{ABAD9517-00D8-438A-8782-3E7FEEADE16A}" type="presOf" srcId="{3822A770-D093-4D33-B06F-DE68625F61C2}" destId="{13E2D198-06C9-432A-88A0-74CA43383D1A}" srcOrd="0" destOrd="0" presId="urn:microsoft.com/office/officeart/2005/8/layout/cycle5"/>
    <dgm:cxn modelId="{4BEEC76F-2B8D-421E-876F-C565A410E261}" srcId="{3822A770-D093-4D33-B06F-DE68625F61C2}" destId="{BF3A2806-9D45-4FE0-B760-D624B66F6D70}" srcOrd="2" destOrd="0" parTransId="{7F97D1FB-3608-40D8-9169-0EBAEE8CEA23}" sibTransId="{6DA7CEF5-4BD7-4C01-B12D-A9533B6022CD}"/>
    <dgm:cxn modelId="{2EA0D036-4DF5-44BE-99EE-FA8C92EFD3B1}" type="presParOf" srcId="{13E2D198-06C9-432A-88A0-74CA43383D1A}" destId="{5669A86A-9569-4D13-9593-A1B555D722E2}" srcOrd="0" destOrd="0" presId="urn:microsoft.com/office/officeart/2005/8/layout/cycle5"/>
    <dgm:cxn modelId="{EB0C3F2F-8FEC-443B-820A-C2A4429647E6}" type="presParOf" srcId="{13E2D198-06C9-432A-88A0-74CA43383D1A}" destId="{876305A1-C813-4013-8B84-9868CB216EDB}" srcOrd="1" destOrd="0" presId="urn:microsoft.com/office/officeart/2005/8/layout/cycle5"/>
    <dgm:cxn modelId="{9AC435E2-6547-49E4-811B-7F0FAE149CDD}" type="presParOf" srcId="{13E2D198-06C9-432A-88A0-74CA43383D1A}" destId="{DD731136-22A0-4BA7-BC93-FF66225BCA7E}" srcOrd="2" destOrd="0" presId="urn:microsoft.com/office/officeart/2005/8/layout/cycle5"/>
    <dgm:cxn modelId="{2F8D3FE7-858B-4275-A15B-BB9E7BAABA1C}" type="presParOf" srcId="{13E2D198-06C9-432A-88A0-74CA43383D1A}" destId="{5F9D3ED6-FFA5-4E14-AE2B-427215822E1D}" srcOrd="3" destOrd="0" presId="urn:microsoft.com/office/officeart/2005/8/layout/cycle5"/>
    <dgm:cxn modelId="{1FD8A3FF-CE89-4517-888D-F6A532FE235E}" type="presParOf" srcId="{13E2D198-06C9-432A-88A0-74CA43383D1A}" destId="{A988A3A7-A83B-4D70-8DF7-60CBFA496B39}" srcOrd="4" destOrd="0" presId="urn:microsoft.com/office/officeart/2005/8/layout/cycle5"/>
    <dgm:cxn modelId="{D0CFC348-E685-44A9-8312-2D496065B8C3}" type="presParOf" srcId="{13E2D198-06C9-432A-88A0-74CA43383D1A}" destId="{54CFAD1A-670B-4313-9955-C7854B6D93C8}" srcOrd="5" destOrd="0" presId="urn:microsoft.com/office/officeart/2005/8/layout/cycle5"/>
    <dgm:cxn modelId="{4C5E7231-3731-4BDB-9780-D471822C6ED3}" type="presParOf" srcId="{13E2D198-06C9-432A-88A0-74CA43383D1A}" destId="{4547CC21-5824-43B6-B3D2-3BC32A351E63}" srcOrd="6" destOrd="0" presId="urn:microsoft.com/office/officeart/2005/8/layout/cycle5"/>
    <dgm:cxn modelId="{6C087438-3F8F-42A5-8912-174BA1786628}" type="presParOf" srcId="{13E2D198-06C9-432A-88A0-74CA43383D1A}" destId="{819ADF1E-293B-47C6-B9E4-5423F6FCEE06}" srcOrd="7" destOrd="0" presId="urn:microsoft.com/office/officeart/2005/8/layout/cycle5"/>
    <dgm:cxn modelId="{C59083A7-E65E-4C7A-A6BD-80C1DE1AE00F}" type="presParOf" srcId="{13E2D198-06C9-432A-88A0-74CA43383D1A}" destId="{FB1E5754-DE5A-48A0-9BCA-8F3729CA8BBB}" srcOrd="8" destOrd="0" presId="urn:microsoft.com/office/officeart/2005/8/layout/cycle5"/>
  </dgm:cxnLst>
  <dgm:bg/>
  <dgm:whole/>
</dgm:dataModel>
</file>

<file path=ppt/diagrams/data2.xml><?xml version="1.0" encoding="utf-8"?>
<dgm:dataModel xmlns:dgm="http://schemas.openxmlformats.org/drawingml/2006/diagram" xmlns:a="http://schemas.openxmlformats.org/drawingml/2006/main">
  <dgm:ptLst>
    <dgm:pt modelId="{3822A770-D093-4D33-B06F-DE68625F61C2}" type="doc">
      <dgm:prSet loTypeId="urn:microsoft.com/office/officeart/2005/8/layout/gear1" loCatId="cycle" qsTypeId="urn:microsoft.com/office/officeart/2005/8/quickstyle/3d9" qsCatId="3D" csTypeId="urn:microsoft.com/office/officeart/2005/8/colors/accent0_1" csCatId="mainScheme" phldr="1"/>
      <dgm:spPr/>
      <dgm:t>
        <a:bodyPr/>
        <a:lstStyle/>
        <a:p>
          <a:endParaRPr lang="el-GR"/>
        </a:p>
      </dgm:t>
    </dgm:pt>
    <dgm:pt modelId="{D9D70715-D298-45A2-8263-B0AA003A2873}">
      <dgm:prSet phldrT="[Κείμενο]"/>
      <dgm:spPr/>
      <dgm:t>
        <a:bodyPr/>
        <a:lstStyle/>
        <a:p>
          <a:r>
            <a:rPr lang="el-GR" b="1" dirty="0" smtClean="0"/>
            <a:t>ΝΟΙΚΟΚΥΡΙΑ</a:t>
          </a:r>
          <a:endParaRPr lang="el-GR" b="1" dirty="0"/>
        </a:p>
      </dgm:t>
    </dgm:pt>
    <dgm:pt modelId="{CAFE95C8-A501-4B05-B263-005A0300F7FC}" type="parTrans" cxnId="{98CAAF57-B788-425F-B169-4629EED0CBC4}">
      <dgm:prSet/>
      <dgm:spPr/>
      <dgm:t>
        <a:bodyPr/>
        <a:lstStyle/>
        <a:p>
          <a:endParaRPr lang="el-GR"/>
        </a:p>
      </dgm:t>
    </dgm:pt>
    <dgm:pt modelId="{F56DBF3E-C768-4C9B-933B-38FFCD6A3D0F}" type="sibTrans" cxnId="{98CAAF57-B788-425F-B169-4629EED0CBC4}">
      <dgm:prSet/>
      <dgm:spPr/>
      <dgm:t>
        <a:bodyPr/>
        <a:lstStyle/>
        <a:p>
          <a:endParaRPr lang="el-GR"/>
        </a:p>
      </dgm:t>
    </dgm:pt>
    <dgm:pt modelId="{ABDC12E0-D0EC-46AE-87E7-41CFB93331D6}">
      <dgm:prSet phldrT="[Κείμενο]"/>
      <dgm:spPr/>
      <dgm:t>
        <a:bodyPr/>
        <a:lstStyle/>
        <a:p>
          <a:r>
            <a:rPr lang="el-GR" b="1" dirty="0" smtClean="0">
              <a:effectLst>
                <a:outerShdw blurRad="38100" dist="38100" dir="2700000" algn="tl">
                  <a:srgbClr val="000000">
                    <a:alpha val="43137"/>
                  </a:srgbClr>
                </a:outerShdw>
              </a:effectLst>
            </a:rPr>
            <a:t>ΚΡΑΤΟΣ</a:t>
          </a:r>
          <a:endParaRPr lang="el-GR" b="1" dirty="0">
            <a:effectLst>
              <a:outerShdw blurRad="38100" dist="38100" dir="2700000" algn="tl">
                <a:srgbClr val="000000">
                  <a:alpha val="43137"/>
                </a:srgbClr>
              </a:outerShdw>
            </a:effectLst>
          </a:endParaRPr>
        </a:p>
      </dgm:t>
    </dgm:pt>
    <dgm:pt modelId="{32A62DB0-1C94-46D5-AC80-838C0872FD9E}" type="parTrans" cxnId="{440C1C79-5857-43B6-968C-D7ED3E6A8897}">
      <dgm:prSet/>
      <dgm:spPr/>
      <dgm:t>
        <a:bodyPr/>
        <a:lstStyle/>
        <a:p>
          <a:endParaRPr lang="el-GR"/>
        </a:p>
      </dgm:t>
    </dgm:pt>
    <dgm:pt modelId="{78A91C2E-5F34-4A1C-B64F-1610C0B5D22E}" type="sibTrans" cxnId="{440C1C79-5857-43B6-968C-D7ED3E6A8897}">
      <dgm:prSet/>
      <dgm:spPr/>
      <dgm:t>
        <a:bodyPr/>
        <a:lstStyle/>
        <a:p>
          <a:endParaRPr lang="el-GR"/>
        </a:p>
      </dgm:t>
    </dgm:pt>
    <dgm:pt modelId="{BF3A2806-9D45-4FE0-B760-D624B66F6D70}">
      <dgm:prSet phldrT="[Κείμενο]"/>
      <dgm:spPr/>
      <dgm:t>
        <a:bodyPr/>
        <a:lstStyle/>
        <a:p>
          <a:r>
            <a:rPr lang="el-GR" b="1" dirty="0" smtClean="0">
              <a:effectLst>
                <a:outerShdw blurRad="38100" dist="38100" dir="2700000" algn="tl">
                  <a:srgbClr val="000000">
                    <a:alpha val="43137"/>
                  </a:srgbClr>
                </a:outerShdw>
              </a:effectLst>
            </a:rPr>
            <a:t>ΕΠΙΧΕΙΡΗΣΕΙΣ</a:t>
          </a:r>
          <a:endParaRPr lang="el-GR" b="1" dirty="0">
            <a:effectLst>
              <a:outerShdw blurRad="38100" dist="38100" dir="2700000" algn="tl">
                <a:srgbClr val="000000">
                  <a:alpha val="43137"/>
                </a:srgbClr>
              </a:outerShdw>
            </a:effectLst>
          </a:endParaRPr>
        </a:p>
      </dgm:t>
    </dgm:pt>
    <dgm:pt modelId="{7F97D1FB-3608-40D8-9169-0EBAEE8CEA23}" type="parTrans" cxnId="{4BEEC76F-2B8D-421E-876F-C565A410E261}">
      <dgm:prSet/>
      <dgm:spPr/>
      <dgm:t>
        <a:bodyPr/>
        <a:lstStyle/>
        <a:p>
          <a:endParaRPr lang="el-GR"/>
        </a:p>
      </dgm:t>
    </dgm:pt>
    <dgm:pt modelId="{6DA7CEF5-4BD7-4C01-B12D-A9533B6022CD}" type="sibTrans" cxnId="{4BEEC76F-2B8D-421E-876F-C565A410E261}">
      <dgm:prSet/>
      <dgm:spPr/>
      <dgm:t>
        <a:bodyPr/>
        <a:lstStyle/>
        <a:p>
          <a:endParaRPr lang="el-GR"/>
        </a:p>
      </dgm:t>
    </dgm:pt>
    <dgm:pt modelId="{B3332916-F929-40A9-BDD2-07231EE70452}" type="pres">
      <dgm:prSet presAssocID="{3822A770-D093-4D33-B06F-DE68625F61C2}" presName="composite" presStyleCnt="0">
        <dgm:presLayoutVars>
          <dgm:chMax val="3"/>
          <dgm:animLvl val="lvl"/>
          <dgm:resizeHandles val="exact"/>
        </dgm:presLayoutVars>
      </dgm:prSet>
      <dgm:spPr/>
    </dgm:pt>
    <dgm:pt modelId="{B29A450F-AC62-4A05-AEB9-D4397BA5331A}" type="pres">
      <dgm:prSet presAssocID="{D9D70715-D298-45A2-8263-B0AA003A2873}" presName="gear1" presStyleLbl="node1" presStyleIdx="0" presStyleCnt="3">
        <dgm:presLayoutVars>
          <dgm:chMax val="1"/>
          <dgm:bulletEnabled val="1"/>
        </dgm:presLayoutVars>
      </dgm:prSet>
      <dgm:spPr/>
    </dgm:pt>
    <dgm:pt modelId="{198E08C3-2AB5-4D72-A86B-D8DAE67D394A}" type="pres">
      <dgm:prSet presAssocID="{D9D70715-D298-45A2-8263-B0AA003A2873}" presName="gear1srcNode" presStyleLbl="node1" presStyleIdx="0" presStyleCnt="3"/>
      <dgm:spPr/>
    </dgm:pt>
    <dgm:pt modelId="{968A94E0-174D-4378-AC07-EDCEC6954D9B}" type="pres">
      <dgm:prSet presAssocID="{D9D70715-D298-45A2-8263-B0AA003A2873}" presName="gear1dstNode" presStyleLbl="node1" presStyleIdx="0" presStyleCnt="3"/>
      <dgm:spPr/>
    </dgm:pt>
    <dgm:pt modelId="{321AE5A1-BEB1-43C8-A9D0-30B9B331DC30}" type="pres">
      <dgm:prSet presAssocID="{ABDC12E0-D0EC-46AE-87E7-41CFB93331D6}" presName="gear2" presStyleLbl="node1" presStyleIdx="1" presStyleCnt="3">
        <dgm:presLayoutVars>
          <dgm:chMax val="1"/>
          <dgm:bulletEnabled val="1"/>
        </dgm:presLayoutVars>
      </dgm:prSet>
      <dgm:spPr/>
    </dgm:pt>
    <dgm:pt modelId="{B4C9886F-D130-43A6-AE92-91843B9AE8F8}" type="pres">
      <dgm:prSet presAssocID="{ABDC12E0-D0EC-46AE-87E7-41CFB93331D6}" presName="gear2srcNode" presStyleLbl="node1" presStyleIdx="1" presStyleCnt="3"/>
      <dgm:spPr/>
    </dgm:pt>
    <dgm:pt modelId="{FDAFACEA-5221-4F03-B800-1EFC0AA1F034}" type="pres">
      <dgm:prSet presAssocID="{ABDC12E0-D0EC-46AE-87E7-41CFB93331D6}" presName="gear2dstNode" presStyleLbl="node1" presStyleIdx="1" presStyleCnt="3"/>
      <dgm:spPr/>
    </dgm:pt>
    <dgm:pt modelId="{C9F27D8F-04AB-4E47-9573-DDA7A616D30F}" type="pres">
      <dgm:prSet presAssocID="{BF3A2806-9D45-4FE0-B760-D624B66F6D70}" presName="gear3" presStyleLbl="node1" presStyleIdx="2" presStyleCnt="3"/>
      <dgm:spPr/>
    </dgm:pt>
    <dgm:pt modelId="{11CE3C9B-A7A4-48BC-8A07-56EEF54C7BD8}" type="pres">
      <dgm:prSet presAssocID="{BF3A2806-9D45-4FE0-B760-D624B66F6D70}" presName="gear3tx" presStyleLbl="node1" presStyleIdx="2" presStyleCnt="3">
        <dgm:presLayoutVars>
          <dgm:chMax val="1"/>
          <dgm:bulletEnabled val="1"/>
        </dgm:presLayoutVars>
      </dgm:prSet>
      <dgm:spPr/>
    </dgm:pt>
    <dgm:pt modelId="{6C6ECE27-BDDC-4E4A-982A-82E046F693BF}" type="pres">
      <dgm:prSet presAssocID="{BF3A2806-9D45-4FE0-B760-D624B66F6D70}" presName="gear3srcNode" presStyleLbl="node1" presStyleIdx="2" presStyleCnt="3"/>
      <dgm:spPr/>
    </dgm:pt>
    <dgm:pt modelId="{1D0938B4-C472-48CC-B0D5-55F7C1A330C6}" type="pres">
      <dgm:prSet presAssocID="{BF3A2806-9D45-4FE0-B760-D624B66F6D70}" presName="gear3dstNode" presStyleLbl="node1" presStyleIdx="2" presStyleCnt="3"/>
      <dgm:spPr/>
    </dgm:pt>
    <dgm:pt modelId="{03D4735D-1001-471C-876B-E7FDED50A4ED}" type="pres">
      <dgm:prSet presAssocID="{F56DBF3E-C768-4C9B-933B-38FFCD6A3D0F}" presName="connector1" presStyleLbl="sibTrans2D1" presStyleIdx="0" presStyleCnt="3"/>
      <dgm:spPr/>
    </dgm:pt>
    <dgm:pt modelId="{E04CC5AA-B325-477D-9D0C-359103C41B9C}" type="pres">
      <dgm:prSet presAssocID="{78A91C2E-5F34-4A1C-B64F-1610C0B5D22E}" presName="connector2" presStyleLbl="sibTrans2D1" presStyleIdx="1" presStyleCnt="3"/>
      <dgm:spPr/>
    </dgm:pt>
    <dgm:pt modelId="{D533F48A-E7CF-4B15-8B9F-AFF4A5DA3C9F}" type="pres">
      <dgm:prSet presAssocID="{6DA7CEF5-4BD7-4C01-B12D-A9533B6022CD}" presName="connector3" presStyleLbl="sibTrans2D1" presStyleIdx="2" presStyleCnt="3"/>
      <dgm:spPr/>
    </dgm:pt>
  </dgm:ptLst>
  <dgm:cxnLst>
    <dgm:cxn modelId="{4BEEC76F-2B8D-421E-876F-C565A410E261}" srcId="{3822A770-D093-4D33-B06F-DE68625F61C2}" destId="{BF3A2806-9D45-4FE0-B760-D624B66F6D70}" srcOrd="2" destOrd="0" parTransId="{7F97D1FB-3608-40D8-9169-0EBAEE8CEA23}" sibTransId="{6DA7CEF5-4BD7-4C01-B12D-A9533B6022CD}"/>
    <dgm:cxn modelId="{B064900D-0EF1-400E-8E48-87FFD61CB733}" type="presOf" srcId="{D9D70715-D298-45A2-8263-B0AA003A2873}" destId="{198E08C3-2AB5-4D72-A86B-D8DAE67D394A}" srcOrd="1" destOrd="0" presId="urn:microsoft.com/office/officeart/2005/8/layout/gear1"/>
    <dgm:cxn modelId="{F2B8C920-00F5-4A2B-9E93-4B8444FEE385}" type="presOf" srcId="{6DA7CEF5-4BD7-4C01-B12D-A9533B6022CD}" destId="{D533F48A-E7CF-4B15-8B9F-AFF4A5DA3C9F}" srcOrd="0" destOrd="0" presId="urn:microsoft.com/office/officeart/2005/8/layout/gear1"/>
    <dgm:cxn modelId="{303AD78B-31F0-4257-8B89-D8BE39C0B780}" type="presOf" srcId="{ABDC12E0-D0EC-46AE-87E7-41CFB93331D6}" destId="{B4C9886F-D130-43A6-AE92-91843B9AE8F8}" srcOrd="1" destOrd="0" presId="urn:microsoft.com/office/officeart/2005/8/layout/gear1"/>
    <dgm:cxn modelId="{6C794715-1A10-4886-A261-798F6526E42A}" type="presOf" srcId="{ABDC12E0-D0EC-46AE-87E7-41CFB93331D6}" destId="{FDAFACEA-5221-4F03-B800-1EFC0AA1F034}" srcOrd="2" destOrd="0" presId="urn:microsoft.com/office/officeart/2005/8/layout/gear1"/>
    <dgm:cxn modelId="{8A52EA34-F886-4CF3-B38F-5BB8EB2536D5}" type="presOf" srcId="{ABDC12E0-D0EC-46AE-87E7-41CFB93331D6}" destId="{321AE5A1-BEB1-43C8-A9D0-30B9B331DC30}" srcOrd="0" destOrd="0" presId="urn:microsoft.com/office/officeart/2005/8/layout/gear1"/>
    <dgm:cxn modelId="{E0DD97F5-4029-41AE-B239-38A2A88B0FAA}" type="presOf" srcId="{BF3A2806-9D45-4FE0-B760-D624B66F6D70}" destId="{1D0938B4-C472-48CC-B0D5-55F7C1A330C6}" srcOrd="3" destOrd="0" presId="urn:microsoft.com/office/officeart/2005/8/layout/gear1"/>
    <dgm:cxn modelId="{99EF93ED-DCF5-42D4-AB64-260ACED1F0A6}" type="presOf" srcId="{BF3A2806-9D45-4FE0-B760-D624B66F6D70}" destId="{C9F27D8F-04AB-4E47-9573-DDA7A616D30F}" srcOrd="0" destOrd="0" presId="urn:microsoft.com/office/officeart/2005/8/layout/gear1"/>
    <dgm:cxn modelId="{00ADD9DE-6788-4CE9-BD52-AF5A3C1AB03E}" type="presOf" srcId="{78A91C2E-5F34-4A1C-B64F-1610C0B5D22E}" destId="{E04CC5AA-B325-477D-9D0C-359103C41B9C}" srcOrd="0" destOrd="0" presId="urn:microsoft.com/office/officeart/2005/8/layout/gear1"/>
    <dgm:cxn modelId="{B9AD3E84-C1A0-4BE5-AE24-0FA6E677EE55}" type="presOf" srcId="{D9D70715-D298-45A2-8263-B0AA003A2873}" destId="{B29A450F-AC62-4A05-AEB9-D4397BA5331A}" srcOrd="0" destOrd="0" presId="urn:microsoft.com/office/officeart/2005/8/layout/gear1"/>
    <dgm:cxn modelId="{8D6618F2-C716-4D23-A739-8BC7DA527817}" type="presOf" srcId="{F56DBF3E-C768-4C9B-933B-38FFCD6A3D0F}" destId="{03D4735D-1001-471C-876B-E7FDED50A4ED}" srcOrd="0" destOrd="0" presId="urn:microsoft.com/office/officeart/2005/8/layout/gear1"/>
    <dgm:cxn modelId="{440C1C79-5857-43B6-968C-D7ED3E6A8897}" srcId="{3822A770-D093-4D33-B06F-DE68625F61C2}" destId="{ABDC12E0-D0EC-46AE-87E7-41CFB93331D6}" srcOrd="1" destOrd="0" parTransId="{32A62DB0-1C94-46D5-AC80-838C0872FD9E}" sibTransId="{78A91C2E-5F34-4A1C-B64F-1610C0B5D22E}"/>
    <dgm:cxn modelId="{7A3D1628-2A89-4D51-95AF-C5048423952D}" type="presOf" srcId="{D9D70715-D298-45A2-8263-B0AA003A2873}" destId="{968A94E0-174D-4378-AC07-EDCEC6954D9B}" srcOrd="2" destOrd="0" presId="urn:microsoft.com/office/officeart/2005/8/layout/gear1"/>
    <dgm:cxn modelId="{98CAAF57-B788-425F-B169-4629EED0CBC4}" srcId="{3822A770-D093-4D33-B06F-DE68625F61C2}" destId="{D9D70715-D298-45A2-8263-B0AA003A2873}" srcOrd="0" destOrd="0" parTransId="{CAFE95C8-A501-4B05-B263-005A0300F7FC}" sibTransId="{F56DBF3E-C768-4C9B-933B-38FFCD6A3D0F}"/>
    <dgm:cxn modelId="{EDDB8A40-D702-4FE9-BC9C-F86A521B6DC6}" type="presOf" srcId="{BF3A2806-9D45-4FE0-B760-D624B66F6D70}" destId="{11CE3C9B-A7A4-48BC-8A07-56EEF54C7BD8}" srcOrd="1" destOrd="0" presId="urn:microsoft.com/office/officeart/2005/8/layout/gear1"/>
    <dgm:cxn modelId="{7B08D6FE-3885-49DE-8C44-74A0A813A05E}" type="presOf" srcId="{BF3A2806-9D45-4FE0-B760-D624B66F6D70}" destId="{6C6ECE27-BDDC-4E4A-982A-82E046F693BF}" srcOrd="2" destOrd="0" presId="urn:microsoft.com/office/officeart/2005/8/layout/gear1"/>
    <dgm:cxn modelId="{4D150682-0C0F-48D1-BC12-E42598A3346F}" type="presOf" srcId="{3822A770-D093-4D33-B06F-DE68625F61C2}" destId="{B3332916-F929-40A9-BDD2-07231EE70452}" srcOrd="0" destOrd="0" presId="urn:microsoft.com/office/officeart/2005/8/layout/gear1"/>
    <dgm:cxn modelId="{4399CAA5-2979-443B-8988-F79021BE1145}" type="presParOf" srcId="{B3332916-F929-40A9-BDD2-07231EE70452}" destId="{B29A450F-AC62-4A05-AEB9-D4397BA5331A}" srcOrd="0" destOrd="0" presId="urn:microsoft.com/office/officeart/2005/8/layout/gear1"/>
    <dgm:cxn modelId="{5F7DD258-7312-4FC5-B99D-F7D7BA8EBE13}" type="presParOf" srcId="{B3332916-F929-40A9-BDD2-07231EE70452}" destId="{198E08C3-2AB5-4D72-A86B-D8DAE67D394A}" srcOrd="1" destOrd="0" presId="urn:microsoft.com/office/officeart/2005/8/layout/gear1"/>
    <dgm:cxn modelId="{EEB96A65-543E-4D09-8AB7-BA56A13F1083}" type="presParOf" srcId="{B3332916-F929-40A9-BDD2-07231EE70452}" destId="{968A94E0-174D-4378-AC07-EDCEC6954D9B}" srcOrd="2" destOrd="0" presId="urn:microsoft.com/office/officeart/2005/8/layout/gear1"/>
    <dgm:cxn modelId="{34DD3ABB-4060-439A-A92C-931DDED9668A}" type="presParOf" srcId="{B3332916-F929-40A9-BDD2-07231EE70452}" destId="{321AE5A1-BEB1-43C8-A9D0-30B9B331DC30}" srcOrd="3" destOrd="0" presId="urn:microsoft.com/office/officeart/2005/8/layout/gear1"/>
    <dgm:cxn modelId="{E43AD1DD-4982-4A8D-84B5-3188EB335214}" type="presParOf" srcId="{B3332916-F929-40A9-BDD2-07231EE70452}" destId="{B4C9886F-D130-43A6-AE92-91843B9AE8F8}" srcOrd="4" destOrd="0" presId="urn:microsoft.com/office/officeart/2005/8/layout/gear1"/>
    <dgm:cxn modelId="{EEF53A7B-8F06-4656-84C4-4517FD5832F7}" type="presParOf" srcId="{B3332916-F929-40A9-BDD2-07231EE70452}" destId="{FDAFACEA-5221-4F03-B800-1EFC0AA1F034}" srcOrd="5" destOrd="0" presId="urn:microsoft.com/office/officeart/2005/8/layout/gear1"/>
    <dgm:cxn modelId="{34C011D7-4BD8-4FAC-8A04-4859933285C0}" type="presParOf" srcId="{B3332916-F929-40A9-BDD2-07231EE70452}" destId="{C9F27D8F-04AB-4E47-9573-DDA7A616D30F}" srcOrd="6" destOrd="0" presId="urn:microsoft.com/office/officeart/2005/8/layout/gear1"/>
    <dgm:cxn modelId="{AC7828C3-967A-4496-A086-6F4583FB3F18}" type="presParOf" srcId="{B3332916-F929-40A9-BDD2-07231EE70452}" destId="{11CE3C9B-A7A4-48BC-8A07-56EEF54C7BD8}" srcOrd="7" destOrd="0" presId="urn:microsoft.com/office/officeart/2005/8/layout/gear1"/>
    <dgm:cxn modelId="{903F7418-66CC-44B7-9A8B-74A6A0342733}" type="presParOf" srcId="{B3332916-F929-40A9-BDD2-07231EE70452}" destId="{6C6ECE27-BDDC-4E4A-982A-82E046F693BF}" srcOrd="8" destOrd="0" presId="urn:microsoft.com/office/officeart/2005/8/layout/gear1"/>
    <dgm:cxn modelId="{B405B736-65B1-4A10-ABAC-4C88532783A6}" type="presParOf" srcId="{B3332916-F929-40A9-BDD2-07231EE70452}" destId="{1D0938B4-C472-48CC-B0D5-55F7C1A330C6}" srcOrd="9" destOrd="0" presId="urn:microsoft.com/office/officeart/2005/8/layout/gear1"/>
    <dgm:cxn modelId="{99A88A2C-A2BB-4594-8E44-6F0295744699}" type="presParOf" srcId="{B3332916-F929-40A9-BDD2-07231EE70452}" destId="{03D4735D-1001-471C-876B-E7FDED50A4ED}" srcOrd="10" destOrd="0" presId="urn:microsoft.com/office/officeart/2005/8/layout/gear1"/>
    <dgm:cxn modelId="{89DE64E0-00CD-49E6-A432-532F097BDC36}" type="presParOf" srcId="{B3332916-F929-40A9-BDD2-07231EE70452}" destId="{E04CC5AA-B325-477D-9D0C-359103C41B9C}" srcOrd="11" destOrd="0" presId="urn:microsoft.com/office/officeart/2005/8/layout/gear1"/>
    <dgm:cxn modelId="{5976DDC1-1494-4F2D-A234-DA3714EF4983}" type="presParOf" srcId="{B3332916-F929-40A9-BDD2-07231EE70452}" destId="{D533F48A-E7CF-4B15-8B9F-AFF4A5DA3C9F}"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4344015-8001-49A1-A5D5-65B94615689A}" type="datetimeFigureOut">
              <a:rPr lang="el-GR" smtClean="0"/>
              <a:t>26/11/2017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47FDA2-84D3-41F5-8BD7-C359752964C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44015-8001-49A1-A5D5-65B94615689A}" type="datetimeFigureOut">
              <a:rPr lang="el-GR" smtClean="0"/>
              <a:t>26/11/2017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7FDA2-84D3-41F5-8BD7-C359752964C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28728" y="214290"/>
            <a:ext cx="7500990" cy="1357298"/>
          </a:xfrm>
        </p:spPr>
        <p:txBody>
          <a:bodyPr>
            <a:normAutofit/>
          </a:bodyPr>
          <a:lstStyle/>
          <a:p>
            <a:pPr algn="r"/>
            <a:r>
              <a:rPr lang="el-GR" sz="2000" b="1" dirty="0">
                <a:solidFill>
                  <a:schemeClr val="bg1"/>
                </a:solidFill>
                <a:effectLst>
                  <a:outerShdw blurRad="38100" dist="38100" dir="2700000" algn="tl">
                    <a:srgbClr val="000000">
                      <a:alpha val="43137"/>
                    </a:srgbClr>
                  </a:outerShdw>
                </a:effectLst>
                <a:latin typeface="+mn-lt"/>
                <a:ea typeface="+mn-ea"/>
                <a:cs typeface="+mn-cs"/>
              </a:rPr>
              <a:t>ΑΝΩΤΑΤΗ</a:t>
            </a:r>
            <a:r>
              <a:rPr lang="el-GR" sz="2000" b="1" dirty="0" smtClean="0">
                <a:solidFill>
                  <a:schemeClr val="bg1"/>
                </a:solidFill>
                <a:effectLst>
                  <a:outerShdw blurRad="38100" dist="38100" dir="2700000" algn="tl">
                    <a:srgbClr val="000000">
                      <a:alpha val="43137"/>
                    </a:srgbClr>
                  </a:outerShdw>
                </a:effectLst>
              </a:rPr>
              <a:t> </a:t>
            </a:r>
            <a:r>
              <a:rPr lang="el-GR" sz="2000" b="1" dirty="0">
                <a:solidFill>
                  <a:schemeClr val="bg1"/>
                </a:solidFill>
                <a:effectLst>
                  <a:outerShdw blurRad="38100" dist="38100" dir="2700000" algn="tl">
                    <a:srgbClr val="000000">
                      <a:alpha val="43137"/>
                    </a:srgbClr>
                  </a:outerShdw>
                </a:effectLst>
                <a:latin typeface="+mn-lt"/>
                <a:ea typeface="+mn-ea"/>
                <a:cs typeface="+mn-cs"/>
              </a:rPr>
              <a:t>ΣΧΟΛΗ</a:t>
            </a:r>
            <a:r>
              <a:rPr lang="el-GR" sz="2000" b="1" dirty="0" smtClean="0">
                <a:solidFill>
                  <a:schemeClr val="bg1"/>
                </a:solidFill>
                <a:effectLst>
                  <a:outerShdw blurRad="38100" dist="38100" dir="2700000" algn="tl">
                    <a:srgbClr val="000000">
                      <a:alpha val="43137"/>
                    </a:srgbClr>
                  </a:outerShdw>
                </a:effectLst>
              </a:rPr>
              <a:t> </a:t>
            </a:r>
            <a:r>
              <a:rPr lang="el-GR" sz="2000" b="1" dirty="0">
                <a:solidFill>
                  <a:schemeClr val="bg1"/>
                </a:solidFill>
                <a:effectLst>
                  <a:outerShdw blurRad="38100" dist="38100" dir="2700000" algn="tl">
                    <a:srgbClr val="000000">
                      <a:alpha val="43137"/>
                    </a:srgbClr>
                  </a:outerShdw>
                </a:effectLst>
                <a:latin typeface="+mn-lt"/>
                <a:ea typeface="+mn-ea"/>
                <a:cs typeface="+mn-cs"/>
              </a:rPr>
              <a:t>ΠΑΙΔΑΓΩΓΚΗΣ ΚΑΙ ΤΕΧΝΟΛΟΓΙΚΗΣ ΕΚΠΑΙΔΕΥΣΗΣ</a:t>
            </a:r>
            <a:br>
              <a:rPr lang="el-GR" sz="2000" b="1" dirty="0">
                <a:solidFill>
                  <a:schemeClr val="bg1"/>
                </a:solidFill>
                <a:effectLst>
                  <a:outerShdw blurRad="38100" dist="38100" dir="2700000" algn="tl">
                    <a:srgbClr val="000000">
                      <a:alpha val="43137"/>
                    </a:srgbClr>
                  </a:outerShdw>
                </a:effectLst>
                <a:latin typeface="+mn-lt"/>
                <a:ea typeface="+mn-ea"/>
                <a:cs typeface="+mn-cs"/>
              </a:rPr>
            </a:br>
            <a:r>
              <a:rPr lang="el-GR" sz="2000" b="1" dirty="0">
                <a:solidFill>
                  <a:schemeClr val="bg1"/>
                </a:solidFill>
                <a:effectLst>
                  <a:outerShdw blurRad="38100" dist="38100" dir="2700000" algn="tl">
                    <a:srgbClr val="000000">
                      <a:alpha val="43137"/>
                    </a:srgbClr>
                  </a:outerShdw>
                </a:effectLst>
                <a:latin typeface="+mn-lt"/>
                <a:ea typeface="+mn-ea"/>
                <a:cs typeface="+mn-cs"/>
              </a:rPr>
              <a:t>ΕΠΠΑΙΚ 2017-2018</a:t>
            </a:r>
          </a:p>
        </p:txBody>
      </p:sp>
      <p:sp>
        <p:nvSpPr>
          <p:cNvPr id="3" name="2 - Υπότιτλος"/>
          <p:cNvSpPr>
            <a:spLocks noGrp="1"/>
          </p:cNvSpPr>
          <p:nvPr>
            <p:ph type="subTitle" idx="1"/>
          </p:nvPr>
        </p:nvSpPr>
        <p:spPr>
          <a:xfrm>
            <a:off x="1500166" y="3143248"/>
            <a:ext cx="6429420" cy="3286148"/>
          </a:xfrm>
        </p:spPr>
        <p:txBody>
          <a:bodyPr>
            <a:normAutofit/>
          </a:bodyPr>
          <a:lstStyle/>
          <a:p>
            <a:r>
              <a:rPr lang="el-GR" b="1" dirty="0" smtClean="0">
                <a:solidFill>
                  <a:schemeClr val="bg1"/>
                </a:solidFill>
                <a:effectLst>
                  <a:outerShdw blurRad="38100" dist="38100" dir="2700000" algn="tl">
                    <a:srgbClr val="000000">
                      <a:alpha val="43137"/>
                    </a:srgbClr>
                  </a:outerShdw>
                </a:effectLst>
              </a:rPr>
              <a:t>ΟΙΚΟΝΟΜΙΚΟ ΚΥΚΛΩΜΑ</a:t>
            </a:r>
          </a:p>
          <a:p>
            <a:endParaRPr lang="el-GR" b="1" dirty="0">
              <a:solidFill>
                <a:schemeClr val="bg1"/>
              </a:solidFill>
              <a:effectLst>
                <a:outerShdw blurRad="38100" dist="38100" dir="2700000" algn="tl">
                  <a:srgbClr val="000000">
                    <a:alpha val="43137"/>
                  </a:srgbClr>
                </a:outerShdw>
              </a:effectLst>
            </a:endParaRPr>
          </a:p>
          <a:p>
            <a:endParaRPr lang="el-GR" b="1" dirty="0" smtClean="0">
              <a:solidFill>
                <a:schemeClr val="bg1"/>
              </a:solidFill>
              <a:effectLst>
                <a:outerShdw blurRad="38100" dist="38100" dir="2700000" algn="tl">
                  <a:srgbClr val="000000">
                    <a:alpha val="43137"/>
                  </a:srgbClr>
                </a:outerShdw>
              </a:effectLst>
            </a:endParaRPr>
          </a:p>
          <a:p>
            <a:endParaRPr lang="el-GR" b="1" dirty="0">
              <a:solidFill>
                <a:schemeClr val="bg1"/>
              </a:solidFill>
              <a:effectLst>
                <a:outerShdw blurRad="38100" dist="38100" dir="2700000" algn="tl">
                  <a:srgbClr val="000000">
                    <a:alpha val="43137"/>
                  </a:srgbClr>
                </a:outerShdw>
              </a:effectLst>
            </a:endParaRPr>
          </a:p>
          <a:p>
            <a:r>
              <a:rPr lang="el-GR" sz="2400" b="1" u="sng" dirty="0" smtClean="0">
                <a:solidFill>
                  <a:schemeClr val="bg1"/>
                </a:solidFill>
                <a:effectLst>
                  <a:outerShdw blurRad="38100" dist="38100" dir="2700000" algn="tl">
                    <a:srgbClr val="000000">
                      <a:alpha val="43137"/>
                    </a:srgbClr>
                  </a:outerShdw>
                </a:effectLst>
              </a:rPr>
              <a:t>ΕΠΙΜΕΛΕΙΑ </a:t>
            </a:r>
          </a:p>
          <a:p>
            <a:r>
              <a:rPr lang="el-GR" sz="2400" b="1" dirty="0" smtClean="0">
                <a:solidFill>
                  <a:schemeClr val="bg1"/>
                </a:solidFill>
                <a:effectLst>
                  <a:outerShdw blurRad="38100" dist="38100" dir="2700000" algn="tl">
                    <a:srgbClr val="000000">
                      <a:alpha val="43137"/>
                    </a:srgbClr>
                  </a:outerShdw>
                </a:effectLst>
              </a:rPr>
              <a:t>ΒΟΥΛΟΥΤΙΔΟΥ ΓΕΩΡΓΙΑ</a:t>
            </a:r>
          </a:p>
          <a:p>
            <a:endParaRPr lang="el-GR"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srcRect r="84066" b="6249"/>
          <a:stretch>
            <a:fillRect/>
          </a:stretch>
        </p:blipFill>
        <p:spPr bwMode="auto">
          <a:xfrm>
            <a:off x="500034" y="357166"/>
            <a:ext cx="1285884" cy="7564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solidFill>
                  <a:schemeClr val="bg1"/>
                </a:solidFill>
                <a:effectLst>
                  <a:outerShdw blurRad="38100" dist="38100" dir="2700000" algn="tl">
                    <a:srgbClr val="000000">
                      <a:alpha val="43137"/>
                    </a:srgbClr>
                  </a:outerShdw>
                </a:effectLst>
              </a:rPr>
              <a:t>TI EINAI</a:t>
            </a:r>
            <a:r>
              <a:rPr lang="el-GR" sz="3200" b="1" dirty="0" smtClean="0">
                <a:solidFill>
                  <a:schemeClr val="bg1"/>
                </a:solidFill>
                <a:effectLst>
                  <a:outerShdw blurRad="38100" dist="38100" dir="2700000" algn="tl">
                    <a:srgbClr val="000000">
                      <a:alpha val="43137"/>
                    </a:srgbClr>
                  </a:outerShdw>
                </a:effectLst>
              </a:rPr>
              <a:t>;</a:t>
            </a:r>
            <a:endParaRPr lang="el-GR" sz="3200" b="1" dirty="0">
              <a:solidFill>
                <a:schemeClr val="bg1"/>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lstStyle/>
          <a:p>
            <a:pPr algn="ctr">
              <a:buNone/>
            </a:pPr>
            <a:r>
              <a:rPr lang="el-GR" sz="2400" dirty="0">
                <a:solidFill>
                  <a:schemeClr val="bg1"/>
                </a:solidFill>
                <a:effectLst>
                  <a:outerShdw blurRad="38100" dist="38100" dir="2700000" algn="tl">
                    <a:srgbClr val="000000">
                      <a:alpha val="43137"/>
                    </a:srgbClr>
                  </a:outerShdw>
                </a:effectLst>
              </a:rPr>
              <a:t> Ο όρος οικονομικό κύκλωμα χαρακτηρίζει </a:t>
            </a:r>
            <a:r>
              <a:rPr lang="el-GR" sz="2400" dirty="0" smtClean="0">
                <a:solidFill>
                  <a:schemeClr val="bg1"/>
                </a:solidFill>
                <a:effectLst>
                  <a:outerShdw blurRad="38100" dist="38100" dir="2700000" algn="tl">
                    <a:srgbClr val="000000">
                      <a:alpha val="43137"/>
                    </a:srgbClr>
                  </a:outerShdw>
                </a:effectLst>
              </a:rPr>
              <a:t>το σύνολο </a:t>
            </a:r>
            <a:r>
              <a:rPr lang="el-GR" sz="2400" dirty="0">
                <a:solidFill>
                  <a:schemeClr val="bg1"/>
                </a:solidFill>
                <a:effectLst>
                  <a:outerShdw blurRad="38100" dist="38100" dir="2700000" algn="tl">
                    <a:srgbClr val="000000">
                      <a:alpha val="43137"/>
                    </a:srgbClr>
                  </a:outerShdw>
                </a:effectLst>
              </a:rPr>
              <a:t>των σχέσεων που </a:t>
            </a:r>
            <a:r>
              <a:rPr lang="el-GR" sz="2400" dirty="0" smtClean="0">
                <a:solidFill>
                  <a:schemeClr val="bg1"/>
                </a:solidFill>
                <a:effectLst>
                  <a:outerShdw blurRad="38100" dist="38100" dir="2700000" algn="tl">
                    <a:srgbClr val="000000">
                      <a:alpha val="43137"/>
                    </a:srgbClr>
                  </a:outerShdw>
                </a:effectLst>
              </a:rPr>
              <a:t>δημιουργούνται μεταξύ </a:t>
            </a:r>
            <a:r>
              <a:rPr lang="el-GR" sz="2400" dirty="0">
                <a:solidFill>
                  <a:schemeClr val="bg1"/>
                </a:solidFill>
                <a:effectLst>
                  <a:outerShdw blurRad="38100" dist="38100" dir="2700000" algn="tl">
                    <a:srgbClr val="000000">
                      <a:alpha val="43137"/>
                    </a:srgbClr>
                  </a:outerShdw>
                </a:effectLst>
              </a:rPr>
              <a:t>των βασικών μονάδων </a:t>
            </a:r>
            <a:r>
              <a:rPr lang="el-GR" sz="2400" dirty="0" smtClean="0">
                <a:solidFill>
                  <a:schemeClr val="bg1"/>
                </a:solidFill>
                <a:effectLst>
                  <a:outerShdw blurRad="38100" dist="38100" dir="2700000" algn="tl">
                    <a:srgbClr val="000000">
                      <a:alpha val="43137"/>
                    </a:srgbClr>
                  </a:outerShdw>
                </a:effectLst>
              </a:rPr>
              <a:t>ενός οικονομικού </a:t>
            </a:r>
            <a:r>
              <a:rPr lang="el-GR" sz="2400" dirty="0">
                <a:solidFill>
                  <a:schemeClr val="bg1"/>
                </a:solidFill>
                <a:effectLst>
                  <a:outerShdw blurRad="38100" dist="38100" dir="2700000" algn="tl">
                    <a:srgbClr val="000000">
                      <a:alpha val="43137"/>
                    </a:srgbClr>
                  </a:outerShdw>
                </a:effectLst>
              </a:rPr>
              <a:t>συστήματος.</a:t>
            </a:r>
          </a:p>
          <a:p>
            <a:pPr>
              <a:buNone/>
            </a:pPr>
            <a:endParaRPr lang="el-GR" dirty="0" smtClean="0"/>
          </a:p>
          <a:p>
            <a:pPr algn="ctr">
              <a:buNone/>
            </a:pPr>
            <a:r>
              <a:rPr lang="el-GR" sz="2800" b="1" dirty="0" smtClean="0">
                <a:solidFill>
                  <a:schemeClr val="bg1"/>
                </a:solidFill>
                <a:effectLst>
                  <a:outerShdw blurRad="38100" dist="38100" dir="2700000" algn="tl">
                    <a:srgbClr val="000000">
                      <a:alpha val="43137"/>
                    </a:srgbClr>
                  </a:outerShdw>
                </a:effectLst>
              </a:rPr>
              <a:t>ΒΑΣΙΚΕΣ ΜΟΝΑΔΕΣ ΤΟΥ ΟΙΚΟΝΟΜΙΚΟΥ ΣΥΣΤΗΜΑΤΟΣ</a:t>
            </a:r>
          </a:p>
          <a:p>
            <a:pPr>
              <a:buNone/>
            </a:pPr>
            <a:endParaRPr lang="el-GR" dirty="0"/>
          </a:p>
        </p:txBody>
      </p:sp>
      <p:pic>
        <p:nvPicPr>
          <p:cNvPr id="2050" name="Picture 2"/>
          <p:cNvPicPr>
            <a:picLocks noChangeAspect="1" noChangeArrowheads="1"/>
          </p:cNvPicPr>
          <p:nvPr/>
        </p:nvPicPr>
        <p:blipFill>
          <a:blip r:embed="rId2"/>
          <a:srcRect/>
          <a:stretch>
            <a:fillRect/>
          </a:stretch>
        </p:blipFill>
        <p:spPr bwMode="auto">
          <a:xfrm>
            <a:off x="428596" y="4143380"/>
            <a:ext cx="2530475" cy="2016125"/>
          </a:xfrm>
          <a:prstGeom prst="rect">
            <a:avLst/>
          </a:prstGeom>
          <a:ln>
            <a:noFill/>
          </a:ln>
          <a:effectLst>
            <a:softEdge rad="112500"/>
          </a:effectLst>
        </p:spPr>
      </p:pic>
      <p:pic>
        <p:nvPicPr>
          <p:cNvPr id="2052" name="Picture 4" descr="Σχετική εικόνα"/>
          <p:cNvPicPr>
            <a:picLocks noChangeAspect="1" noChangeArrowheads="1"/>
          </p:cNvPicPr>
          <p:nvPr/>
        </p:nvPicPr>
        <p:blipFill>
          <a:blip r:embed="rId3"/>
          <a:srcRect/>
          <a:stretch>
            <a:fillRect/>
          </a:stretch>
        </p:blipFill>
        <p:spPr bwMode="auto">
          <a:xfrm>
            <a:off x="3357554" y="4143381"/>
            <a:ext cx="2214578" cy="2034080"/>
          </a:xfrm>
          <a:prstGeom prst="rect">
            <a:avLst/>
          </a:prstGeom>
          <a:ln>
            <a:noFill/>
          </a:ln>
          <a:effectLst>
            <a:softEdge rad="112500"/>
          </a:effectLst>
        </p:spPr>
      </p:pic>
      <p:pic>
        <p:nvPicPr>
          <p:cNvPr id="2053" name="Picture 5"/>
          <p:cNvPicPr>
            <a:picLocks noChangeAspect="1" noChangeArrowheads="1"/>
          </p:cNvPicPr>
          <p:nvPr/>
        </p:nvPicPr>
        <p:blipFill>
          <a:blip r:embed="rId4"/>
          <a:srcRect/>
          <a:stretch>
            <a:fillRect/>
          </a:stretch>
        </p:blipFill>
        <p:spPr bwMode="auto">
          <a:xfrm>
            <a:off x="6143636" y="4214818"/>
            <a:ext cx="2578100" cy="1931987"/>
          </a:xfrm>
          <a:prstGeom prst="rect">
            <a:avLst/>
          </a:prstGeom>
          <a:ln>
            <a:noFill/>
          </a:ln>
          <a:effectLst>
            <a:softEdge rad="112500"/>
          </a:effectLst>
        </p:spPr>
      </p:pic>
      <p:sp>
        <p:nvSpPr>
          <p:cNvPr id="7" name="6 - TextBox"/>
          <p:cNvSpPr txBox="1"/>
          <p:nvPr/>
        </p:nvSpPr>
        <p:spPr>
          <a:xfrm>
            <a:off x="500034" y="6143644"/>
            <a:ext cx="2357454" cy="400110"/>
          </a:xfrm>
          <a:prstGeom prst="rect">
            <a:avLst/>
          </a:prstGeom>
          <a:noFill/>
        </p:spPr>
        <p:txBody>
          <a:bodyPr wrap="square" rtlCol="0">
            <a:spAutoFit/>
          </a:bodyPr>
          <a:lstStyle/>
          <a:p>
            <a:pPr algn="ctr"/>
            <a:r>
              <a:rPr lang="el-GR" sz="2000" b="1" dirty="0" smtClean="0">
                <a:solidFill>
                  <a:schemeClr val="bg1"/>
                </a:solidFill>
                <a:effectLst>
                  <a:outerShdw blurRad="38100" dist="38100" dir="2700000" algn="tl">
                    <a:srgbClr val="000000">
                      <a:alpha val="43137"/>
                    </a:srgbClr>
                  </a:outerShdw>
                </a:effectLst>
              </a:rPr>
              <a:t>ΕΠΙΧΕΙΡΗΣΕΙΣ</a:t>
            </a:r>
            <a:endParaRPr lang="el-GR" sz="2000" b="1" dirty="0">
              <a:solidFill>
                <a:schemeClr val="bg1"/>
              </a:solidFill>
              <a:effectLst>
                <a:outerShdw blurRad="38100" dist="38100" dir="2700000" algn="tl">
                  <a:srgbClr val="000000">
                    <a:alpha val="43137"/>
                  </a:srgbClr>
                </a:outerShdw>
              </a:effectLst>
            </a:endParaRPr>
          </a:p>
        </p:txBody>
      </p:sp>
      <p:sp>
        <p:nvSpPr>
          <p:cNvPr id="8" name="7 - TextBox"/>
          <p:cNvSpPr txBox="1"/>
          <p:nvPr/>
        </p:nvSpPr>
        <p:spPr>
          <a:xfrm>
            <a:off x="3428992" y="6215082"/>
            <a:ext cx="2071702" cy="400110"/>
          </a:xfrm>
          <a:prstGeom prst="rect">
            <a:avLst/>
          </a:prstGeom>
          <a:noFill/>
        </p:spPr>
        <p:txBody>
          <a:bodyPr wrap="square" rtlCol="0">
            <a:spAutoFit/>
          </a:bodyPr>
          <a:lstStyle/>
          <a:p>
            <a:pPr algn="ctr"/>
            <a:r>
              <a:rPr lang="el-GR" sz="2000" b="1" dirty="0" smtClean="0">
                <a:solidFill>
                  <a:schemeClr val="bg1"/>
                </a:solidFill>
                <a:effectLst>
                  <a:outerShdw blurRad="38100" dist="38100" dir="2700000" algn="tl">
                    <a:srgbClr val="000000">
                      <a:alpha val="43137"/>
                    </a:srgbClr>
                  </a:outerShdw>
                </a:effectLst>
              </a:rPr>
              <a:t>ΝΟΙΚΟΚΥΡΙΑ </a:t>
            </a:r>
            <a:endParaRPr lang="el-GR" sz="2000" b="1" dirty="0">
              <a:solidFill>
                <a:schemeClr val="bg1"/>
              </a:solidFill>
              <a:effectLst>
                <a:outerShdw blurRad="38100" dist="38100" dir="2700000" algn="tl">
                  <a:srgbClr val="000000">
                    <a:alpha val="43137"/>
                  </a:srgbClr>
                </a:outerShdw>
              </a:effectLst>
            </a:endParaRPr>
          </a:p>
        </p:txBody>
      </p:sp>
      <p:sp>
        <p:nvSpPr>
          <p:cNvPr id="9" name="8 - TextBox"/>
          <p:cNvSpPr txBox="1"/>
          <p:nvPr/>
        </p:nvSpPr>
        <p:spPr>
          <a:xfrm>
            <a:off x="6572264" y="6215082"/>
            <a:ext cx="2000264" cy="400110"/>
          </a:xfrm>
          <a:prstGeom prst="rect">
            <a:avLst/>
          </a:prstGeom>
          <a:noFill/>
        </p:spPr>
        <p:txBody>
          <a:bodyPr wrap="square" rtlCol="0">
            <a:spAutoFit/>
          </a:bodyPr>
          <a:lstStyle/>
          <a:p>
            <a:pPr algn="ctr"/>
            <a:r>
              <a:rPr lang="el-GR" sz="2000" b="1" dirty="0" smtClean="0">
                <a:solidFill>
                  <a:schemeClr val="bg1"/>
                </a:solidFill>
                <a:effectLst>
                  <a:outerShdw blurRad="38100" dist="38100" dir="2700000" algn="tl">
                    <a:srgbClr val="000000">
                      <a:alpha val="43137"/>
                    </a:srgbClr>
                  </a:outerShdw>
                </a:effectLst>
              </a:rPr>
              <a:t>ΚΡΑΤΟΣ</a:t>
            </a:r>
            <a:endParaRPr lang="el-GR" sz="20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effectLst>
                  <a:outerShdw blurRad="38100" dist="38100" dir="2700000" algn="tl">
                    <a:srgbClr val="000000">
                      <a:alpha val="43137"/>
                    </a:srgbClr>
                  </a:outerShdw>
                </a:effectLst>
              </a:rPr>
              <a:t>ΤΙ ΑΠΕΙΚΟΝΙΖΕΙ;</a:t>
            </a:r>
            <a:endParaRPr lang="el-GR" sz="3600" b="1" dirty="0">
              <a:solidFill>
                <a:schemeClr val="bg1"/>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a:bodyPr>
          <a:lstStyle/>
          <a:p>
            <a:pPr>
              <a:buNone/>
            </a:pPr>
            <a:endParaRPr lang="el-GR" b="1" dirty="0">
              <a:solidFill>
                <a:schemeClr val="bg1"/>
              </a:solidFill>
              <a:effectLst>
                <a:outerShdw blurRad="38100" dist="38100" dir="2700000" algn="tl">
                  <a:srgbClr val="000000">
                    <a:alpha val="43137"/>
                  </a:srgbClr>
                </a:outerShdw>
              </a:effectLst>
            </a:endParaRPr>
          </a:p>
          <a:p>
            <a:pPr>
              <a:buNone/>
            </a:pPr>
            <a:r>
              <a:rPr lang="el-GR" b="1" dirty="0" smtClean="0">
                <a:solidFill>
                  <a:schemeClr val="bg1"/>
                </a:solidFill>
                <a:effectLst>
                  <a:outerShdw blurRad="38100" dist="38100" dir="2700000" algn="tl">
                    <a:srgbClr val="000000">
                      <a:alpha val="43137"/>
                    </a:srgbClr>
                  </a:outerShdw>
                </a:effectLst>
              </a:rPr>
              <a:t>Το οικονομικό κύκλωμα δείχνει τις ροές:</a:t>
            </a:r>
          </a:p>
          <a:p>
            <a:pPr>
              <a:buFont typeface="Wingdings" pitchFamily="2" charset="2"/>
              <a:buChar char="ü"/>
            </a:pPr>
            <a:r>
              <a:rPr lang="el-GR" b="1" dirty="0" smtClean="0">
                <a:solidFill>
                  <a:schemeClr val="bg1"/>
                </a:solidFill>
                <a:effectLst>
                  <a:outerShdw blurRad="38100" dist="38100" dir="2700000" algn="tl">
                    <a:srgbClr val="000000">
                      <a:alpha val="43137"/>
                    </a:srgbClr>
                  </a:outerShdw>
                </a:effectLst>
              </a:rPr>
              <a:t>αγαθών</a:t>
            </a:r>
          </a:p>
          <a:p>
            <a:pPr>
              <a:buFont typeface="Wingdings" pitchFamily="2" charset="2"/>
              <a:buChar char="ü"/>
            </a:pPr>
            <a:r>
              <a:rPr lang="el-GR" b="1" dirty="0" smtClean="0">
                <a:solidFill>
                  <a:schemeClr val="bg1"/>
                </a:solidFill>
                <a:effectLst>
                  <a:outerShdw blurRad="38100" dist="38100" dir="2700000" algn="tl">
                    <a:srgbClr val="000000">
                      <a:alpha val="43137"/>
                    </a:srgbClr>
                  </a:outerShdw>
                </a:effectLst>
              </a:rPr>
              <a:t>παραγωγικών </a:t>
            </a:r>
            <a:r>
              <a:rPr lang="el-GR" b="1" dirty="0">
                <a:solidFill>
                  <a:schemeClr val="bg1"/>
                </a:solidFill>
                <a:effectLst>
                  <a:outerShdw blurRad="38100" dist="38100" dir="2700000" algn="tl">
                    <a:srgbClr val="000000">
                      <a:alpha val="43137"/>
                    </a:srgbClr>
                  </a:outerShdw>
                </a:effectLst>
              </a:rPr>
              <a:t>συντελεστών </a:t>
            </a:r>
            <a:r>
              <a:rPr lang="el-GR" b="1" dirty="0" smtClean="0">
                <a:solidFill>
                  <a:schemeClr val="bg1"/>
                </a:solidFill>
                <a:effectLst>
                  <a:outerShdw blurRad="38100" dist="38100" dir="2700000" algn="tl">
                    <a:srgbClr val="000000">
                      <a:alpha val="43137"/>
                    </a:srgbClr>
                  </a:outerShdw>
                </a:effectLst>
              </a:rPr>
              <a:t>	</a:t>
            </a:r>
            <a:endParaRPr lang="el-GR" b="1" dirty="0">
              <a:solidFill>
                <a:schemeClr val="bg1"/>
              </a:solidFill>
              <a:effectLst>
                <a:outerShdw blurRad="38100" dist="38100" dir="2700000" algn="tl">
                  <a:srgbClr val="000000">
                    <a:alpha val="43137"/>
                  </a:srgbClr>
                </a:outerShdw>
              </a:effectLst>
            </a:endParaRPr>
          </a:p>
          <a:p>
            <a:pPr>
              <a:buFont typeface="Wingdings" pitchFamily="2" charset="2"/>
              <a:buChar char="ü"/>
            </a:pPr>
            <a:r>
              <a:rPr lang="el-GR" b="1" dirty="0" smtClean="0">
                <a:solidFill>
                  <a:schemeClr val="bg1"/>
                </a:solidFill>
                <a:effectLst>
                  <a:outerShdw blurRad="38100" dist="38100" dir="2700000" algn="tl">
                    <a:srgbClr val="000000">
                      <a:alpha val="43137"/>
                    </a:srgbClr>
                  </a:outerShdw>
                </a:effectLst>
              </a:rPr>
              <a:t>χρήματος </a:t>
            </a:r>
          </a:p>
          <a:p>
            <a:pPr>
              <a:buNone/>
            </a:pPr>
            <a:endParaRPr lang="el-GR" b="1" dirty="0">
              <a:solidFill>
                <a:schemeClr val="bg1"/>
              </a:solidFill>
              <a:effectLst>
                <a:outerShdw blurRad="38100" dist="38100" dir="2700000" algn="tl">
                  <a:srgbClr val="000000">
                    <a:alpha val="43137"/>
                  </a:srgbClr>
                </a:outerShdw>
              </a:effectLst>
            </a:endParaRPr>
          </a:p>
          <a:p>
            <a:pPr algn="r">
              <a:buNone/>
            </a:pPr>
            <a:r>
              <a:rPr lang="el-GR" b="1" dirty="0" smtClean="0">
                <a:solidFill>
                  <a:schemeClr val="bg1"/>
                </a:solidFill>
                <a:effectLst>
                  <a:outerShdw blurRad="38100" dist="38100" dir="2700000" algn="tl">
                    <a:srgbClr val="000000">
                      <a:alpha val="43137"/>
                    </a:srgbClr>
                  </a:outerShdw>
                </a:effectLst>
              </a:rPr>
              <a:t>που </a:t>
            </a:r>
            <a:r>
              <a:rPr lang="el-GR" b="1" dirty="0">
                <a:solidFill>
                  <a:schemeClr val="bg1"/>
                </a:solidFill>
                <a:effectLst>
                  <a:outerShdw blurRad="38100" dist="38100" dir="2700000" algn="tl">
                    <a:srgbClr val="000000">
                      <a:alpha val="43137"/>
                    </a:srgbClr>
                  </a:outerShdw>
                </a:effectLst>
              </a:rPr>
              <a:t>παρατηρούνται στην οικονομία.</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 Διάγραμμα"/>
          <p:cNvGraphicFramePr/>
          <p:nvPr/>
        </p:nvGraphicFramePr>
        <p:xfrm>
          <a:off x="0" y="214290"/>
          <a:ext cx="9144000"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 TextBox"/>
          <p:cNvSpPr txBox="1"/>
          <p:nvPr/>
        </p:nvSpPr>
        <p:spPr>
          <a:xfrm>
            <a:off x="1214414" y="214290"/>
            <a:ext cx="7000924" cy="707886"/>
          </a:xfrm>
          <a:prstGeom prst="rect">
            <a:avLst/>
          </a:prstGeom>
          <a:noFill/>
        </p:spPr>
        <p:txBody>
          <a:bodyPr wrap="square" rtlCol="0">
            <a:spAutoFit/>
          </a:bodyPr>
          <a:lstStyle/>
          <a:p>
            <a:pPr algn="ctr"/>
            <a:r>
              <a:rPr lang="el-GR" sz="4000" b="1" dirty="0" smtClean="0">
                <a:solidFill>
                  <a:schemeClr val="bg1"/>
                </a:solidFill>
                <a:effectLst>
                  <a:outerShdw blurRad="38100" dist="38100" dir="2700000" algn="tl">
                    <a:srgbClr val="000000">
                      <a:alpha val="43137"/>
                    </a:srgbClr>
                  </a:outerShdw>
                </a:effectLst>
              </a:rPr>
              <a:t>ΣΥΜΠΛΗΡΩΣΤΕ ΤΙΣ ΡΟΕΣ </a:t>
            </a:r>
            <a:endParaRPr lang="el-GR" sz="40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Θέση περιεχομένου" descr="img1_8.jpg"/>
          <p:cNvPicPr>
            <a:picLocks noGrp="1" noChangeAspect="1"/>
          </p:cNvPicPr>
          <p:nvPr>
            <p:ph idx="1"/>
          </p:nvPr>
        </p:nvPicPr>
        <p:blipFill>
          <a:blip r:embed="rId2"/>
          <a:stretch>
            <a:fillRect/>
          </a:stretch>
        </p:blipFill>
        <p:spPr>
          <a:xfrm>
            <a:off x="1071538" y="1071546"/>
            <a:ext cx="7192814" cy="4786346"/>
          </a:xfrm>
          <a:prstGeom prst="round2DiagRect">
            <a:avLst>
              <a:gd name="adj1" fmla="val 16667"/>
              <a:gd name="adj2" fmla="val 0"/>
            </a:avLst>
          </a:prstGeom>
          <a:ln w="88900" cap="sq">
            <a:solidFill>
              <a:schemeClr val="tx1">
                <a:lumMod val="75000"/>
                <a:lumOff val="25000"/>
              </a:schemeClr>
            </a:solidFill>
            <a:miter lim="800000"/>
          </a:ln>
          <a:effectLst>
            <a:outerShdw blurRad="254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effectLst>
                  <a:outerShdw blurRad="38100" dist="38100" dir="2700000" algn="tl">
                    <a:srgbClr val="000000">
                      <a:alpha val="43137"/>
                    </a:srgbClr>
                  </a:outerShdw>
                </a:effectLst>
              </a:rPr>
              <a:t>ΠΕΡΙΓΡΑΦΗ ΕΝΝΟΙΟΛΟΓΙΚΟΥ ΧΑΡΤΗ</a:t>
            </a:r>
            <a:endParaRPr lang="el-GR" sz="3600" b="1" dirty="0">
              <a:solidFill>
                <a:schemeClr val="bg1"/>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p:txBody>
          <a:bodyPr>
            <a:normAutofit fontScale="62500" lnSpcReduction="20000"/>
          </a:bodyPr>
          <a:lstStyle/>
          <a:p>
            <a:pPr>
              <a:buFont typeface="Wingdings" pitchFamily="2" charset="2"/>
              <a:buChar char="ü"/>
            </a:pPr>
            <a:r>
              <a:rPr lang="el-GR" b="1" dirty="0">
                <a:solidFill>
                  <a:schemeClr val="bg1"/>
                </a:solidFill>
                <a:effectLst>
                  <a:outerShdw blurRad="38100" dist="38100" dir="2700000" algn="tl">
                    <a:srgbClr val="000000">
                      <a:alpha val="43137"/>
                    </a:srgbClr>
                  </a:outerShdw>
                </a:effectLst>
              </a:rPr>
              <a:t>Το διάγραμμα που περιγράφει το οικονομικό κύκλωμα, δείχνει ότι μεταξύ επιχειρήσεων και νοικοκυριών υπάρχουν δύο αντίθετες ροές. Τα προϊόντα που παράγονται από τις επιχειρήσεις ρέουν προς τα νοικοκυριά όπου και καταναλώνονται. Οι παραγωγικοί συντελεστές που κατέχουν τα νοικοκυριά ρέουν προς τις επιχειρήσεις όπου μετατρέπονται σε προϊόντα. Για καθεμία από τις ροές αυτές υπάρχει μια αντίθετη ροή χρήματος. </a:t>
            </a:r>
          </a:p>
          <a:p>
            <a:endParaRPr lang="el-GR" b="1" dirty="0">
              <a:solidFill>
                <a:schemeClr val="bg1"/>
              </a:solidFill>
              <a:effectLst>
                <a:outerShdw blurRad="38100" dist="38100" dir="2700000" algn="tl">
                  <a:srgbClr val="000000">
                    <a:alpha val="43137"/>
                  </a:srgbClr>
                </a:outerShdw>
              </a:effectLst>
            </a:endParaRPr>
          </a:p>
          <a:p>
            <a:pPr>
              <a:buNone/>
            </a:pPr>
            <a:r>
              <a:rPr lang="el-GR" b="1" dirty="0" smtClean="0">
                <a:solidFill>
                  <a:schemeClr val="bg1"/>
                </a:solidFill>
                <a:effectLst>
                  <a:outerShdw blurRad="38100" dist="38100" dir="2700000" algn="tl">
                    <a:srgbClr val="000000">
                      <a:alpha val="43137"/>
                    </a:srgbClr>
                  </a:outerShdw>
                </a:effectLst>
              </a:rPr>
              <a:t>*Βέβαια </a:t>
            </a:r>
            <a:r>
              <a:rPr lang="el-GR" b="1" dirty="0">
                <a:solidFill>
                  <a:schemeClr val="bg1"/>
                </a:solidFill>
                <a:effectLst>
                  <a:outerShdw blurRad="38100" dist="38100" dir="2700000" algn="tl">
                    <a:srgbClr val="000000">
                      <a:alpha val="43137"/>
                    </a:srgbClr>
                  </a:outerShdw>
                </a:effectLst>
              </a:rPr>
              <a:t>υπάρχουν και συναλλαγές μεταξύ επιχειρήσεων, οι οποίες όμως δεν εμφανίζονται στο διάγραμμα. </a:t>
            </a:r>
            <a:endParaRPr lang="el-GR" b="1" dirty="0" smtClean="0">
              <a:solidFill>
                <a:schemeClr val="bg1"/>
              </a:solidFill>
              <a:effectLst>
                <a:outerShdw blurRad="38100" dist="38100" dir="2700000" algn="tl">
                  <a:srgbClr val="000000">
                    <a:alpha val="43137"/>
                  </a:srgbClr>
                </a:outerShdw>
              </a:effectLst>
            </a:endParaRPr>
          </a:p>
          <a:p>
            <a:endParaRPr lang="el-GR" dirty="0" smtClean="0">
              <a:solidFill>
                <a:schemeClr val="bg1"/>
              </a:solidFill>
            </a:endParaRPr>
          </a:p>
          <a:p>
            <a:pPr>
              <a:buFont typeface="Wingdings" pitchFamily="2" charset="2"/>
              <a:buChar char="ü"/>
            </a:pPr>
            <a:r>
              <a:rPr lang="el-GR" b="1" dirty="0" smtClean="0">
                <a:solidFill>
                  <a:schemeClr val="bg1"/>
                </a:solidFill>
                <a:effectLst>
                  <a:outerShdw blurRad="38100" dist="38100" dir="2700000" algn="tl">
                    <a:srgbClr val="000000">
                      <a:alpha val="43137"/>
                    </a:srgbClr>
                  </a:outerShdw>
                </a:effectLst>
              </a:rPr>
              <a:t>Το </a:t>
            </a:r>
            <a:r>
              <a:rPr lang="el-GR" b="1" dirty="0">
                <a:solidFill>
                  <a:schemeClr val="bg1"/>
                </a:solidFill>
                <a:effectLst>
                  <a:outerShdw blurRad="38100" dist="38100" dir="2700000" algn="tl">
                    <a:srgbClr val="000000">
                      <a:alpha val="43137"/>
                    </a:srgbClr>
                  </a:outerShdw>
                </a:effectLst>
              </a:rPr>
              <a:t>Κράτος εμφανίζεται να δημιουργεί ροές και με τις επιχειρήσεις και με τα νοικοκυριά προς τα οποία προσφέρει υπηρεσίες και υλικά αγαθά και από τα οποία εισπράττει χρηματικά ποσά (φόρους).</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358246" cy="6072230"/>
          </a:xfrm>
        </p:spPr>
        <p:txBody>
          <a:bodyPr>
            <a:normAutofit fontScale="47500" lnSpcReduction="20000"/>
          </a:bodyPr>
          <a:lstStyle/>
          <a:p>
            <a:endParaRPr lang="el-GR" smtClean="0">
              <a:solidFill>
                <a:schemeClr val="bg1"/>
              </a:solidFill>
            </a:endParaRPr>
          </a:p>
          <a:p>
            <a:pPr>
              <a:buNone/>
            </a:pPr>
            <a:r>
              <a:rPr lang="el-GR" sz="5900" smtClean="0">
                <a:solidFill>
                  <a:schemeClr val="bg1"/>
                </a:solidFill>
              </a:rPr>
              <a:t>Πρέπει όμως να γίνουν δύο σχόλια:</a:t>
            </a:r>
          </a:p>
          <a:p>
            <a:pPr marL="514350" indent="-514350">
              <a:buAutoNum type="arabicPeriod"/>
            </a:pPr>
            <a:r>
              <a:rPr lang="el-GR" sz="5900" b="1" smtClean="0">
                <a:solidFill>
                  <a:schemeClr val="bg1"/>
                </a:solidFill>
              </a:rPr>
              <a:t>Οι ροές είναι συνεχείς, </a:t>
            </a:r>
          </a:p>
          <a:p>
            <a:pPr marL="514350" indent="-514350">
              <a:buNone/>
            </a:pPr>
            <a:r>
              <a:rPr lang="el-GR" sz="5900" smtClean="0">
                <a:solidFill>
                  <a:schemeClr val="bg1"/>
                </a:solidFill>
              </a:rPr>
              <a:t>δηλαδή συμβαίνουν σε κάθε χρονική στιγμή. </a:t>
            </a:r>
          </a:p>
          <a:p>
            <a:pPr>
              <a:buNone/>
            </a:pPr>
            <a:endParaRPr lang="el-GR" sz="5900" b="1" smtClean="0">
              <a:solidFill>
                <a:schemeClr val="bg1"/>
              </a:solidFill>
            </a:endParaRPr>
          </a:p>
          <a:p>
            <a:pPr>
              <a:buNone/>
            </a:pPr>
            <a:r>
              <a:rPr lang="el-GR" sz="5900" b="1" smtClean="0">
                <a:solidFill>
                  <a:schemeClr val="bg1"/>
                </a:solidFill>
              </a:rPr>
              <a:t>2. Οι ροές αυτές δεν έχουν πάντοτε το ίδιο μέγεθος. </a:t>
            </a:r>
          </a:p>
          <a:p>
            <a:pPr>
              <a:buNone/>
            </a:pPr>
            <a:r>
              <a:rPr lang="el-GR" sz="5900" smtClean="0">
                <a:solidFill>
                  <a:schemeClr val="bg1"/>
                </a:solidFill>
              </a:rPr>
              <a:t>ο όγκος των συναλλαγών μπορεί να μεταβάλλεται, καθώς η παραγωγική δραστηριότητα αυξάνεται ή μειώνεται.</a:t>
            </a:r>
          </a:p>
          <a:p>
            <a:pPr>
              <a:buNone/>
            </a:pPr>
            <a:endParaRPr lang="el-GR" sz="3800" dirty="0" smtClean="0">
              <a:solidFill>
                <a:schemeClr val="bg1"/>
              </a:solidFill>
            </a:endParaRPr>
          </a:p>
          <a:p>
            <a:pPr>
              <a:buNone/>
            </a:pPr>
            <a:endParaRPr lang="el-GR" sz="3800" dirty="0">
              <a:solidFill>
                <a:schemeClr val="bg1"/>
              </a:solidFill>
            </a:endParaRPr>
          </a:p>
          <a:p>
            <a:pPr>
              <a:buNone/>
            </a:pPr>
            <a:endParaRPr lang="el-GR" sz="3800" dirty="0" smtClean="0">
              <a:solidFill>
                <a:schemeClr val="bg1"/>
              </a:solidFill>
            </a:endParaRPr>
          </a:p>
          <a:p>
            <a:pPr>
              <a:buNone/>
            </a:pPr>
            <a:r>
              <a:rPr lang="el-GR" sz="3800" dirty="0" smtClean="0">
                <a:solidFill>
                  <a:schemeClr val="bg1"/>
                </a:solidFill>
              </a:rPr>
              <a:t>Το οικονομικό κύκλωμα του διαγράμματος μπορεί εύκολα να γίνει πολύ περίπλοκο, αν προστεθούν οι διάφορες ροές που στην πραγματικότητα συμβαίνουν. </a:t>
            </a:r>
          </a:p>
          <a:p>
            <a:pPr>
              <a:buNone/>
            </a:pPr>
            <a:r>
              <a:rPr lang="el-GR" sz="3800" dirty="0" smtClean="0">
                <a:solidFill>
                  <a:schemeClr val="bg1"/>
                </a:solidFill>
              </a:rPr>
              <a:t>Μπορούμε π.χ. να προσθέσουμε τις συναλλαγές που γίνονται μεταξύ επιχειρήσεων, νοικοκυριών και Κράτους με άλλες χώρες. </a:t>
            </a:r>
          </a:p>
          <a:p>
            <a:pPr>
              <a:buNone/>
            </a:pPr>
            <a:r>
              <a:rPr lang="el-GR" sz="3800" dirty="0">
                <a:solidFill>
                  <a:schemeClr val="bg1"/>
                </a:solidFill>
              </a:rPr>
              <a:t>(</a:t>
            </a:r>
            <a:r>
              <a:rPr lang="el-GR" sz="3800" dirty="0" smtClean="0">
                <a:solidFill>
                  <a:schemeClr val="bg1"/>
                </a:solidFill>
              </a:rPr>
              <a:t>Κάτι τέτοιο όμως θα έκανε το διάγραμμα δυσνόητο, χωρίς να προσθέσει τίποτα στην κατανόηση του οικονομικού κυκλώματος)</a:t>
            </a:r>
          </a:p>
          <a:p>
            <a:pPr>
              <a:buNone/>
            </a:pPr>
            <a:endParaRPr lang="el-GR" dirty="0">
              <a:solidFill>
                <a:schemeClr val="bg1"/>
              </a:solidFill>
            </a:endParaRP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chemeClr val="bg1"/>
                </a:solidFill>
                <a:effectLst>
                  <a:outerShdw blurRad="38100" dist="38100" dir="2700000" algn="tl">
                    <a:srgbClr val="000000">
                      <a:alpha val="43137"/>
                    </a:srgbClr>
                  </a:outerShdw>
                </a:effectLst>
              </a:rPr>
              <a:t>ΣΥΜΠΕΡΑΣΜΑ</a:t>
            </a:r>
            <a:endParaRPr lang="el-GR" b="1" dirty="0">
              <a:solidFill>
                <a:schemeClr val="bg1"/>
              </a:solidFill>
              <a:effectLst>
                <a:outerShdw blurRad="38100" dist="38100" dir="2700000" algn="tl">
                  <a:srgbClr val="000000">
                    <a:alpha val="43137"/>
                  </a:srgbClr>
                </a:outerShdw>
              </a:effectLst>
            </a:endParaRPr>
          </a:p>
        </p:txBody>
      </p:sp>
      <p:graphicFrame>
        <p:nvGraphicFramePr>
          <p:cNvPr id="4" name="3 - Θέση περιεχομένου"/>
          <p:cNvGraphicFramePr>
            <a:graphicFrameLocks noGrp="1"/>
          </p:cNvGraphicFramePr>
          <p:nvPr>
            <p:ph idx="1"/>
          </p:nvPr>
        </p:nvGraphicFramePr>
        <p:xfrm>
          <a:off x="357158" y="1214422"/>
          <a:ext cx="8358246"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286</Words>
  <Application>Microsoft Office PowerPoint</Application>
  <PresentationFormat>Προβολή στην οθόνη (4:3)</PresentationFormat>
  <Paragraphs>49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ΑΝΩΤΑΤΗ ΣΧΟΛΗ ΠΑΙΔΑΓΩΓΚΗΣ ΚΑΙ ΤΕΧΝΟΛΟΓΙΚΗΣ ΕΚΠΑΙΔΕΥΣΗΣ ΕΠΠΑΙΚ 2017-2018</vt:lpstr>
      <vt:lpstr>TI EINAI;</vt:lpstr>
      <vt:lpstr>ΤΙ ΑΠΕΙΚΟΝΙΖΕΙ;</vt:lpstr>
      <vt:lpstr>Διαφάνεια 4</vt:lpstr>
      <vt:lpstr>Διαφάνεια 5</vt:lpstr>
      <vt:lpstr>ΠΕΡΙΓΡΑΦΗ ΕΝΝΟΙΟΛΟΓΙΚΟΥ ΧΑΡΤΗ</vt:lpstr>
      <vt:lpstr>Διαφάνεια 7</vt:lpstr>
      <vt:lpstr>ΣΥΜΠΕΡΑΣΜΑ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ΑΝΩΤΑΤΗ ΣΧΟΛΗ ΠΑΙΔΑΓΩΓΚΗΣ ΚΑΙ ΤΕΧΝΟΛΟΓΙΚΗΣ ΕΚΠΑΙΔΕΥΣΗΣ ΕΠΠΑΙΚ 2017-2018</dc:title>
  <dc:creator>Γεωργια Βουλουτιδου</dc:creator>
  <cp:lastModifiedBy>Γεωργια Βουλουτιδου</cp:lastModifiedBy>
  <cp:revision>6</cp:revision>
  <dcterms:created xsi:type="dcterms:W3CDTF">2017-11-26T21:05:19Z</dcterms:created>
  <dcterms:modified xsi:type="dcterms:W3CDTF">2017-11-26T22:31:35Z</dcterms:modified>
</cp:coreProperties>
</file>