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6"/>
  </p:notesMasterIdLst>
  <p:sldIdLst>
    <p:sldId id="256" r:id="rId2"/>
    <p:sldId id="265" r:id="rId3"/>
    <p:sldId id="259" r:id="rId4"/>
    <p:sldId id="264" r:id="rId5"/>
    <p:sldId id="266" r:id="rId6"/>
    <p:sldId id="267" r:id="rId7"/>
    <p:sldId id="268" r:id="rId8"/>
    <p:sldId id="263" r:id="rId9"/>
    <p:sldId id="274" r:id="rId10"/>
    <p:sldId id="275" r:id="rId11"/>
    <p:sldId id="271" r:id="rId12"/>
    <p:sldId id="272" r:id="rId13"/>
    <p:sldId id="257" r:id="rId14"/>
    <p:sldId id="258" r:id="rId15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00"/>
    <a:srgbClr val="66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1" autoAdjust="0"/>
    <p:restoredTop sz="94660"/>
  </p:normalViewPr>
  <p:slideViewPr>
    <p:cSldViewPr>
      <p:cViewPr varScale="1">
        <p:scale>
          <a:sx n="72" d="100"/>
          <a:sy n="72" d="100"/>
        </p:scale>
        <p:origin x="-112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82E42B-4D25-45B6-943E-EFAC392BB3D8}" type="datetimeFigureOut">
              <a:rPr lang="el-GR" smtClean="0"/>
              <a:pPr/>
              <a:t>2/7/2018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 dirty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4B47B8-67E2-4043-A164-F20C97B1CBC6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4B47B8-67E2-4043-A164-F20C97B1CBC6}" type="slidenum">
              <a:rPr lang="el-GR" smtClean="0"/>
              <a:pPr/>
              <a:t>2</a:t>
            </a:fld>
            <a:endParaRPr lang="el-GR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4B47B8-67E2-4043-A164-F20C97B1CBC6}" type="slidenum">
              <a:rPr lang="el-GR" smtClean="0"/>
              <a:pPr/>
              <a:t>3</a:t>
            </a:fld>
            <a:endParaRPr lang="el-GR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4B47B8-67E2-4043-A164-F20C97B1CBC6}" type="slidenum">
              <a:rPr lang="el-GR" smtClean="0"/>
              <a:pPr/>
              <a:t>6</a:t>
            </a:fld>
            <a:endParaRPr lang="el-GR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- Ορθογώνιο τρίγωνο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8 - Τίτλος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7" name="16 - Υπότιτλος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grpSp>
        <p:nvGrpSpPr>
          <p:cNvPr id="2" name="1 - Ομάδα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6 - Ελεύθερη σχεδίαση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8" name="7 - Ελεύθερη σχεδίαση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11" name="10 - Ελεύθερη σχεδίαση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 dirty="0"/>
            </a:p>
          </p:txBody>
        </p:sp>
        <p:cxnSp>
          <p:nvCxnSpPr>
            <p:cNvPr id="12" name="11 - Ευθεία γραμμή σύνδεσης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29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8985109-E8D1-4050-A794-7FDF925B8F78}" type="datetimeFigureOut">
              <a:rPr lang="el-GR" smtClean="0"/>
              <a:pPr/>
              <a:t>2/7/2018</a:t>
            </a:fld>
            <a:endParaRPr lang="el-GR" dirty="0"/>
          </a:p>
        </p:txBody>
      </p:sp>
      <p:sp>
        <p:nvSpPr>
          <p:cNvPr id="19" name="18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l-GR" dirty="0"/>
          </a:p>
        </p:txBody>
      </p:sp>
      <p:sp>
        <p:nvSpPr>
          <p:cNvPr id="27" name="2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7D2B582-21F8-451A-B27D-C9FE25AACE3C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985109-E8D1-4050-A794-7FDF925B8F78}" type="datetimeFigureOut">
              <a:rPr lang="el-GR" smtClean="0"/>
              <a:pPr/>
              <a:t>2/7/2018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D2B582-21F8-451A-B27D-C9FE25AACE3C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985109-E8D1-4050-A794-7FDF925B8F78}" type="datetimeFigureOut">
              <a:rPr lang="el-GR" smtClean="0"/>
              <a:pPr/>
              <a:t>2/7/2018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D2B582-21F8-451A-B27D-C9FE25AACE3C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985109-E8D1-4050-A794-7FDF925B8F78}" type="datetimeFigureOut">
              <a:rPr lang="el-GR" smtClean="0"/>
              <a:pPr/>
              <a:t>2/7/2018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D2B582-21F8-451A-B27D-C9FE25AACE3C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7" name="6 - Τίτλος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985109-E8D1-4050-A794-7FDF925B8F78}" type="datetimeFigureOut">
              <a:rPr lang="el-GR" smtClean="0"/>
              <a:pPr/>
              <a:t>2/7/2018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D2B582-21F8-451A-B27D-C9FE25AACE3C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7" name="6 - Διάσημα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8" name="7 - Διάσημα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985109-E8D1-4050-A794-7FDF925B8F78}" type="datetimeFigureOut">
              <a:rPr lang="el-GR" smtClean="0"/>
              <a:pPr/>
              <a:t>2/7/2018</a:t>
            </a:fld>
            <a:endParaRPr lang="el-GR" dirty="0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D2B582-21F8-451A-B27D-C9FE25AACE3C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8" name="7 - Τίτλος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Σύγκριση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985109-E8D1-4050-A794-7FDF925B8F78}" type="datetimeFigureOut">
              <a:rPr lang="el-GR" smtClean="0"/>
              <a:pPr/>
              <a:t>2/7/2018</a:t>
            </a:fld>
            <a:endParaRPr lang="el-GR" dirty="0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 dirty="0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D2B582-21F8-451A-B27D-C9FE25AACE3C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985109-E8D1-4050-A794-7FDF925B8F78}" type="datetimeFigureOut">
              <a:rPr lang="el-GR" smtClean="0"/>
              <a:pPr/>
              <a:t>2/7/2018</a:t>
            </a:fld>
            <a:endParaRPr lang="el-GR" dirty="0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 dirty="0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D2B582-21F8-451A-B27D-C9FE25AACE3C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6" name="5 - Τίτλος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985109-E8D1-4050-A794-7FDF925B8F78}" type="datetimeFigureOut">
              <a:rPr lang="el-GR" smtClean="0"/>
              <a:pPr/>
              <a:t>2/7/2018</a:t>
            </a:fld>
            <a:endParaRPr lang="el-GR" dirty="0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D2B582-21F8-451A-B27D-C9FE25AACE3C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A8985109-E8D1-4050-A794-7FDF925B8F78}" type="datetimeFigureOut">
              <a:rPr lang="el-GR" smtClean="0"/>
              <a:pPr/>
              <a:t>2/7/2018</a:t>
            </a:fld>
            <a:endParaRPr lang="el-GR" dirty="0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D2B582-21F8-451A-B27D-C9FE25AACE3C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l-GR" dirty="0" smtClean="0"/>
              <a:t>Κάντε κλικ στο εικονίδιο για να προσθέσετε μια εικόνα</a:t>
            </a:r>
            <a:endParaRPr kumimoji="0" lang="en-US" dirty="0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8985109-E8D1-4050-A794-7FDF925B8F78}" type="datetimeFigureOut">
              <a:rPr lang="el-GR" smtClean="0"/>
              <a:pPr/>
              <a:t>2/7/2018</a:t>
            </a:fld>
            <a:endParaRPr lang="el-GR" dirty="0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7D2B582-21F8-451A-B27D-C9FE25AACE3C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8" name="7 - Ελεύθερη σχεδίαση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9" name="8 - Ελεύθερη σχεδίαση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0" name="9 - Ορθογώνιο τρίγωνο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1" name="10 - Ευθεία γραμμή σύνδεσης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11 - Διάσημα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13" name="12 - Διάσημα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- Ελεύθερη σχεδίαση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11 - Ελεύθερη σχεδίαση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4" name="13 - Ορθογώνιο τρίγωνο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5" name="14 - Ευθεία γραμμή σύνδεσης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8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0" name="29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0" name="9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A8985109-E8D1-4050-A794-7FDF925B8F78}" type="datetimeFigureOut">
              <a:rPr lang="el-GR" smtClean="0"/>
              <a:pPr/>
              <a:t>2/7/2018</a:t>
            </a:fld>
            <a:endParaRPr lang="el-GR" dirty="0"/>
          </a:p>
        </p:txBody>
      </p:sp>
      <p:sp>
        <p:nvSpPr>
          <p:cNvPr id="22" name="21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l-GR" dirty="0"/>
          </a:p>
        </p:txBody>
      </p:sp>
      <p:sp>
        <p:nvSpPr>
          <p:cNvPr id="18" name="17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7D2B582-21F8-451A-B27D-C9FE25AACE3C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Διπλωμένη γωνία"/>
          <p:cNvSpPr/>
          <p:nvPr/>
        </p:nvSpPr>
        <p:spPr>
          <a:xfrm>
            <a:off x="2411760" y="1412776"/>
            <a:ext cx="4536504" cy="576064"/>
          </a:xfrm>
          <a:prstGeom prst="foldedCorner">
            <a:avLst>
              <a:gd name="adj" fmla="val 3401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b="1" dirty="0" smtClean="0">
              <a:ln w="1905"/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el-GR" sz="20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ΔΙΔΑΚΤΙΚΗ ΤΗΣ ΙΣΤΟΡΙΑΣ</a:t>
            </a:r>
            <a:endParaRPr lang="el-GR" sz="2000" b="1" dirty="0">
              <a:ln w="1905"/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4 - TextBox"/>
          <p:cNvSpPr txBox="1"/>
          <p:nvPr/>
        </p:nvSpPr>
        <p:spPr>
          <a:xfrm>
            <a:off x="1907704" y="2924944"/>
            <a:ext cx="6228184" cy="4616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 smtClean="0">
                <a:ln w="10541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Μινωϊκός Πολιτισμός</a:t>
            </a:r>
            <a:endParaRPr lang="el-GR" sz="2400" b="1" dirty="0">
              <a:ln w="10541" cmpd="sng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5 - Ραβδωτό δεξιό βέλος"/>
          <p:cNvSpPr/>
          <p:nvPr/>
        </p:nvSpPr>
        <p:spPr>
          <a:xfrm>
            <a:off x="251520" y="2924944"/>
            <a:ext cx="1187624" cy="504056"/>
          </a:xfrm>
          <a:prstGeom prst="stripedRightArrow">
            <a:avLst>
              <a:gd name="adj1" fmla="val 50000"/>
              <a:gd name="adj2" fmla="val 32652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7" name="6 - TextBox"/>
          <p:cNvSpPr txBox="1"/>
          <p:nvPr/>
        </p:nvSpPr>
        <p:spPr>
          <a:xfrm>
            <a:off x="0" y="4365104"/>
            <a:ext cx="4968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latin typeface="Calibri" pitchFamily="34" charset="0"/>
                <a:cs typeface="Calibri" pitchFamily="34" charset="0"/>
              </a:rPr>
              <a:t>Ονοματεπώνυμο: Πισπιρίγκου </a:t>
            </a:r>
            <a:r>
              <a:rPr lang="el-GR" dirty="0" smtClean="0">
                <a:latin typeface="Calibri" pitchFamily="34" charset="0"/>
                <a:cs typeface="Calibri" pitchFamily="34" charset="0"/>
              </a:rPr>
              <a:t>Ευθυμία</a:t>
            </a:r>
            <a:endParaRPr lang="el-GR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7 - Ορθογώνιο"/>
          <p:cNvSpPr/>
          <p:nvPr/>
        </p:nvSpPr>
        <p:spPr>
          <a:xfrm>
            <a:off x="179512" y="5661248"/>
            <a:ext cx="86044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el-G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Ενότητα 2</a:t>
            </a:r>
            <a:r>
              <a:rPr lang="el-GR" baseline="30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η</a:t>
            </a:r>
            <a:r>
              <a:rPr lang="el-G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el-G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Α΄ Γυμνασίου</a:t>
            </a:r>
            <a:endParaRPr lang="el-GR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260604" y="188640"/>
            <a:ext cx="8631936" cy="64807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- Τίτλος"/>
          <p:cNvSpPr txBox="1">
            <a:spLocks/>
          </p:cNvSpPr>
          <p:nvPr/>
        </p:nvSpPr>
        <p:spPr>
          <a:xfrm>
            <a:off x="609600" y="427038"/>
            <a:ext cx="8229600" cy="55369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rtlCol="0" anchor="ctr">
            <a:normAutofit lnSpcReduction="1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32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ea typeface="+mj-ea"/>
                <a:cs typeface="Calibri" pitchFamily="34" charset="0"/>
              </a:rPr>
              <a:t>Τα Μινωϊκά Ανάκτορα</a:t>
            </a:r>
            <a:endParaRPr kumimoji="0" lang="el-GR" sz="3200" i="0" u="none" strike="noStrike" kern="1200" cap="none" spc="0" normalizeH="0" baseline="0" noProof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  <p:sp>
        <p:nvSpPr>
          <p:cNvPr id="8" name="7 - TextBox"/>
          <p:cNvSpPr txBox="1"/>
          <p:nvPr/>
        </p:nvSpPr>
        <p:spPr>
          <a:xfrm>
            <a:off x="1043608" y="1700808"/>
            <a:ext cx="6840760" cy="345735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marL="481965">
              <a:lnSpc>
                <a:spcPct val="100000"/>
              </a:lnSpc>
              <a:spcBef>
                <a:spcPts val="100"/>
              </a:spcBef>
            </a:pPr>
            <a:r>
              <a:rPr lang="el-GR" spc="-5" dirty="0" smtClean="0">
                <a:latin typeface="Calibri" pitchFamily="34" charset="0"/>
                <a:cs typeface="Calibri" pitchFamily="34" charset="0"/>
              </a:rPr>
              <a:t>Κοινά χαρακτηριστικά των τεσσάρων μινωικών </a:t>
            </a:r>
            <a:r>
              <a:rPr lang="el-GR" dirty="0" smtClean="0">
                <a:latin typeface="Calibri" pitchFamily="34" charset="0"/>
                <a:cs typeface="Calibri" pitchFamily="34" charset="0"/>
              </a:rPr>
              <a:t>ανακτόρων</a:t>
            </a:r>
            <a:r>
              <a:rPr lang="el-GR" spc="-75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l-GR" dirty="0" smtClean="0">
                <a:latin typeface="Calibri" pitchFamily="34" charset="0"/>
                <a:cs typeface="Calibri" pitchFamily="34" charset="0"/>
              </a:rPr>
              <a:t>:</a:t>
            </a:r>
          </a:p>
          <a:p>
            <a:pPr marL="469265">
              <a:lnSpc>
                <a:spcPct val="100000"/>
              </a:lnSpc>
              <a:spcBef>
                <a:spcPts val="45"/>
              </a:spcBef>
            </a:pPr>
            <a:endParaRPr lang="el-GR" dirty="0" smtClean="0">
              <a:latin typeface="Calibri" pitchFamily="34" charset="0"/>
              <a:cs typeface="Calibri" pitchFamily="34" charset="0"/>
            </a:endParaRPr>
          </a:p>
          <a:p>
            <a:pPr marL="481965">
              <a:lnSpc>
                <a:spcPct val="100000"/>
              </a:lnSpc>
              <a:buChar char="•"/>
              <a:tabLst>
                <a:tab pos="689610" algn="l"/>
              </a:tabLst>
            </a:pPr>
            <a:r>
              <a:rPr lang="el-GR" spc="-5" dirty="0" smtClean="0">
                <a:latin typeface="Calibri" pitchFamily="34" charset="0"/>
                <a:cs typeface="Calibri" pitchFamily="34" charset="0"/>
              </a:rPr>
              <a:t>Έχουν προσανατολισμό στον </a:t>
            </a:r>
            <a:r>
              <a:rPr lang="el-GR" b="1" spc="-5" dirty="0" smtClean="0">
                <a:latin typeface="Calibri" pitchFamily="34" charset="0"/>
                <a:cs typeface="Calibri" pitchFamily="34" charset="0"/>
              </a:rPr>
              <a:t>άξονα</a:t>
            </a:r>
            <a:r>
              <a:rPr lang="el-GR" b="1" spc="-1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l-GR" b="1" spc="-5" dirty="0" smtClean="0">
                <a:latin typeface="Calibri" pitchFamily="34" charset="0"/>
                <a:cs typeface="Calibri" pitchFamily="34" charset="0"/>
              </a:rPr>
              <a:t>Βορρά-Νότου</a:t>
            </a:r>
            <a:r>
              <a:rPr lang="el-GR" spc="-5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pPr marL="481965" marR="1679575">
              <a:lnSpc>
                <a:spcPct val="150000"/>
              </a:lnSpc>
              <a:buChar char="•"/>
              <a:tabLst>
                <a:tab pos="689610" algn="l"/>
                <a:tab pos="5065395" algn="l"/>
              </a:tabLst>
            </a:pPr>
            <a:r>
              <a:rPr lang="el-GR" spc="-5" dirty="0" smtClean="0">
                <a:latin typeface="Calibri" pitchFamily="34" charset="0"/>
                <a:cs typeface="Calibri" pitchFamily="34" charset="0"/>
              </a:rPr>
              <a:t>Έχουν μία</a:t>
            </a:r>
            <a:r>
              <a:rPr lang="el-GR" spc="15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l-GR" b="1" spc="-5" dirty="0" smtClean="0">
                <a:latin typeface="Calibri" pitchFamily="34" charset="0"/>
                <a:cs typeface="Calibri" pitchFamily="34" charset="0"/>
              </a:rPr>
              <a:t>ορθογώνια</a:t>
            </a:r>
            <a:r>
              <a:rPr lang="en-US" b="1" spc="25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l-GR" b="1" spc="-5" dirty="0" smtClean="0">
                <a:latin typeface="Calibri" pitchFamily="34" charset="0"/>
                <a:cs typeface="Calibri" pitchFamily="34" charset="0"/>
              </a:rPr>
              <a:t>κεντρική</a:t>
            </a:r>
            <a:r>
              <a:rPr lang="en-US" b="1" spc="-5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l-GR" b="1" smtClean="0">
                <a:latin typeface="Calibri" pitchFamily="34" charset="0"/>
                <a:cs typeface="Calibri" pitchFamily="34" charset="0"/>
              </a:rPr>
              <a:t>αυλή</a:t>
            </a:r>
            <a:r>
              <a:rPr lang="el-GR" dirty="0" smtClean="0">
                <a:latin typeface="Calibri" pitchFamily="34" charset="0"/>
                <a:cs typeface="Calibri" pitchFamily="34" charset="0"/>
              </a:rPr>
              <a:t>. </a:t>
            </a:r>
            <a:r>
              <a:rPr lang="el-GR" spc="-5" dirty="0" smtClean="0">
                <a:latin typeface="Calibri" pitchFamily="34" charset="0"/>
                <a:cs typeface="Calibri" pitchFamily="34" charset="0"/>
              </a:rPr>
              <a:t>Γύρω</a:t>
            </a:r>
            <a:r>
              <a:rPr lang="el-GR" spc="-95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l-GR" spc="-5" dirty="0" smtClean="0">
                <a:latin typeface="Calibri" pitchFamily="34" charset="0"/>
                <a:cs typeface="Calibri" pitchFamily="34" charset="0"/>
              </a:rPr>
              <a:t>της  αναπτύσσονται </a:t>
            </a:r>
            <a:r>
              <a:rPr lang="el-GR" dirty="0" smtClean="0">
                <a:latin typeface="Calibri" pitchFamily="34" charset="0"/>
                <a:cs typeface="Calibri" pitchFamily="34" charset="0"/>
              </a:rPr>
              <a:t>οι </a:t>
            </a:r>
            <a:r>
              <a:rPr lang="el-GR" spc="-5" dirty="0" smtClean="0">
                <a:latin typeface="Calibri" pitchFamily="34" charset="0"/>
                <a:cs typeface="Calibri" pitchFamily="34" charset="0"/>
              </a:rPr>
              <a:t>πτέρυγες των</a:t>
            </a:r>
            <a:r>
              <a:rPr lang="el-GR" spc="-45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l-GR" dirty="0" smtClean="0">
                <a:latin typeface="Calibri" pitchFamily="34" charset="0"/>
                <a:cs typeface="Calibri" pitchFamily="34" charset="0"/>
              </a:rPr>
              <a:t>δωματίων.</a:t>
            </a:r>
          </a:p>
          <a:p>
            <a:pPr marL="481965" marR="5080">
              <a:lnSpc>
                <a:spcPct val="150000"/>
              </a:lnSpc>
              <a:spcBef>
                <a:spcPts val="5"/>
              </a:spcBef>
              <a:buChar char="•"/>
              <a:tabLst>
                <a:tab pos="779780" algn="l"/>
                <a:tab pos="780415" algn="l"/>
              </a:tabLst>
            </a:pPr>
            <a:r>
              <a:rPr lang="el-GR" dirty="0" smtClean="0">
                <a:latin typeface="Calibri" pitchFamily="34" charset="0"/>
                <a:cs typeface="Calibri" pitchFamily="34" charset="0"/>
              </a:rPr>
              <a:t>Είναι </a:t>
            </a:r>
            <a:r>
              <a:rPr lang="el-GR" b="1" spc="-5" dirty="0" smtClean="0">
                <a:latin typeface="Calibri" pitchFamily="34" charset="0"/>
                <a:cs typeface="Calibri" pitchFamily="34" charset="0"/>
              </a:rPr>
              <a:t>πολυώροφα, </a:t>
            </a:r>
            <a:r>
              <a:rPr lang="el-GR" b="1" dirty="0" smtClean="0">
                <a:latin typeface="Calibri" pitchFamily="34" charset="0"/>
                <a:cs typeface="Calibri" pitchFamily="34" charset="0"/>
              </a:rPr>
              <a:t>είχαν </a:t>
            </a:r>
            <a:r>
              <a:rPr lang="el-GR" b="1" spc="-5" dirty="0" smtClean="0">
                <a:latin typeface="Calibri" pitchFamily="34" charset="0"/>
                <a:cs typeface="Calibri" pitchFamily="34" charset="0"/>
              </a:rPr>
              <a:t>μεγάλες κλίμακες, </a:t>
            </a:r>
            <a:r>
              <a:rPr lang="el-GR" b="1" dirty="0" smtClean="0">
                <a:latin typeface="Calibri" pitchFamily="34" charset="0"/>
                <a:cs typeface="Calibri" pitchFamily="34" charset="0"/>
              </a:rPr>
              <a:t>φωταγωγούς,  σύστημα </a:t>
            </a:r>
            <a:r>
              <a:rPr lang="el-GR" b="1" spc="-5" dirty="0" smtClean="0">
                <a:latin typeface="Calibri" pitchFamily="34" charset="0"/>
                <a:cs typeface="Calibri" pitchFamily="34" charset="0"/>
              </a:rPr>
              <a:t>ύδρευσης και αποχέτευσης </a:t>
            </a:r>
            <a:r>
              <a:rPr lang="el-GR" spc="-5" dirty="0" smtClean="0">
                <a:latin typeface="Calibri" pitchFamily="34" charset="0"/>
                <a:cs typeface="Calibri" pitchFamily="34" charset="0"/>
              </a:rPr>
              <a:t>και αρκετοί χώροι </a:t>
            </a:r>
            <a:r>
              <a:rPr lang="el-GR" spc="-10" dirty="0" smtClean="0">
                <a:latin typeface="Calibri" pitchFamily="34" charset="0"/>
                <a:cs typeface="Calibri" pitchFamily="34" charset="0"/>
              </a:rPr>
              <a:t>τους  </a:t>
            </a:r>
            <a:r>
              <a:rPr lang="el-GR" spc="-5" dirty="0" smtClean="0">
                <a:latin typeface="Calibri" pitchFamily="34" charset="0"/>
                <a:cs typeface="Calibri" pitchFamily="34" charset="0"/>
              </a:rPr>
              <a:t>έφεραν</a:t>
            </a:r>
            <a:r>
              <a:rPr lang="el-GR" spc="-25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l-GR" spc="-5" dirty="0" smtClean="0">
                <a:latin typeface="Calibri" pitchFamily="34" charset="0"/>
                <a:cs typeface="Calibri" pitchFamily="34" charset="0"/>
              </a:rPr>
              <a:t>τοιχογραφίες.</a:t>
            </a:r>
          </a:p>
          <a:p>
            <a:pPr marL="688975" indent="-207010">
              <a:lnSpc>
                <a:spcPct val="100000"/>
              </a:lnSpc>
              <a:spcBef>
                <a:spcPts val="1440"/>
              </a:spcBef>
              <a:buFont typeface="Comic Sans MS"/>
              <a:buChar char="•"/>
              <a:tabLst>
                <a:tab pos="689610" algn="l"/>
              </a:tabLst>
            </a:pPr>
            <a:r>
              <a:rPr lang="el-GR" b="1" spc="-5" dirty="0" smtClean="0">
                <a:latin typeface="Calibri" pitchFamily="34" charset="0"/>
                <a:cs typeface="Calibri" pitchFamily="34" charset="0"/>
              </a:rPr>
              <a:t>Δεν είναι</a:t>
            </a:r>
            <a:r>
              <a:rPr lang="el-GR" b="1" spc="-1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l-GR" b="1" spc="-5" dirty="0" smtClean="0">
                <a:latin typeface="Calibri" pitchFamily="34" charset="0"/>
                <a:cs typeface="Calibri" pitchFamily="34" charset="0"/>
              </a:rPr>
              <a:t>οχυρωμένα</a:t>
            </a:r>
            <a:r>
              <a:rPr lang="el-GR" spc="-5" dirty="0" smtClean="0">
                <a:latin typeface="Calibri" pitchFamily="34" charset="0"/>
                <a:cs typeface="Calibri" pitchFamily="34" charset="0"/>
              </a:rPr>
              <a:t>.</a:t>
            </a:r>
            <a:endParaRPr lang="el-GR" spc="-5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4"/>
          <p:cNvSpPr/>
          <p:nvPr/>
        </p:nvSpPr>
        <p:spPr>
          <a:xfrm>
            <a:off x="0" y="0"/>
            <a:ext cx="3675888" cy="31409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6"/>
          <p:cNvSpPr/>
          <p:nvPr/>
        </p:nvSpPr>
        <p:spPr>
          <a:xfrm>
            <a:off x="4428744" y="13716"/>
            <a:ext cx="4463796" cy="30998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3"/>
          <p:cNvSpPr/>
          <p:nvPr/>
        </p:nvSpPr>
        <p:spPr>
          <a:xfrm>
            <a:off x="1187624" y="3861815"/>
            <a:ext cx="2520279" cy="299618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7"/>
          <p:cNvSpPr/>
          <p:nvPr/>
        </p:nvSpPr>
        <p:spPr>
          <a:xfrm>
            <a:off x="4456176" y="3717035"/>
            <a:ext cx="4687824" cy="259232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5"/>
          <p:cNvSpPr txBox="1"/>
          <p:nvPr/>
        </p:nvSpPr>
        <p:spPr>
          <a:xfrm>
            <a:off x="1187624" y="3284984"/>
            <a:ext cx="74104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Κ</a:t>
            </a:r>
            <a:r>
              <a:rPr sz="1800" spc="-15" dirty="0">
                <a:latin typeface="Calibri"/>
                <a:cs typeface="Calibri"/>
              </a:rPr>
              <a:t>ν</a:t>
            </a:r>
            <a:r>
              <a:rPr sz="1800" spc="-5" dirty="0">
                <a:latin typeface="Calibri"/>
                <a:cs typeface="Calibri"/>
              </a:rPr>
              <a:t>ωσός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16" name="object 9"/>
          <p:cNvSpPr txBox="1"/>
          <p:nvPr/>
        </p:nvSpPr>
        <p:spPr>
          <a:xfrm>
            <a:off x="6235953" y="3231641"/>
            <a:ext cx="81724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Φαιστός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17" name="object 2"/>
          <p:cNvSpPr txBox="1"/>
          <p:nvPr/>
        </p:nvSpPr>
        <p:spPr>
          <a:xfrm>
            <a:off x="258267" y="6507886"/>
            <a:ext cx="6464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Μά</a:t>
            </a:r>
            <a:r>
              <a:rPr sz="1800" spc="-25" dirty="0">
                <a:latin typeface="Calibri"/>
                <a:cs typeface="Calibri"/>
              </a:rPr>
              <a:t>λ</a:t>
            </a:r>
            <a:r>
              <a:rPr sz="1800" spc="-5" dirty="0">
                <a:latin typeface="Calibri"/>
                <a:cs typeface="Calibri"/>
              </a:rPr>
              <a:t>ια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18" name="object 8"/>
          <p:cNvSpPr txBox="1"/>
          <p:nvPr/>
        </p:nvSpPr>
        <p:spPr>
          <a:xfrm>
            <a:off x="6596253" y="6453336"/>
            <a:ext cx="69469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Ζάκρος</a:t>
            </a:r>
            <a:endParaRPr sz="1800" dirty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2"/>
          <p:cNvSpPr/>
          <p:nvPr/>
        </p:nvSpPr>
        <p:spPr>
          <a:xfrm>
            <a:off x="1115567" y="0"/>
            <a:ext cx="7344156" cy="61325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3"/>
          <p:cNvSpPr txBox="1"/>
          <p:nvPr/>
        </p:nvSpPr>
        <p:spPr>
          <a:xfrm>
            <a:off x="630732" y="6256426"/>
            <a:ext cx="8420735" cy="5168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Εμπορικές </a:t>
            </a:r>
            <a:r>
              <a:rPr sz="1800" spc="-5" dirty="0">
                <a:latin typeface="Calibri"/>
                <a:cs typeface="Calibri"/>
              </a:rPr>
              <a:t>σχέσεις </a:t>
            </a:r>
            <a:r>
              <a:rPr sz="1800" spc="-15" dirty="0">
                <a:latin typeface="Calibri"/>
                <a:cs typeface="Calibri"/>
              </a:rPr>
              <a:t>των </a:t>
            </a:r>
            <a:r>
              <a:rPr sz="1800" spc="-20" dirty="0">
                <a:latin typeface="Calibri"/>
                <a:cs typeface="Calibri"/>
              </a:rPr>
              <a:t>Μινωιτών </a:t>
            </a:r>
            <a:r>
              <a:rPr sz="1800" spc="-25" dirty="0">
                <a:latin typeface="Calibri"/>
                <a:cs typeface="Calibri"/>
              </a:rPr>
              <a:t>κατά </a:t>
            </a:r>
            <a:r>
              <a:rPr sz="1800" spc="-15" dirty="0">
                <a:latin typeface="Calibri"/>
                <a:cs typeface="Calibri"/>
              </a:rPr>
              <a:t>την </a:t>
            </a:r>
            <a:r>
              <a:rPr sz="1800" spc="-5" dirty="0">
                <a:latin typeface="Calibri"/>
                <a:cs typeface="Calibri"/>
              </a:rPr>
              <a:t>περίοδο </a:t>
            </a:r>
            <a:r>
              <a:rPr sz="1800" spc="-15" dirty="0">
                <a:latin typeface="Calibri"/>
                <a:cs typeface="Calibri"/>
              </a:rPr>
              <a:t>των </a:t>
            </a:r>
            <a:r>
              <a:rPr sz="1800" spc="-20" dirty="0">
                <a:latin typeface="Calibri"/>
                <a:cs typeface="Calibri"/>
              </a:rPr>
              <a:t>μινωικών </a:t>
            </a:r>
            <a:r>
              <a:rPr sz="1800" spc="-10" dirty="0">
                <a:latin typeface="Calibri"/>
                <a:cs typeface="Calibri"/>
              </a:rPr>
              <a:t>ανακτόρων</a:t>
            </a:r>
            <a:r>
              <a:rPr sz="1800" spc="6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(2000-1400)</a:t>
            </a:r>
            <a:endParaRPr sz="18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endParaRPr sz="1400" dirty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- TextBox"/>
          <p:cNvSpPr txBox="1"/>
          <p:nvPr/>
        </p:nvSpPr>
        <p:spPr>
          <a:xfrm>
            <a:off x="1115616" y="260648"/>
            <a:ext cx="7056784" cy="299569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l-GR" b="1" dirty="0" smtClean="0">
                <a:uFill>
                  <a:solidFill>
                    <a:srgbClr val="000000"/>
                  </a:solidFill>
                </a:uFill>
                <a:latin typeface="Calibri" pitchFamily="34" charset="0"/>
                <a:cs typeface="Calibri" pitchFamily="34" charset="0"/>
              </a:rPr>
              <a:t>Γραφή στη Μινωίκή Κρήτη</a:t>
            </a:r>
            <a:endParaRPr lang="el-GR" dirty="0" smtClean="0">
              <a:latin typeface="Calibri" pitchFamily="34" charset="0"/>
              <a:cs typeface="Calibri" pitchFamily="34" charset="0"/>
            </a:endParaRPr>
          </a:p>
          <a:p>
            <a:pPr marL="12700" marR="5080">
              <a:lnSpc>
                <a:spcPct val="150000"/>
              </a:lnSpc>
              <a:spcBef>
                <a:spcPts val="2010"/>
              </a:spcBef>
            </a:pPr>
            <a:r>
              <a:rPr lang="el-GR" spc="-5" dirty="0" smtClean="0">
                <a:latin typeface="Calibri" pitchFamily="34" charset="0"/>
                <a:cs typeface="Calibri" pitchFamily="34" charset="0"/>
              </a:rPr>
              <a:t>Συστήματα γραφής </a:t>
            </a:r>
            <a:r>
              <a:rPr lang="el-GR" dirty="0" smtClean="0">
                <a:latin typeface="Calibri" pitchFamily="34" charset="0"/>
                <a:cs typeface="Calibri" pitchFamily="34" charset="0"/>
              </a:rPr>
              <a:t>αναπτύχθηκαν </a:t>
            </a:r>
            <a:r>
              <a:rPr lang="el-GR" spc="-5" dirty="0" smtClean="0">
                <a:latin typeface="Calibri" pitchFamily="34" charset="0"/>
                <a:cs typeface="Calibri" pitchFamily="34" charset="0"/>
              </a:rPr>
              <a:t>μετά το 1700 </a:t>
            </a:r>
            <a:r>
              <a:rPr lang="el-GR" dirty="0" smtClean="0">
                <a:latin typeface="Calibri" pitchFamily="34" charset="0"/>
                <a:cs typeface="Calibri" pitchFamily="34" charset="0"/>
              </a:rPr>
              <a:t>(Νεοανακτορική περίοδος).  Δύο </a:t>
            </a:r>
            <a:r>
              <a:rPr lang="el-GR" spc="-5" dirty="0" smtClean="0">
                <a:latin typeface="Calibri" pitchFamily="34" charset="0"/>
                <a:cs typeface="Calibri" pitchFamily="34" charset="0"/>
              </a:rPr>
              <a:t>συστήματα γραφής </a:t>
            </a:r>
            <a:r>
              <a:rPr lang="el-GR" dirty="0" smtClean="0">
                <a:latin typeface="Calibri" pitchFamily="34" charset="0"/>
                <a:cs typeface="Calibri" pitchFamily="34" charset="0"/>
              </a:rPr>
              <a:t>αναπτύχθηκαν στη Μινωϊκή Κρήτη</a:t>
            </a:r>
            <a:r>
              <a:rPr lang="el-GR" spc="-125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l-GR" dirty="0" smtClean="0">
                <a:latin typeface="Calibri" pitchFamily="34" charset="0"/>
                <a:cs typeface="Calibri" pitchFamily="34" charset="0"/>
              </a:rPr>
              <a:t>:</a:t>
            </a:r>
          </a:p>
          <a:p>
            <a:pPr marL="195580" indent="-182880">
              <a:lnSpc>
                <a:spcPct val="100000"/>
              </a:lnSpc>
              <a:spcBef>
                <a:spcPts val="1200"/>
              </a:spcBef>
              <a:buFont typeface="Comic Sans MS"/>
              <a:buChar char="-"/>
              <a:tabLst>
                <a:tab pos="195580" algn="l"/>
              </a:tabLst>
            </a:pPr>
            <a:r>
              <a:rPr lang="el-GR" b="1" spc="-5" dirty="0" smtClean="0">
                <a:latin typeface="Calibri" pitchFamily="34" charset="0"/>
                <a:cs typeface="Calibri" pitchFamily="34" charset="0"/>
              </a:rPr>
              <a:t>Ιερογλυφική </a:t>
            </a:r>
            <a:r>
              <a:rPr lang="el-GR" spc="-5" dirty="0" smtClean="0">
                <a:latin typeface="Calibri" pitchFamily="34" charset="0"/>
                <a:cs typeface="Calibri" pitchFamily="34" charset="0"/>
              </a:rPr>
              <a:t>(δίσκος της</a:t>
            </a:r>
            <a:r>
              <a:rPr lang="el-GR" spc="-335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l-GR" dirty="0" smtClean="0">
                <a:latin typeface="Calibri" pitchFamily="34" charset="0"/>
                <a:cs typeface="Calibri" pitchFamily="34" charset="0"/>
              </a:rPr>
              <a:t>Φαιστού)</a:t>
            </a:r>
          </a:p>
          <a:p>
            <a:pPr marL="195580" indent="-182880">
              <a:lnSpc>
                <a:spcPct val="100000"/>
              </a:lnSpc>
              <a:spcBef>
                <a:spcPts val="1200"/>
              </a:spcBef>
              <a:buFont typeface="Comic Sans MS"/>
              <a:buChar char="-"/>
              <a:tabLst>
                <a:tab pos="195580" algn="l"/>
              </a:tabLst>
            </a:pPr>
            <a:r>
              <a:rPr lang="el-GR" b="1" dirty="0" smtClean="0">
                <a:latin typeface="Calibri" pitchFamily="34" charset="0"/>
                <a:cs typeface="Calibri" pitchFamily="34" charset="0"/>
              </a:rPr>
              <a:t>Γραμμική Α </a:t>
            </a:r>
            <a:r>
              <a:rPr lang="el-GR" spc="-5" dirty="0" smtClean="0">
                <a:latin typeface="Calibri" pitchFamily="34" charset="0"/>
                <a:cs typeface="Calibri" pitchFamily="34" charset="0"/>
              </a:rPr>
              <a:t>(συλλαβική γραφή, κυρίως </a:t>
            </a:r>
            <a:r>
              <a:rPr lang="el-GR" dirty="0" smtClean="0">
                <a:latin typeface="Calibri" pitchFamily="34" charset="0"/>
                <a:cs typeface="Calibri" pitchFamily="34" charset="0"/>
              </a:rPr>
              <a:t>σε αγγεία ή </a:t>
            </a:r>
            <a:r>
              <a:rPr lang="el-GR" spc="-5" dirty="0" smtClean="0">
                <a:latin typeface="Calibri" pitchFamily="34" charset="0"/>
                <a:cs typeface="Calibri" pitchFamily="34" charset="0"/>
              </a:rPr>
              <a:t>πήλινες</a:t>
            </a:r>
            <a:r>
              <a:rPr lang="el-GR" spc="-335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l-GR" dirty="0" smtClean="0">
                <a:latin typeface="Calibri" pitchFamily="34" charset="0"/>
                <a:cs typeface="Calibri" pitchFamily="34" charset="0"/>
              </a:rPr>
              <a:t>πινακίδες).</a:t>
            </a: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lang="el-GR" u="heavy" spc="-505" dirty="0" smtClean="0">
                <a:uFill>
                  <a:solidFill>
                    <a:srgbClr val="000000"/>
                  </a:solidFill>
                </a:uFill>
                <a:latin typeface="Calibri" pitchFamily="34" charset="0"/>
                <a:cs typeface="Calibri" pitchFamily="34" charset="0"/>
              </a:rPr>
              <a:t> </a:t>
            </a:r>
            <a:r>
              <a:rPr lang="el-GR" dirty="0" smtClean="0">
                <a:uFill>
                  <a:solidFill>
                    <a:srgbClr val="000000"/>
                  </a:solidFill>
                </a:uFill>
                <a:latin typeface="Calibri" pitchFamily="34" charset="0"/>
                <a:cs typeface="Calibri" pitchFamily="34" charset="0"/>
              </a:rPr>
              <a:t>Καμία από τις δύο δεν έχει</a:t>
            </a:r>
            <a:r>
              <a:rPr lang="el-GR" spc="-65" dirty="0" smtClean="0">
                <a:uFill>
                  <a:solidFill>
                    <a:srgbClr val="000000"/>
                  </a:solidFill>
                </a:uFill>
                <a:latin typeface="Calibri" pitchFamily="34" charset="0"/>
                <a:cs typeface="Calibri" pitchFamily="34" charset="0"/>
              </a:rPr>
              <a:t> </a:t>
            </a:r>
            <a:r>
              <a:rPr lang="el-GR" spc="-5" dirty="0" smtClean="0">
                <a:uFill>
                  <a:solidFill>
                    <a:srgbClr val="000000"/>
                  </a:solidFill>
                </a:uFill>
                <a:latin typeface="Calibri" pitchFamily="34" charset="0"/>
                <a:cs typeface="Calibri" pitchFamily="34" charset="0"/>
              </a:rPr>
              <a:t>αποκρυπτογραφηθεί</a:t>
            </a:r>
            <a:r>
              <a:rPr lang="el-GR" spc="-5" dirty="0" smtClean="0">
                <a:latin typeface="Calibri" pitchFamily="34" charset="0"/>
                <a:cs typeface="Calibri" pitchFamily="34" charset="0"/>
              </a:rPr>
              <a:t>.</a:t>
            </a:r>
            <a:endParaRPr lang="el-GR" dirty="0" smtClean="0">
              <a:latin typeface="Calibri" pitchFamily="34" charset="0"/>
              <a:cs typeface="Calibri" pitchFamily="34" charset="0"/>
            </a:endParaRPr>
          </a:p>
          <a:p>
            <a:pPr algn="just"/>
            <a:endParaRPr lang="el-GR" sz="1600" dirty="0">
              <a:latin typeface="Calibri" pitchFamily="34" charset="0"/>
            </a:endParaRPr>
          </a:p>
        </p:txBody>
      </p:sp>
      <p:sp>
        <p:nvSpPr>
          <p:cNvPr id="12" name="object 3"/>
          <p:cNvSpPr/>
          <p:nvPr/>
        </p:nvSpPr>
        <p:spPr>
          <a:xfrm>
            <a:off x="323088" y="3356991"/>
            <a:ext cx="3762755" cy="350100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4"/>
          <p:cNvSpPr/>
          <p:nvPr/>
        </p:nvSpPr>
        <p:spPr>
          <a:xfrm>
            <a:off x="4283968" y="3429000"/>
            <a:ext cx="4860032" cy="28087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- Τίτλος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792088"/>
          </a:xfrm>
          <a:solidFill>
            <a:schemeClr val="accent1">
              <a:lumMod val="7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l-GR" sz="3200" spc="-5" dirty="0" smtClean="0">
                <a:solidFill>
                  <a:schemeClr val="tx1"/>
                </a:solidFill>
                <a:effectLst/>
                <a:uFill>
                  <a:solidFill>
                    <a:srgbClr val="6F0000"/>
                  </a:solidFill>
                </a:uFill>
                <a:latin typeface="Calibri" pitchFamily="34" charset="0"/>
                <a:cs typeface="Calibri" pitchFamily="34" charset="0"/>
              </a:rPr>
              <a:t>ΜΙΝΩΙΚΟΣ</a:t>
            </a:r>
            <a:r>
              <a:rPr lang="el-GR" sz="3200" spc="-30" dirty="0" smtClean="0">
                <a:solidFill>
                  <a:schemeClr val="tx1"/>
                </a:solidFill>
                <a:effectLst/>
                <a:uFill>
                  <a:solidFill>
                    <a:srgbClr val="6F0000"/>
                  </a:solidFill>
                </a:uFill>
                <a:latin typeface="Calibri" pitchFamily="34" charset="0"/>
                <a:cs typeface="Calibri" pitchFamily="34" charset="0"/>
              </a:rPr>
              <a:t> </a:t>
            </a:r>
            <a:r>
              <a:rPr lang="el-GR" sz="3200" spc="-10" dirty="0" smtClean="0">
                <a:solidFill>
                  <a:schemeClr val="tx1"/>
                </a:solidFill>
                <a:effectLst/>
                <a:uFill>
                  <a:solidFill>
                    <a:srgbClr val="6F0000"/>
                  </a:solidFill>
                </a:uFill>
                <a:latin typeface="Calibri" pitchFamily="34" charset="0"/>
                <a:cs typeface="Calibri" pitchFamily="34" charset="0"/>
              </a:rPr>
              <a:t>ΠΟΛΙΤΙΣΜΟΣ</a:t>
            </a:r>
            <a:endParaRPr lang="el-GR" sz="3200" dirty="0">
              <a:ln w="1905"/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object 5"/>
          <p:cNvSpPr/>
          <p:nvPr/>
        </p:nvSpPr>
        <p:spPr>
          <a:xfrm>
            <a:off x="1548383" y="1268761"/>
            <a:ext cx="5615940" cy="26642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6"/>
          <p:cNvSpPr/>
          <p:nvPr/>
        </p:nvSpPr>
        <p:spPr>
          <a:xfrm>
            <a:off x="3419872" y="3933056"/>
            <a:ext cx="1694688" cy="29249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7"/>
          <p:cNvSpPr/>
          <p:nvPr/>
        </p:nvSpPr>
        <p:spPr>
          <a:xfrm>
            <a:off x="5724128" y="4293096"/>
            <a:ext cx="3240360" cy="230425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3"/>
          <p:cNvSpPr txBox="1"/>
          <p:nvPr/>
        </p:nvSpPr>
        <p:spPr>
          <a:xfrm>
            <a:off x="474370" y="260649"/>
            <a:ext cx="7554014" cy="12127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50100"/>
              </a:lnSpc>
              <a:spcBef>
                <a:spcPts val="95"/>
              </a:spcBef>
            </a:pPr>
            <a:r>
              <a:rPr spc="-5" dirty="0">
                <a:latin typeface="Calibri" pitchFamily="34" charset="0"/>
                <a:cs typeface="Calibri" pitchFamily="34" charset="0"/>
              </a:rPr>
              <a:t>Η Κρήτη κατοικήθηκε </a:t>
            </a:r>
            <a:r>
              <a:rPr spc="-10" dirty="0">
                <a:latin typeface="Calibri" pitchFamily="34" charset="0"/>
                <a:cs typeface="Calibri" pitchFamily="34" charset="0"/>
              </a:rPr>
              <a:t>για πρώτη φορά </a:t>
            </a:r>
            <a:r>
              <a:rPr spc="-5" dirty="0">
                <a:latin typeface="Calibri" pitchFamily="34" charset="0"/>
                <a:cs typeface="Calibri" pitchFamily="34" charset="0"/>
              </a:rPr>
              <a:t>τη Νεολιθική εποχή. Ο  σημαντικότερος </a:t>
            </a:r>
            <a:r>
              <a:rPr spc="-10" dirty="0">
                <a:latin typeface="Calibri" pitchFamily="34" charset="0"/>
                <a:cs typeface="Calibri" pitchFamily="34" charset="0"/>
              </a:rPr>
              <a:t>νεολιθικός </a:t>
            </a:r>
            <a:r>
              <a:rPr spc="-5" dirty="0">
                <a:latin typeface="Calibri" pitchFamily="34" charset="0"/>
                <a:cs typeface="Calibri" pitchFamily="34" charset="0"/>
              </a:rPr>
              <a:t>οικισμός φαίνεται να </a:t>
            </a:r>
            <a:r>
              <a:rPr spc="-10" dirty="0">
                <a:latin typeface="Calibri" pitchFamily="34" charset="0"/>
                <a:cs typeface="Calibri" pitchFamily="34" charset="0"/>
              </a:rPr>
              <a:t>ήταν </a:t>
            </a:r>
            <a:r>
              <a:rPr spc="-5" dirty="0">
                <a:latin typeface="Calibri" pitchFamily="34" charset="0"/>
                <a:cs typeface="Calibri" pitchFamily="34" charset="0"/>
              </a:rPr>
              <a:t>η  Κνωσός, όπως ακριβώς και </a:t>
            </a:r>
            <a:r>
              <a:rPr dirty="0">
                <a:latin typeface="Calibri" pitchFamily="34" charset="0"/>
                <a:cs typeface="Calibri" pitchFamily="34" charset="0"/>
              </a:rPr>
              <a:t>στην </a:t>
            </a:r>
            <a:r>
              <a:rPr spc="-5" dirty="0">
                <a:latin typeface="Calibri" pitchFamily="34" charset="0"/>
                <a:cs typeface="Calibri" pitchFamily="34" charset="0"/>
              </a:rPr>
              <a:t>Εποχή </a:t>
            </a:r>
            <a:r>
              <a:rPr spc="-10" dirty="0">
                <a:latin typeface="Calibri" pitchFamily="34" charset="0"/>
                <a:cs typeface="Calibri" pitchFamily="34" charset="0"/>
              </a:rPr>
              <a:t>του</a:t>
            </a:r>
            <a:r>
              <a:rPr spc="-35" dirty="0">
                <a:latin typeface="Calibri" pitchFamily="34" charset="0"/>
                <a:cs typeface="Calibri" pitchFamily="34" charset="0"/>
              </a:rPr>
              <a:t> </a:t>
            </a:r>
            <a:r>
              <a:rPr spc="-5" dirty="0">
                <a:latin typeface="Calibri" pitchFamily="34" charset="0"/>
                <a:cs typeface="Calibri" pitchFamily="34" charset="0"/>
              </a:rPr>
              <a:t>Χαλκού.</a:t>
            </a:r>
            <a:endParaRPr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object 5"/>
          <p:cNvSpPr/>
          <p:nvPr/>
        </p:nvSpPr>
        <p:spPr>
          <a:xfrm>
            <a:off x="6588224" y="1052736"/>
            <a:ext cx="2359152" cy="25922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0" y="2619804"/>
            <a:ext cx="64442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0805">
              <a:lnSpc>
                <a:spcPct val="100000"/>
              </a:lnSpc>
              <a:spcBef>
                <a:spcPts val="1000"/>
              </a:spcBef>
              <a:tabLst>
                <a:tab pos="1202055" algn="l"/>
                <a:tab pos="2423795" algn="l"/>
                <a:tab pos="3679190" algn="l"/>
                <a:tab pos="3935095" algn="l"/>
                <a:tab pos="5158740" algn="l"/>
                <a:tab pos="5677535" algn="l"/>
                <a:tab pos="7171055" algn="l"/>
              </a:tabLst>
            </a:pPr>
            <a:r>
              <a:rPr lang="el-GR" dirty="0" smtClean="0">
                <a:uFill>
                  <a:solidFill>
                    <a:srgbClr val="6F0000"/>
                  </a:solidFill>
                </a:uFill>
                <a:latin typeface="Calibri" pitchFamily="34" charset="0"/>
                <a:cs typeface="Calibri" pitchFamily="34" charset="0"/>
              </a:rPr>
              <a:t>Μινωϊκός </a:t>
            </a:r>
            <a:r>
              <a:rPr lang="el-GR" spc="-5" dirty="0" smtClean="0">
                <a:uFill>
                  <a:solidFill>
                    <a:srgbClr val="6F0000"/>
                  </a:solidFill>
                </a:uFill>
                <a:latin typeface="Calibri" pitchFamily="34" charset="0"/>
                <a:cs typeface="Calibri" pitchFamily="34" charset="0"/>
              </a:rPr>
              <a:t>πολιτισμός </a:t>
            </a:r>
            <a:r>
              <a:rPr lang="el-GR" dirty="0" smtClean="0">
                <a:latin typeface="Calibri" pitchFamily="34" charset="0"/>
                <a:cs typeface="Calibri" pitchFamily="34" charset="0"/>
              </a:rPr>
              <a:t>ονομάζεται ο πολιτισμός που </a:t>
            </a:r>
            <a:r>
              <a:rPr lang="el-GR" spc="-5" dirty="0" smtClean="0">
                <a:latin typeface="Calibri" pitchFamily="34" charset="0"/>
                <a:cs typeface="Calibri" pitchFamily="34" charset="0"/>
              </a:rPr>
              <a:t>αναπτύχθηκε </a:t>
            </a:r>
            <a:r>
              <a:rPr lang="el-GR" dirty="0" smtClean="0">
                <a:latin typeface="Calibri" pitchFamily="34" charset="0"/>
                <a:cs typeface="Calibri" pitchFamily="34" charset="0"/>
              </a:rPr>
              <a:t>στην Κρήτη την εποχή του </a:t>
            </a:r>
            <a:r>
              <a:rPr lang="el-GR" spc="-5" dirty="0" smtClean="0">
                <a:latin typeface="Calibri" pitchFamily="34" charset="0"/>
                <a:cs typeface="Calibri" pitchFamily="34" charset="0"/>
              </a:rPr>
              <a:t>Χαλκού </a:t>
            </a:r>
            <a:r>
              <a:rPr lang="el-GR" dirty="0" smtClean="0">
                <a:latin typeface="Calibri" pitchFamily="34" charset="0"/>
                <a:cs typeface="Calibri" pitchFamily="34" charset="0"/>
              </a:rPr>
              <a:t>(3000-1100</a:t>
            </a:r>
            <a:r>
              <a:rPr lang="el-GR" spc="-75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l-GR" spc="-5" dirty="0" smtClean="0">
                <a:latin typeface="Calibri" pitchFamily="34" charset="0"/>
                <a:cs typeface="Calibri" pitchFamily="34" charset="0"/>
              </a:rPr>
              <a:t>π.Χ.)</a:t>
            </a:r>
            <a:endParaRPr lang="el-GR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object 4"/>
          <p:cNvSpPr txBox="1"/>
          <p:nvPr/>
        </p:nvSpPr>
        <p:spPr>
          <a:xfrm>
            <a:off x="395536" y="3573016"/>
            <a:ext cx="5040560" cy="2367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482600">
              <a:lnSpc>
                <a:spcPct val="150000"/>
              </a:lnSpc>
              <a:spcBef>
                <a:spcPts val="100"/>
              </a:spcBef>
              <a:buFont typeface="Wingdings"/>
              <a:buChar char=""/>
              <a:tabLst>
                <a:tab pos="246379" algn="l"/>
              </a:tabLst>
            </a:pPr>
            <a:r>
              <a:rPr spc="-5" dirty="0">
                <a:latin typeface="Calibri" pitchFamily="34" charset="0"/>
                <a:cs typeface="Calibri" pitchFamily="34" charset="0"/>
              </a:rPr>
              <a:t>Πήρε το </a:t>
            </a:r>
            <a:r>
              <a:rPr dirty="0">
                <a:latin typeface="Calibri" pitchFamily="34" charset="0"/>
                <a:cs typeface="Calibri" pitchFamily="34" charset="0"/>
              </a:rPr>
              <a:t>όνομά </a:t>
            </a:r>
            <a:r>
              <a:rPr spc="-5" dirty="0">
                <a:latin typeface="Calibri" pitchFamily="34" charset="0"/>
                <a:cs typeface="Calibri" pitchFamily="34" charset="0"/>
              </a:rPr>
              <a:t>του </a:t>
            </a:r>
            <a:r>
              <a:rPr dirty="0">
                <a:latin typeface="Calibri" pitchFamily="34" charset="0"/>
                <a:cs typeface="Calibri" pitchFamily="34" charset="0"/>
              </a:rPr>
              <a:t>από τον </a:t>
            </a:r>
            <a:r>
              <a:rPr spc="-5" dirty="0">
                <a:latin typeface="Calibri" pitchFamily="34" charset="0"/>
                <a:cs typeface="Calibri" pitchFamily="34" charset="0"/>
              </a:rPr>
              <a:t>μυθικό  βασιλιά </a:t>
            </a:r>
            <a:r>
              <a:rPr dirty="0">
                <a:latin typeface="Calibri" pitchFamily="34" charset="0"/>
                <a:cs typeface="Calibri" pitchFamily="34" charset="0"/>
              </a:rPr>
              <a:t>της Κνωσού</a:t>
            </a:r>
            <a:r>
              <a:rPr spc="-50" dirty="0">
                <a:latin typeface="Calibri" pitchFamily="34" charset="0"/>
                <a:cs typeface="Calibri" pitchFamily="34" charset="0"/>
              </a:rPr>
              <a:t> </a:t>
            </a:r>
            <a:r>
              <a:rPr b="1" spc="-10" dirty="0">
                <a:solidFill>
                  <a:srgbClr val="6F0000"/>
                </a:solidFill>
                <a:latin typeface="Calibri" pitchFamily="34" charset="0"/>
                <a:cs typeface="Calibri" pitchFamily="34" charset="0"/>
              </a:rPr>
              <a:t>Μίνωα</a:t>
            </a:r>
            <a:endParaRPr dirty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Wingdings"/>
              <a:buChar char=""/>
            </a:pPr>
            <a:endParaRPr dirty="0">
              <a:latin typeface="Calibri" pitchFamily="34" charset="0"/>
              <a:cs typeface="Calibri" pitchFamily="34" charset="0"/>
            </a:endParaRPr>
          </a:p>
          <a:p>
            <a:pPr marL="12700" marR="5080" algn="just">
              <a:lnSpc>
                <a:spcPct val="150000"/>
              </a:lnSpc>
              <a:buFont typeface="Wingdings"/>
              <a:buChar char=""/>
              <a:tabLst>
                <a:tab pos="246379" algn="l"/>
              </a:tabLst>
            </a:pPr>
            <a:r>
              <a:rPr spc="-5" dirty="0">
                <a:latin typeface="Calibri" pitchFamily="34" charset="0"/>
                <a:cs typeface="Calibri" pitchFamily="34" charset="0"/>
              </a:rPr>
              <a:t>Ήρθε </a:t>
            </a:r>
            <a:r>
              <a:rPr dirty="0">
                <a:latin typeface="Calibri" pitchFamily="34" charset="0"/>
                <a:cs typeface="Calibri" pitchFamily="34" charset="0"/>
              </a:rPr>
              <a:t>στο φως στις </a:t>
            </a:r>
            <a:r>
              <a:rPr spc="-5" dirty="0">
                <a:latin typeface="Calibri" pitchFamily="34" charset="0"/>
                <a:cs typeface="Calibri" pitchFamily="34" charset="0"/>
              </a:rPr>
              <a:t>αρχές του </a:t>
            </a:r>
            <a:r>
              <a:rPr dirty="0">
                <a:latin typeface="Calibri" pitchFamily="34" charset="0"/>
                <a:cs typeface="Calibri" pitchFamily="34" charset="0"/>
              </a:rPr>
              <a:t>20ού  αιώνα με </a:t>
            </a:r>
            <a:r>
              <a:rPr spc="-5" dirty="0">
                <a:latin typeface="Calibri" pitchFamily="34" charset="0"/>
                <a:cs typeface="Calibri" pitchFamily="34" charset="0"/>
              </a:rPr>
              <a:t>τις </a:t>
            </a:r>
            <a:r>
              <a:rPr dirty="0">
                <a:latin typeface="Calibri" pitchFamily="34" charset="0"/>
                <a:cs typeface="Calibri" pitchFamily="34" charset="0"/>
              </a:rPr>
              <a:t>ανασκαφές του Βρετανού  αρχαιολόγου </a:t>
            </a:r>
            <a:r>
              <a:rPr b="1" spc="-5" dirty="0">
                <a:solidFill>
                  <a:srgbClr val="6F0000"/>
                </a:solidFill>
                <a:latin typeface="Calibri" pitchFamily="34" charset="0"/>
                <a:cs typeface="Calibri" pitchFamily="34" charset="0"/>
              </a:rPr>
              <a:t>Άρθουρ Έβανς </a:t>
            </a:r>
            <a:r>
              <a:rPr dirty="0">
                <a:latin typeface="Calibri" pitchFamily="34" charset="0"/>
                <a:cs typeface="Calibri" pitchFamily="34" charset="0"/>
              </a:rPr>
              <a:t>στην</a:t>
            </a:r>
            <a:r>
              <a:rPr spc="-50" dirty="0">
                <a:latin typeface="Calibri" pitchFamily="34" charset="0"/>
                <a:cs typeface="Calibri" pitchFamily="34" charset="0"/>
              </a:rPr>
              <a:t> </a:t>
            </a:r>
            <a:r>
              <a:rPr b="1" dirty="0">
                <a:solidFill>
                  <a:srgbClr val="6F0000"/>
                </a:solidFill>
                <a:latin typeface="Calibri" pitchFamily="34" charset="0"/>
                <a:cs typeface="Calibri" pitchFamily="34" charset="0"/>
              </a:rPr>
              <a:t>Κνωσό.</a:t>
            </a:r>
            <a:endParaRPr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object 6"/>
          <p:cNvSpPr/>
          <p:nvPr/>
        </p:nvSpPr>
        <p:spPr>
          <a:xfrm>
            <a:off x="6228588" y="3645024"/>
            <a:ext cx="2304288" cy="300266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/>
          <p:cNvSpPr/>
          <p:nvPr/>
        </p:nvSpPr>
        <p:spPr>
          <a:xfrm>
            <a:off x="0" y="405383"/>
            <a:ext cx="9144000" cy="503984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3"/>
          <p:cNvSpPr txBox="1"/>
          <p:nvPr/>
        </p:nvSpPr>
        <p:spPr>
          <a:xfrm>
            <a:off x="1763688" y="5805264"/>
            <a:ext cx="615442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 smtClean="0">
                <a:latin typeface="Calibri" pitchFamily="34" charset="0"/>
                <a:cs typeface="Calibri" pitchFamily="34" charset="0"/>
              </a:rPr>
              <a:t>Ο</a:t>
            </a:r>
            <a:r>
              <a:rPr lang="el-GR" spc="-5" dirty="0" smtClean="0">
                <a:latin typeface="Calibri" pitchFamily="34" charset="0"/>
                <a:cs typeface="Calibri" pitchFamily="34" charset="0"/>
              </a:rPr>
              <a:t>ι σημαντικότερες</a:t>
            </a:r>
            <a:r>
              <a:rPr sz="1800" spc="-1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sz="1800" spc="-5" dirty="0">
                <a:latin typeface="Calibri" pitchFamily="34" charset="0"/>
                <a:cs typeface="Calibri" pitchFamily="34" charset="0"/>
              </a:rPr>
              <a:t>θέσεις με </a:t>
            </a:r>
            <a:r>
              <a:rPr sz="1800" spc="-10" dirty="0">
                <a:latin typeface="Calibri" pitchFamily="34" charset="0"/>
                <a:cs typeface="Calibri" pitchFamily="34" charset="0"/>
              </a:rPr>
              <a:t>ευρήματα του </a:t>
            </a:r>
            <a:r>
              <a:rPr sz="1800" spc="-20" dirty="0">
                <a:latin typeface="Calibri" pitchFamily="34" charset="0"/>
                <a:cs typeface="Calibri" pitchFamily="34" charset="0"/>
              </a:rPr>
              <a:t>Μινωϊκού</a:t>
            </a:r>
            <a:r>
              <a:rPr sz="1800" spc="225" dirty="0">
                <a:latin typeface="Calibri" pitchFamily="34" charset="0"/>
                <a:cs typeface="Calibri" pitchFamily="34" charset="0"/>
              </a:rPr>
              <a:t> </a:t>
            </a:r>
            <a:r>
              <a:rPr sz="1800" spc="-15" dirty="0">
                <a:latin typeface="Calibri" pitchFamily="34" charset="0"/>
                <a:cs typeface="Calibri" pitchFamily="34" charset="0"/>
              </a:rPr>
              <a:t>πολιτισμού</a:t>
            </a:r>
            <a:endParaRPr sz="18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- Τίτλος"/>
          <p:cNvSpPr>
            <a:spLocks noGrp="1"/>
          </p:cNvSpPr>
          <p:nvPr>
            <p:ph type="title"/>
          </p:nvPr>
        </p:nvSpPr>
        <p:spPr>
          <a:xfrm>
            <a:off x="611560" y="260648"/>
            <a:ext cx="8064896" cy="1008112"/>
          </a:xfrm>
          <a:solidFill>
            <a:schemeClr val="accent1">
              <a:lumMod val="7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l-GR" sz="320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Μινωϊκός Πολιτισμός-Χωρισμός σε Περιόδους</a:t>
            </a:r>
            <a:endParaRPr lang="el-GR" sz="3200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4 - TextBox"/>
          <p:cNvSpPr txBox="1"/>
          <p:nvPr/>
        </p:nvSpPr>
        <p:spPr>
          <a:xfrm>
            <a:off x="755576" y="1844824"/>
            <a:ext cx="7704856" cy="1710725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marL="91440" marR="81915" algn="just">
              <a:lnSpc>
                <a:spcPts val="3240"/>
              </a:lnSpc>
              <a:spcBef>
                <a:spcPts val="200"/>
              </a:spcBef>
            </a:pPr>
            <a:r>
              <a:rPr lang="el-GR" b="1" dirty="0" smtClean="0">
                <a:solidFill>
                  <a:srgbClr val="9A0000"/>
                </a:solidFill>
                <a:latin typeface="Calibri" pitchFamily="34" charset="0"/>
                <a:cs typeface="Calibri" pitchFamily="34" charset="0"/>
              </a:rPr>
              <a:t>3000-2000 </a:t>
            </a:r>
            <a:r>
              <a:rPr lang="el-GR" b="1" spc="-10" dirty="0" smtClean="0">
                <a:solidFill>
                  <a:srgbClr val="9A0000"/>
                </a:solidFill>
                <a:latin typeface="Calibri" pitchFamily="34" charset="0"/>
                <a:cs typeface="Calibri" pitchFamily="34" charset="0"/>
              </a:rPr>
              <a:t>π.Χ.</a:t>
            </a:r>
            <a:r>
              <a:rPr lang="el-GR" b="1" spc="-10" dirty="0" smtClean="0">
                <a:solidFill>
                  <a:srgbClr val="9A0000"/>
                </a:solidFill>
                <a:uFill>
                  <a:solidFill>
                    <a:srgbClr val="9A0000"/>
                  </a:solidFill>
                </a:uFill>
                <a:latin typeface="Calibri" pitchFamily="34" charset="0"/>
                <a:cs typeface="Calibri" pitchFamily="34" charset="0"/>
              </a:rPr>
              <a:t> </a:t>
            </a:r>
            <a:r>
              <a:rPr lang="el-GR" b="1" spc="-5" dirty="0" smtClean="0">
                <a:solidFill>
                  <a:srgbClr val="9A0000"/>
                </a:solidFill>
                <a:uFill>
                  <a:solidFill>
                    <a:srgbClr val="9A0000"/>
                  </a:solidFill>
                </a:uFill>
                <a:latin typeface="Calibri" pitchFamily="34" charset="0"/>
                <a:cs typeface="Calibri" pitchFamily="34" charset="0"/>
              </a:rPr>
              <a:t>Προανακτορική περίοδος</a:t>
            </a:r>
            <a:r>
              <a:rPr lang="el-GR" b="1" spc="-5" dirty="0" smtClean="0">
                <a:solidFill>
                  <a:srgbClr val="9A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l-GR" dirty="0" smtClean="0">
                <a:solidFill>
                  <a:srgbClr val="9A0000"/>
                </a:solidFill>
                <a:latin typeface="Calibri" pitchFamily="34" charset="0"/>
                <a:cs typeface="Calibri" pitchFamily="34" charset="0"/>
              </a:rPr>
              <a:t>&gt; </a:t>
            </a:r>
            <a:r>
              <a:rPr lang="el-GR" spc="-5" dirty="0" smtClean="0">
                <a:latin typeface="Calibri" pitchFamily="34" charset="0"/>
                <a:cs typeface="Calibri" pitchFamily="34" charset="0"/>
              </a:rPr>
              <a:t>Αύξηση πληθυσμού,  </a:t>
            </a:r>
            <a:r>
              <a:rPr lang="el-GR" dirty="0" smtClean="0">
                <a:latin typeface="Calibri" pitchFamily="34" charset="0"/>
                <a:cs typeface="Calibri" pitchFamily="34" charset="0"/>
              </a:rPr>
              <a:t>οργάνωση </a:t>
            </a:r>
            <a:r>
              <a:rPr lang="el-GR" spc="-5" dirty="0" smtClean="0">
                <a:latin typeface="Calibri" pitchFamily="34" charset="0"/>
                <a:cs typeface="Calibri" pitchFamily="34" charset="0"/>
              </a:rPr>
              <a:t>μικρών </a:t>
            </a:r>
            <a:r>
              <a:rPr lang="el-GR" dirty="0" smtClean="0">
                <a:latin typeface="Calibri" pitchFamily="34" charset="0"/>
                <a:cs typeface="Calibri" pitchFamily="34" charset="0"/>
              </a:rPr>
              <a:t>οικισμών, </a:t>
            </a:r>
            <a:r>
              <a:rPr lang="el-GR" b="1" dirty="0" smtClean="0">
                <a:solidFill>
                  <a:srgbClr val="9A0000"/>
                </a:solidFill>
                <a:latin typeface="Calibri" pitchFamily="34" charset="0"/>
                <a:cs typeface="Calibri" pitchFamily="34" charset="0"/>
              </a:rPr>
              <a:t>εμπορικές επαφές με </a:t>
            </a:r>
            <a:r>
              <a:rPr lang="el-GR" b="1" spc="-5" dirty="0" smtClean="0">
                <a:solidFill>
                  <a:srgbClr val="9A0000"/>
                </a:solidFill>
                <a:latin typeface="Calibri" pitchFamily="34" charset="0"/>
                <a:cs typeface="Calibri" pitchFamily="34" charset="0"/>
              </a:rPr>
              <a:t>Αιγαίο, </a:t>
            </a:r>
            <a:r>
              <a:rPr lang="el-GR" b="1" dirty="0" smtClean="0">
                <a:solidFill>
                  <a:srgbClr val="9A0000"/>
                </a:solidFill>
                <a:latin typeface="Calibri" pitchFamily="34" charset="0"/>
                <a:cs typeface="Calibri" pitchFamily="34" charset="0"/>
              </a:rPr>
              <a:t>Κύπρο,  Αίγυπτο</a:t>
            </a:r>
            <a:r>
              <a:rPr lang="el-GR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pPr marL="91440" algn="just">
              <a:lnSpc>
                <a:spcPct val="100000"/>
              </a:lnSpc>
              <a:spcBef>
                <a:spcPts val="795"/>
              </a:spcBef>
            </a:pPr>
            <a:r>
              <a:rPr lang="el-GR" spc="-5" dirty="0" smtClean="0">
                <a:latin typeface="Calibri" pitchFamily="34" charset="0"/>
                <a:cs typeface="Calibri" pitchFamily="34" charset="0"/>
              </a:rPr>
              <a:t>Προϊόντα</a:t>
            </a:r>
            <a:r>
              <a:rPr lang="el-GR" spc="38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l-GR" spc="-5" dirty="0" smtClean="0">
                <a:latin typeface="Calibri" pitchFamily="34" charset="0"/>
                <a:cs typeface="Calibri" pitchFamily="34" charset="0"/>
              </a:rPr>
              <a:t>του</a:t>
            </a:r>
            <a:r>
              <a:rPr lang="el-GR" spc="365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l-GR" dirty="0" smtClean="0">
                <a:latin typeface="Calibri" pitchFamily="34" charset="0"/>
                <a:cs typeface="Calibri" pitchFamily="34" charset="0"/>
              </a:rPr>
              <a:t>εμπορίου</a:t>
            </a:r>
            <a:r>
              <a:rPr lang="el-GR" spc="36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l-GR" dirty="0" smtClean="0">
                <a:latin typeface="Calibri" pitchFamily="34" charset="0"/>
                <a:cs typeface="Calibri" pitchFamily="34" charset="0"/>
              </a:rPr>
              <a:t>:</a:t>
            </a:r>
            <a:r>
              <a:rPr lang="el-GR" spc="365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l-GR" dirty="0" smtClean="0">
                <a:latin typeface="Calibri" pitchFamily="34" charset="0"/>
                <a:cs typeface="Calibri" pitchFamily="34" charset="0"/>
              </a:rPr>
              <a:t>Οι</a:t>
            </a:r>
            <a:r>
              <a:rPr lang="el-GR" spc="36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l-GR" spc="-5" dirty="0" smtClean="0">
                <a:latin typeface="Calibri" pitchFamily="34" charset="0"/>
                <a:cs typeface="Calibri" pitchFamily="34" charset="0"/>
              </a:rPr>
              <a:t>μινωίτες</a:t>
            </a:r>
            <a:r>
              <a:rPr lang="el-GR" spc="360" dirty="0" smtClean="0">
                <a:uFill>
                  <a:solidFill>
                    <a:srgbClr val="000000"/>
                  </a:solidFill>
                </a:uFill>
                <a:latin typeface="Calibri" pitchFamily="34" charset="0"/>
                <a:cs typeface="Calibri" pitchFamily="34" charset="0"/>
              </a:rPr>
              <a:t> </a:t>
            </a:r>
            <a:r>
              <a:rPr lang="el-GR" b="1" spc="-5" dirty="0" smtClean="0">
                <a:uFill>
                  <a:solidFill>
                    <a:srgbClr val="000000"/>
                  </a:solidFill>
                </a:uFill>
                <a:latin typeface="Calibri" pitchFamily="34" charset="0"/>
                <a:cs typeface="Calibri" pitchFamily="34" charset="0"/>
              </a:rPr>
              <a:t>εξάγουν</a:t>
            </a:r>
            <a:r>
              <a:rPr lang="el-GR" b="1" spc="14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l-GR" spc="-5" dirty="0" smtClean="0">
                <a:latin typeface="Calibri" pitchFamily="34" charset="0"/>
                <a:cs typeface="Calibri" pitchFamily="34" charset="0"/>
              </a:rPr>
              <a:t>λάδι,</a:t>
            </a:r>
            <a:r>
              <a:rPr lang="el-GR" spc="38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l-GR" spc="-5" dirty="0" smtClean="0">
                <a:latin typeface="Calibri" pitchFamily="34" charset="0"/>
                <a:cs typeface="Calibri" pitchFamily="34" charset="0"/>
              </a:rPr>
              <a:t>κρασί,</a:t>
            </a:r>
            <a:r>
              <a:rPr lang="el-GR" spc="38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l-GR" spc="-5" dirty="0" smtClean="0">
                <a:latin typeface="Calibri" pitchFamily="34" charset="0"/>
                <a:cs typeface="Calibri" pitchFamily="34" charset="0"/>
              </a:rPr>
              <a:t>ξυλεία,</a:t>
            </a:r>
            <a:endParaRPr lang="el-GR" dirty="0" smtClean="0">
              <a:latin typeface="Calibri" pitchFamily="34" charset="0"/>
              <a:cs typeface="Calibri" pitchFamily="34" charset="0"/>
            </a:endParaRPr>
          </a:p>
          <a:p>
            <a:pPr marL="91440" algn="just">
              <a:lnSpc>
                <a:spcPct val="100000"/>
              </a:lnSpc>
              <a:spcBef>
                <a:spcPts val="1080"/>
              </a:spcBef>
            </a:pPr>
            <a:r>
              <a:rPr lang="el-GR" dirty="0" smtClean="0">
                <a:latin typeface="Calibri" pitchFamily="34" charset="0"/>
                <a:cs typeface="Calibri" pitchFamily="34" charset="0"/>
              </a:rPr>
              <a:t>αγγεία </a:t>
            </a:r>
            <a:r>
              <a:rPr lang="el-GR" spc="-5" dirty="0" smtClean="0">
                <a:latin typeface="Calibri" pitchFamily="34" charset="0"/>
                <a:cs typeface="Calibri" pitchFamily="34" charset="0"/>
              </a:rPr>
              <a:t>κ.ά., </a:t>
            </a:r>
            <a:r>
              <a:rPr lang="el-GR" dirty="0" smtClean="0">
                <a:latin typeface="Calibri" pitchFamily="34" charset="0"/>
                <a:cs typeface="Calibri" pitchFamily="34" charset="0"/>
              </a:rPr>
              <a:t>ενώ</a:t>
            </a:r>
            <a:r>
              <a:rPr lang="el-GR" dirty="0" smtClean="0">
                <a:uFill>
                  <a:solidFill>
                    <a:srgbClr val="000000"/>
                  </a:solidFill>
                </a:uFill>
                <a:latin typeface="Calibri" pitchFamily="34" charset="0"/>
                <a:cs typeface="Calibri" pitchFamily="34" charset="0"/>
              </a:rPr>
              <a:t> </a:t>
            </a:r>
            <a:r>
              <a:rPr lang="el-GR" b="1" dirty="0" smtClean="0">
                <a:uFill>
                  <a:solidFill>
                    <a:srgbClr val="000000"/>
                  </a:solidFill>
                </a:uFill>
                <a:latin typeface="Calibri" pitchFamily="34" charset="0"/>
                <a:cs typeface="Calibri" pitchFamily="34" charset="0"/>
              </a:rPr>
              <a:t>εισάγουν</a:t>
            </a:r>
            <a:r>
              <a:rPr lang="el-GR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l-GR" spc="-5" dirty="0" smtClean="0">
                <a:latin typeface="Calibri" pitchFamily="34" charset="0"/>
                <a:cs typeface="Calibri" pitchFamily="34" charset="0"/>
              </a:rPr>
              <a:t>κυρίως</a:t>
            </a:r>
            <a:r>
              <a:rPr lang="el-GR" spc="-24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l-GR" dirty="0" smtClean="0">
                <a:latin typeface="Calibri" pitchFamily="34" charset="0"/>
                <a:cs typeface="Calibri" pitchFamily="34" charset="0"/>
              </a:rPr>
              <a:t>μέταλλα</a:t>
            </a:r>
            <a:endParaRPr lang="el-GR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5 - Διάσημα"/>
          <p:cNvSpPr/>
          <p:nvPr/>
        </p:nvSpPr>
        <p:spPr>
          <a:xfrm>
            <a:off x="179512" y="1988840"/>
            <a:ext cx="360040" cy="432048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22" name="4 - TextBox"/>
          <p:cNvSpPr txBox="1"/>
          <p:nvPr/>
        </p:nvSpPr>
        <p:spPr>
          <a:xfrm rot="10800000" flipV="1">
            <a:off x="755576" y="3699423"/>
            <a:ext cx="7776864" cy="175432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marR="5715">
              <a:lnSpc>
                <a:spcPct val="150100"/>
              </a:lnSpc>
              <a:spcBef>
                <a:spcPts val="100"/>
              </a:spcBef>
              <a:tabLst>
                <a:tab pos="2103755" algn="l"/>
                <a:tab pos="5380355" algn="l"/>
                <a:tab pos="5747385" algn="l"/>
              </a:tabLst>
            </a:pPr>
            <a:r>
              <a:rPr lang="el-GR" b="1" spc="5" dirty="0" smtClean="0">
                <a:solidFill>
                  <a:srgbClr val="9A0000"/>
                </a:solidFill>
                <a:latin typeface="Calibri" pitchFamily="34" charset="0"/>
                <a:cs typeface="Calibri" pitchFamily="34" charset="0"/>
              </a:rPr>
              <a:t>200</a:t>
            </a:r>
            <a:r>
              <a:rPr lang="el-GR" b="1" spc="-10" dirty="0" smtClean="0">
                <a:solidFill>
                  <a:srgbClr val="9A0000"/>
                </a:solidFill>
                <a:latin typeface="Calibri" pitchFamily="34" charset="0"/>
                <a:cs typeface="Calibri" pitchFamily="34" charset="0"/>
              </a:rPr>
              <a:t>0</a:t>
            </a:r>
            <a:r>
              <a:rPr lang="el-GR" b="1" spc="5" dirty="0" smtClean="0">
                <a:solidFill>
                  <a:srgbClr val="9A0000"/>
                </a:solidFill>
                <a:latin typeface="Calibri" pitchFamily="34" charset="0"/>
                <a:cs typeface="Calibri" pitchFamily="34" charset="0"/>
              </a:rPr>
              <a:t>-</a:t>
            </a:r>
            <a:r>
              <a:rPr lang="el-GR" b="1" dirty="0" smtClean="0">
                <a:solidFill>
                  <a:srgbClr val="9A0000"/>
                </a:solidFill>
                <a:latin typeface="Calibri" pitchFamily="34" charset="0"/>
                <a:cs typeface="Calibri" pitchFamily="34" charset="0"/>
              </a:rPr>
              <a:t>1</a:t>
            </a:r>
            <a:r>
              <a:rPr lang="el-GR" b="1" spc="-10" dirty="0" smtClean="0">
                <a:solidFill>
                  <a:srgbClr val="9A0000"/>
                </a:solidFill>
                <a:latin typeface="Calibri" pitchFamily="34" charset="0"/>
                <a:cs typeface="Calibri" pitchFamily="34" charset="0"/>
              </a:rPr>
              <a:t>7</a:t>
            </a:r>
            <a:r>
              <a:rPr lang="el-GR" b="1" dirty="0" smtClean="0">
                <a:solidFill>
                  <a:srgbClr val="9A0000"/>
                </a:solidFill>
                <a:latin typeface="Calibri" pitchFamily="34" charset="0"/>
                <a:cs typeface="Calibri" pitchFamily="34" charset="0"/>
              </a:rPr>
              <a:t>00</a:t>
            </a:r>
            <a:r>
              <a:rPr lang="el-GR" b="1" spc="114" dirty="0" smtClean="0">
                <a:solidFill>
                  <a:srgbClr val="9A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l-GR" b="1" spc="-15" dirty="0" smtClean="0">
                <a:solidFill>
                  <a:srgbClr val="9A0000"/>
                </a:solidFill>
                <a:latin typeface="Calibri" pitchFamily="34" charset="0"/>
                <a:cs typeface="Calibri" pitchFamily="34" charset="0"/>
              </a:rPr>
              <a:t>π</a:t>
            </a:r>
            <a:r>
              <a:rPr lang="el-GR" b="1" dirty="0" smtClean="0">
                <a:solidFill>
                  <a:srgbClr val="9A0000"/>
                </a:solidFill>
                <a:latin typeface="Calibri" pitchFamily="34" charset="0"/>
                <a:cs typeface="Calibri" pitchFamily="34" charset="0"/>
              </a:rPr>
              <a:t>.</a:t>
            </a:r>
            <a:r>
              <a:rPr lang="el-GR" b="1" spc="-10" dirty="0" smtClean="0">
                <a:solidFill>
                  <a:srgbClr val="9A0000"/>
                </a:solidFill>
                <a:latin typeface="Calibri" pitchFamily="34" charset="0"/>
                <a:cs typeface="Calibri" pitchFamily="34" charset="0"/>
              </a:rPr>
              <a:t>Χ</a:t>
            </a:r>
            <a:r>
              <a:rPr lang="el-GR" b="1" dirty="0" smtClean="0">
                <a:solidFill>
                  <a:srgbClr val="9A0000"/>
                </a:solidFill>
                <a:latin typeface="Calibri" pitchFamily="34" charset="0"/>
                <a:cs typeface="Calibri" pitchFamily="34" charset="0"/>
              </a:rPr>
              <a:t>. </a:t>
            </a:r>
            <a:r>
              <a:rPr lang="el-GR" u="heavy" spc="-445" dirty="0" smtClean="0">
                <a:solidFill>
                  <a:srgbClr val="9A0000"/>
                </a:solidFill>
                <a:uFill>
                  <a:solidFill>
                    <a:srgbClr val="9A0000"/>
                  </a:solidFill>
                </a:uFill>
                <a:latin typeface="Calibri" pitchFamily="34" charset="0"/>
                <a:cs typeface="Calibri" pitchFamily="34" charset="0"/>
              </a:rPr>
              <a:t> </a:t>
            </a:r>
            <a:r>
              <a:rPr lang="el-GR" b="1" spc="-5" dirty="0" smtClean="0">
                <a:solidFill>
                  <a:srgbClr val="9A0000"/>
                </a:solidFill>
                <a:uFill>
                  <a:solidFill>
                    <a:srgbClr val="9A0000"/>
                  </a:solidFill>
                </a:uFill>
                <a:latin typeface="Calibri" pitchFamily="34" charset="0"/>
                <a:cs typeface="Calibri" pitchFamily="34" charset="0"/>
              </a:rPr>
              <a:t>Π</a:t>
            </a:r>
            <a:r>
              <a:rPr lang="el-GR" b="1" spc="-10" dirty="0" smtClean="0">
                <a:solidFill>
                  <a:srgbClr val="9A0000"/>
                </a:solidFill>
                <a:uFill>
                  <a:solidFill>
                    <a:srgbClr val="9A0000"/>
                  </a:solidFill>
                </a:uFill>
                <a:latin typeface="Calibri" pitchFamily="34" charset="0"/>
                <a:cs typeface="Calibri" pitchFamily="34" charset="0"/>
              </a:rPr>
              <a:t>α</a:t>
            </a:r>
            <a:r>
              <a:rPr lang="el-GR" b="1" spc="-5" dirty="0" smtClean="0">
                <a:solidFill>
                  <a:srgbClr val="9A0000"/>
                </a:solidFill>
                <a:uFill>
                  <a:solidFill>
                    <a:srgbClr val="9A0000"/>
                  </a:solidFill>
                </a:uFill>
                <a:latin typeface="Calibri" pitchFamily="34" charset="0"/>
                <a:cs typeface="Calibri" pitchFamily="34" charset="0"/>
              </a:rPr>
              <a:t>λαιο</a:t>
            </a:r>
            <a:r>
              <a:rPr lang="el-GR" b="1" spc="-10" dirty="0" smtClean="0">
                <a:solidFill>
                  <a:srgbClr val="9A0000"/>
                </a:solidFill>
                <a:uFill>
                  <a:solidFill>
                    <a:srgbClr val="9A0000"/>
                  </a:solidFill>
                </a:uFill>
                <a:latin typeface="Calibri" pitchFamily="34" charset="0"/>
                <a:cs typeface="Calibri" pitchFamily="34" charset="0"/>
              </a:rPr>
              <a:t>α</a:t>
            </a:r>
            <a:r>
              <a:rPr lang="el-GR" b="1" spc="-5" dirty="0" smtClean="0">
                <a:solidFill>
                  <a:srgbClr val="9A0000"/>
                </a:solidFill>
                <a:uFill>
                  <a:solidFill>
                    <a:srgbClr val="9A0000"/>
                  </a:solidFill>
                </a:uFill>
                <a:latin typeface="Calibri" pitchFamily="34" charset="0"/>
                <a:cs typeface="Calibri" pitchFamily="34" charset="0"/>
              </a:rPr>
              <a:t>νακτορικ</a:t>
            </a:r>
            <a:r>
              <a:rPr lang="el-GR" b="1" dirty="0" smtClean="0">
                <a:solidFill>
                  <a:srgbClr val="9A0000"/>
                </a:solidFill>
                <a:uFill>
                  <a:solidFill>
                    <a:srgbClr val="9A0000"/>
                  </a:solidFill>
                </a:uFill>
                <a:latin typeface="Calibri" pitchFamily="34" charset="0"/>
                <a:cs typeface="Calibri" pitchFamily="34" charset="0"/>
              </a:rPr>
              <a:t>ή</a:t>
            </a:r>
            <a:r>
              <a:rPr lang="el-GR" b="1" spc="135" dirty="0" smtClean="0">
                <a:solidFill>
                  <a:srgbClr val="9A0000"/>
                </a:solidFill>
                <a:uFill>
                  <a:solidFill>
                    <a:srgbClr val="9A0000"/>
                  </a:solidFill>
                </a:uFill>
                <a:latin typeface="Calibri" pitchFamily="34" charset="0"/>
                <a:cs typeface="Calibri" pitchFamily="34" charset="0"/>
              </a:rPr>
              <a:t> </a:t>
            </a:r>
            <a:r>
              <a:rPr lang="el-GR" b="1" dirty="0" smtClean="0">
                <a:solidFill>
                  <a:srgbClr val="9A0000"/>
                </a:solidFill>
                <a:uFill>
                  <a:solidFill>
                    <a:srgbClr val="9A0000"/>
                  </a:solidFill>
                </a:uFill>
                <a:latin typeface="Calibri" pitchFamily="34" charset="0"/>
                <a:cs typeface="Calibri" pitchFamily="34" charset="0"/>
              </a:rPr>
              <a:t>πε</a:t>
            </a:r>
            <a:r>
              <a:rPr lang="el-GR" b="1" spc="-15" dirty="0" smtClean="0">
                <a:solidFill>
                  <a:srgbClr val="9A0000"/>
                </a:solidFill>
                <a:uFill>
                  <a:solidFill>
                    <a:srgbClr val="9A0000"/>
                  </a:solidFill>
                </a:uFill>
                <a:latin typeface="Calibri" pitchFamily="34" charset="0"/>
                <a:cs typeface="Calibri" pitchFamily="34" charset="0"/>
              </a:rPr>
              <a:t>ρ</a:t>
            </a:r>
            <a:r>
              <a:rPr lang="el-GR" b="1" spc="-5" dirty="0" smtClean="0">
                <a:solidFill>
                  <a:srgbClr val="9A0000"/>
                </a:solidFill>
                <a:uFill>
                  <a:solidFill>
                    <a:srgbClr val="9A0000"/>
                  </a:solidFill>
                </a:uFill>
                <a:latin typeface="Calibri" pitchFamily="34" charset="0"/>
                <a:cs typeface="Calibri" pitchFamily="34" charset="0"/>
              </a:rPr>
              <a:t>ίοδο</a:t>
            </a:r>
            <a:r>
              <a:rPr lang="el-GR" b="1" dirty="0" smtClean="0">
                <a:solidFill>
                  <a:srgbClr val="9A0000"/>
                </a:solidFill>
                <a:uFill>
                  <a:solidFill>
                    <a:srgbClr val="9A0000"/>
                  </a:solidFill>
                </a:uFill>
                <a:latin typeface="Calibri" pitchFamily="34" charset="0"/>
                <a:cs typeface="Calibri" pitchFamily="34" charset="0"/>
              </a:rPr>
              <a:t>ς</a:t>
            </a:r>
            <a:r>
              <a:rPr lang="el-GR" b="1" dirty="0" smtClean="0">
                <a:solidFill>
                  <a:srgbClr val="9A0000"/>
                </a:solidFill>
                <a:latin typeface="Calibri" pitchFamily="34" charset="0"/>
                <a:cs typeface="Calibri" pitchFamily="34" charset="0"/>
              </a:rPr>
              <a:t> &gt; </a:t>
            </a:r>
            <a:r>
              <a:rPr lang="el-GR" dirty="0" smtClean="0">
                <a:latin typeface="Calibri" pitchFamily="34" charset="0"/>
                <a:cs typeface="Calibri" pitchFamily="34" charset="0"/>
              </a:rPr>
              <a:t>Ε</a:t>
            </a:r>
            <a:r>
              <a:rPr lang="el-GR" spc="-10" dirty="0" smtClean="0">
                <a:latin typeface="Calibri" pitchFamily="34" charset="0"/>
                <a:cs typeface="Calibri" pitchFamily="34" charset="0"/>
              </a:rPr>
              <a:t>μ</a:t>
            </a:r>
            <a:r>
              <a:rPr lang="el-GR" spc="-5" dirty="0" smtClean="0">
                <a:latin typeface="Calibri" pitchFamily="34" charset="0"/>
                <a:cs typeface="Calibri" pitchFamily="34" charset="0"/>
              </a:rPr>
              <a:t>φανίζονται  </a:t>
            </a:r>
            <a:r>
              <a:rPr lang="el-GR" dirty="0" smtClean="0">
                <a:latin typeface="Calibri" pitchFamily="34" charset="0"/>
                <a:cs typeface="Calibri" pitchFamily="34" charset="0"/>
              </a:rPr>
              <a:t>τα </a:t>
            </a:r>
            <a:r>
              <a:rPr lang="el-GR" b="1" dirty="0" smtClean="0">
                <a:solidFill>
                  <a:srgbClr val="9A0000"/>
                </a:solidFill>
                <a:latin typeface="Calibri" pitchFamily="34" charset="0"/>
                <a:cs typeface="Calibri" pitchFamily="34" charset="0"/>
              </a:rPr>
              <a:t>πρώτα </a:t>
            </a:r>
            <a:r>
              <a:rPr lang="el-GR" b="1" spc="-5" dirty="0" smtClean="0">
                <a:solidFill>
                  <a:srgbClr val="9A0000"/>
                </a:solidFill>
                <a:latin typeface="Calibri" pitchFamily="34" charset="0"/>
                <a:cs typeface="Calibri" pitchFamily="34" charset="0"/>
              </a:rPr>
              <a:t>ανάκτορα </a:t>
            </a:r>
            <a:r>
              <a:rPr lang="el-GR" spc="-5" dirty="0" smtClean="0">
                <a:latin typeface="Calibri" pitchFamily="34" charset="0"/>
                <a:cs typeface="Calibri" pitchFamily="34" charset="0"/>
              </a:rPr>
              <a:t>(Κνωσός, Φαιστός, Μάλια,</a:t>
            </a:r>
            <a:r>
              <a:rPr lang="el-GR" spc="1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l-GR" spc="-5" dirty="0" smtClean="0">
                <a:latin typeface="Calibri" pitchFamily="34" charset="0"/>
                <a:cs typeface="Calibri" pitchFamily="34" charset="0"/>
              </a:rPr>
              <a:t>Ζάκρος).</a:t>
            </a:r>
            <a:endParaRPr lang="el-GR" dirty="0" smtClean="0">
              <a:latin typeface="Calibri" pitchFamily="34" charset="0"/>
              <a:cs typeface="Calibri" pitchFamily="34" charset="0"/>
            </a:endParaRPr>
          </a:p>
          <a:p>
            <a:pPr marR="5080">
              <a:lnSpc>
                <a:spcPct val="150000"/>
              </a:lnSpc>
              <a:tabLst>
                <a:tab pos="502284" algn="l"/>
                <a:tab pos="1254125" algn="l"/>
                <a:tab pos="3147060" algn="l"/>
                <a:tab pos="4069079" algn="l"/>
                <a:tab pos="4681855" algn="l"/>
                <a:tab pos="5630545" algn="l"/>
                <a:tab pos="6323965" algn="l"/>
              </a:tabLst>
            </a:pPr>
            <a:r>
              <a:rPr lang="el-GR" dirty="0" smtClean="0">
                <a:latin typeface="Calibri" pitchFamily="34" charset="0"/>
                <a:cs typeface="Calibri" pitchFamily="34" charset="0"/>
              </a:rPr>
              <a:t>Το </a:t>
            </a:r>
            <a:r>
              <a:rPr lang="el-GR" spc="5" dirty="0" smtClean="0">
                <a:latin typeface="Calibri" pitchFamily="34" charset="0"/>
                <a:cs typeface="Calibri" pitchFamily="34" charset="0"/>
              </a:rPr>
              <a:t>170</a:t>
            </a:r>
            <a:r>
              <a:rPr lang="el-GR" dirty="0" smtClean="0">
                <a:latin typeface="Calibri" pitchFamily="34" charset="0"/>
                <a:cs typeface="Calibri" pitchFamily="34" charset="0"/>
              </a:rPr>
              <a:t>0 </a:t>
            </a:r>
            <a:r>
              <a:rPr lang="el-GR" spc="-5" dirty="0" smtClean="0">
                <a:latin typeface="Calibri" pitchFamily="34" charset="0"/>
                <a:cs typeface="Calibri" pitchFamily="34" charset="0"/>
              </a:rPr>
              <a:t>κ</a:t>
            </a:r>
            <a:r>
              <a:rPr lang="el-GR" spc="-15" dirty="0" smtClean="0">
                <a:latin typeface="Calibri" pitchFamily="34" charset="0"/>
                <a:cs typeface="Calibri" pitchFamily="34" charset="0"/>
              </a:rPr>
              <a:t>α</a:t>
            </a:r>
            <a:r>
              <a:rPr lang="el-GR" spc="-5" dirty="0" smtClean="0">
                <a:latin typeface="Calibri" pitchFamily="34" charset="0"/>
                <a:cs typeface="Calibri" pitchFamily="34" charset="0"/>
              </a:rPr>
              <a:t>τα</a:t>
            </a:r>
            <a:r>
              <a:rPr lang="el-GR" dirty="0" smtClean="0">
                <a:latin typeface="Calibri" pitchFamily="34" charset="0"/>
                <a:cs typeface="Calibri" pitchFamily="34" charset="0"/>
              </a:rPr>
              <a:t>σ</a:t>
            </a:r>
            <a:r>
              <a:rPr lang="el-GR" spc="-5" dirty="0" smtClean="0">
                <a:latin typeface="Calibri" pitchFamily="34" charset="0"/>
                <a:cs typeface="Calibri" pitchFamily="34" charset="0"/>
              </a:rPr>
              <a:t>τρ</a:t>
            </a:r>
            <a:r>
              <a:rPr lang="el-GR" spc="5" dirty="0" smtClean="0">
                <a:latin typeface="Calibri" pitchFamily="34" charset="0"/>
                <a:cs typeface="Calibri" pitchFamily="34" charset="0"/>
              </a:rPr>
              <a:t>έ</a:t>
            </a:r>
            <a:r>
              <a:rPr lang="el-GR" spc="-5" dirty="0" smtClean="0">
                <a:latin typeface="Calibri" pitchFamily="34" charset="0"/>
                <a:cs typeface="Calibri" pitchFamily="34" charset="0"/>
              </a:rPr>
              <a:t>φονται</a:t>
            </a:r>
            <a:r>
              <a:rPr lang="el-GR" dirty="0" smtClean="0">
                <a:latin typeface="Calibri" pitchFamily="34" charset="0"/>
                <a:cs typeface="Calibri" pitchFamily="34" charset="0"/>
              </a:rPr>
              <a:t>, μάλλον	 από σεισμό, αλλά αμέσως  </a:t>
            </a:r>
            <a:r>
              <a:rPr lang="el-GR" spc="-5" dirty="0" smtClean="0">
                <a:latin typeface="Calibri" pitchFamily="34" charset="0"/>
                <a:cs typeface="Calibri" pitchFamily="34" charset="0"/>
              </a:rPr>
              <a:t>ξαναχτίζονται </a:t>
            </a:r>
            <a:r>
              <a:rPr lang="el-GR" dirty="0" smtClean="0">
                <a:latin typeface="Calibri" pitchFamily="34" charset="0"/>
                <a:cs typeface="Calibri" pitchFamily="34" charset="0"/>
              </a:rPr>
              <a:t>στις </a:t>
            </a:r>
            <a:r>
              <a:rPr lang="el-GR" spc="-5" dirty="0" smtClean="0">
                <a:latin typeface="Calibri" pitchFamily="34" charset="0"/>
                <a:cs typeface="Calibri" pitchFamily="34" charset="0"/>
              </a:rPr>
              <a:t>ίδιες θέσεις</a:t>
            </a:r>
            <a:r>
              <a:rPr lang="el-GR" spc="-2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l-GR" dirty="0" smtClean="0">
                <a:latin typeface="Calibri" pitchFamily="34" charset="0"/>
                <a:cs typeface="Calibri" pitchFamily="34" charset="0"/>
              </a:rPr>
              <a:t>μεγαλύτερα.</a:t>
            </a:r>
            <a:endParaRPr lang="el-GR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3" name="5 - Διάσημα"/>
          <p:cNvSpPr/>
          <p:nvPr/>
        </p:nvSpPr>
        <p:spPr>
          <a:xfrm>
            <a:off x="179512" y="3789040"/>
            <a:ext cx="360040" cy="432048"/>
          </a:xfrm>
          <a:prstGeom prst="chevron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4 - TextBox"/>
          <p:cNvSpPr txBox="1"/>
          <p:nvPr/>
        </p:nvSpPr>
        <p:spPr>
          <a:xfrm>
            <a:off x="755576" y="188640"/>
            <a:ext cx="7704856" cy="2590453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marL="12700" marR="5080" algn="just">
              <a:lnSpc>
                <a:spcPct val="150000"/>
              </a:lnSpc>
              <a:spcBef>
                <a:spcPts val="100"/>
              </a:spcBef>
            </a:pPr>
            <a:r>
              <a:rPr lang="el-GR" b="1" dirty="0" smtClean="0">
                <a:solidFill>
                  <a:srgbClr val="9A0000"/>
                </a:solidFill>
                <a:latin typeface="Calibri" pitchFamily="34" charset="0"/>
                <a:cs typeface="Calibri" pitchFamily="34" charset="0"/>
              </a:rPr>
              <a:t>1700-1450 </a:t>
            </a:r>
            <a:r>
              <a:rPr lang="el-GR" b="1" spc="-5" dirty="0" smtClean="0">
                <a:solidFill>
                  <a:srgbClr val="9A0000"/>
                </a:solidFill>
                <a:latin typeface="Calibri" pitchFamily="34" charset="0"/>
                <a:cs typeface="Calibri" pitchFamily="34" charset="0"/>
              </a:rPr>
              <a:t>π.Χ.</a:t>
            </a:r>
            <a:r>
              <a:rPr lang="el-GR" b="1" spc="-5" dirty="0" smtClean="0">
                <a:solidFill>
                  <a:srgbClr val="9A0000"/>
                </a:solidFill>
                <a:uFill>
                  <a:solidFill>
                    <a:srgbClr val="9A0000"/>
                  </a:solidFill>
                </a:uFill>
                <a:latin typeface="Calibri" pitchFamily="34" charset="0"/>
                <a:cs typeface="Calibri" pitchFamily="34" charset="0"/>
              </a:rPr>
              <a:t> Νεοανακτορική περίοδος</a:t>
            </a:r>
            <a:r>
              <a:rPr lang="el-GR" b="1" spc="-5" dirty="0" smtClean="0">
                <a:solidFill>
                  <a:srgbClr val="9A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l-GR" dirty="0" smtClean="0">
                <a:solidFill>
                  <a:srgbClr val="9A0000"/>
                </a:solidFill>
                <a:latin typeface="Calibri" pitchFamily="34" charset="0"/>
                <a:cs typeface="Calibri" pitchFamily="34" charset="0"/>
              </a:rPr>
              <a:t>&gt; </a:t>
            </a:r>
            <a:r>
              <a:rPr lang="el-GR" spc="-5" dirty="0" smtClean="0">
                <a:latin typeface="Calibri" pitchFamily="34" charset="0"/>
                <a:cs typeface="Calibri" pitchFamily="34" charset="0"/>
              </a:rPr>
              <a:t>Με </a:t>
            </a:r>
            <a:r>
              <a:rPr lang="el-GR" dirty="0" smtClean="0">
                <a:latin typeface="Calibri" pitchFamily="34" charset="0"/>
                <a:cs typeface="Calibri" pitchFamily="34" charset="0"/>
              </a:rPr>
              <a:t>βάση τα </a:t>
            </a:r>
            <a:r>
              <a:rPr lang="el-GR" spc="-5" dirty="0" smtClean="0">
                <a:solidFill>
                  <a:srgbClr val="9A0000"/>
                </a:solidFill>
                <a:latin typeface="Calibri" pitchFamily="34" charset="0"/>
                <a:cs typeface="Calibri" pitchFamily="34" charset="0"/>
              </a:rPr>
              <a:t>νέα  </a:t>
            </a:r>
            <a:r>
              <a:rPr lang="el-GR" dirty="0" smtClean="0">
                <a:solidFill>
                  <a:srgbClr val="9A0000"/>
                </a:solidFill>
                <a:latin typeface="Calibri" pitchFamily="34" charset="0"/>
                <a:cs typeface="Calibri" pitchFamily="34" charset="0"/>
              </a:rPr>
              <a:t>ανάκτορα</a:t>
            </a:r>
            <a:r>
              <a:rPr lang="el-GR" dirty="0" smtClean="0">
                <a:latin typeface="Calibri" pitchFamily="34" charset="0"/>
                <a:cs typeface="Calibri" pitchFamily="34" charset="0"/>
              </a:rPr>
              <a:t>, ο μινωικός </a:t>
            </a:r>
            <a:r>
              <a:rPr lang="el-GR" spc="-5" dirty="0" smtClean="0">
                <a:latin typeface="Calibri" pitchFamily="34" charset="0"/>
                <a:cs typeface="Calibri" pitchFamily="34" charset="0"/>
              </a:rPr>
              <a:t>πολιτισμός φτάνει τη </a:t>
            </a:r>
            <a:r>
              <a:rPr lang="el-GR" dirty="0" smtClean="0">
                <a:solidFill>
                  <a:srgbClr val="9A0000"/>
                </a:solidFill>
                <a:latin typeface="Calibri" pitchFamily="34" charset="0"/>
                <a:cs typeface="Calibri" pitchFamily="34" charset="0"/>
              </a:rPr>
              <a:t>μεγαλύτερη ακμή </a:t>
            </a:r>
            <a:r>
              <a:rPr lang="el-GR" spc="-5" dirty="0" smtClean="0">
                <a:latin typeface="Calibri" pitchFamily="34" charset="0"/>
                <a:cs typeface="Calibri" pitchFamily="34" charset="0"/>
              </a:rPr>
              <a:t>του. </a:t>
            </a:r>
            <a:r>
              <a:rPr lang="el-GR" dirty="0" smtClean="0">
                <a:latin typeface="Calibri" pitchFamily="34" charset="0"/>
                <a:cs typeface="Calibri" pitchFamily="34" charset="0"/>
              </a:rPr>
              <a:t>Οι  μινωίτες </a:t>
            </a:r>
            <a:r>
              <a:rPr lang="el-GR" spc="-5" dirty="0" smtClean="0">
                <a:solidFill>
                  <a:srgbClr val="9A0000"/>
                </a:solidFill>
                <a:latin typeface="Calibri" pitchFamily="34" charset="0"/>
                <a:cs typeface="Calibri" pitchFamily="34" charset="0"/>
              </a:rPr>
              <a:t>κυριαρχούν με </a:t>
            </a:r>
            <a:r>
              <a:rPr lang="el-GR" dirty="0" smtClean="0">
                <a:solidFill>
                  <a:srgbClr val="9A0000"/>
                </a:solidFill>
                <a:latin typeface="Calibri" pitchFamily="34" charset="0"/>
                <a:cs typeface="Calibri" pitchFamily="34" charset="0"/>
              </a:rPr>
              <a:t>τα </a:t>
            </a:r>
            <a:r>
              <a:rPr lang="el-GR" spc="-10" dirty="0" smtClean="0">
                <a:solidFill>
                  <a:srgbClr val="9A0000"/>
                </a:solidFill>
                <a:latin typeface="Calibri" pitchFamily="34" charset="0"/>
                <a:cs typeface="Calibri" pitchFamily="34" charset="0"/>
              </a:rPr>
              <a:t>πλοία </a:t>
            </a:r>
            <a:r>
              <a:rPr lang="el-GR" spc="-5" dirty="0" smtClean="0">
                <a:solidFill>
                  <a:srgbClr val="9A0000"/>
                </a:solidFill>
                <a:latin typeface="Calibri" pitchFamily="34" charset="0"/>
                <a:cs typeface="Calibri" pitchFamily="34" charset="0"/>
              </a:rPr>
              <a:t>τους </a:t>
            </a:r>
            <a:r>
              <a:rPr lang="el-GR" dirty="0" smtClean="0">
                <a:solidFill>
                  <a:srgbClr val="9A0000"/>
                </a:solidFill>
                <a:latin typeface="Calibri" pitchFamily="34" charset="0"/>
                <a:cs typeface="Calibri" pitchFamily="34" charset="0"/>
              </a:rPr>
              <a:t>στο </a:t>
            </a:r>
            <a:r>
              <a:rPr lang="el-GR" spc="-5" dirty="0" smtClean="0">
                <a:solidFill>
                  <a:srgbClr val="9A0000"/>
                </a:solidFill>
                <a:latin typeface="Calibri" pitchFamily="34" charset="0"/>
                <a:cs typeface="Calibri" pitchFamily="34" charset="0"/>
              </a:rPr>
              <a:t>Αιγαίο </a:t>
            </a:r>
            <a:r>
              <a:rPr lang="el-GR" spc="-5" dirty="0" smtClean="0">
                <a:latin typeface="Calibri" pitchFamily="34" charset="0"/>
                <a:cs typeface="Calibri" pitchFamily="34" charset="0"/>
              </a:rPr>
              <a:t>και έχουν </a:t>
            </a:r>
            <a:r>
              <a:rPr lang="el-GR" dirty="0" smtClean="0">
                <a:latin typeface="Calibri" pitchFamily="34" charset="0"/>
                <a:cs typeface="Calibri" pitchFamily="34" charset="0"/>
              </a:rPr>
              <a:t>εμπορικές  σχέσεις με </a:t>
            </a:r>
            <a:r>
              <a:rPr lang="el-GR" spc="-5" dirty="0" smtClean="0">
                <a:latin typeface="Calibri" pitchFamily="34" charset="0"/>
                <a:cs typeface="Calibri" pitchFamily="34" charset="0"/>
              </a:rPr>
              <a:t>την ηπειρωτική </a:t>
            </a:r>
            <a:r>
              <a:rPr lang="el-GR" dirty="0" smtClean="0">
                <a:latin typeface="Calibri" pitchFamily="34" charset="0"/>
                <a:cs typeface="Calibri" pitchFamily="34" charset="0"/>
              </a:rPr>
              <a:t>Ελλάδα, όπου </a:t>
            </a:r>
            <a:r>
              <a:rPr lang="el-GR" spc="-5" dirty="0" smtClean="0">
                <a:latin typeface="Calibri" pitchFamily="34" charset="0"/>
                <a:cs typeface="Calibri" pitchFamily="34" charset="0"/>
              </a:rPr>
              <a:t>εμφανίζεται </a:t>
            </a:r>
            <a:r>
              <a:rPr lang="el-GR" dirty="0" smtClean="0">
                <a:latin typeface="Calibri" pitchFamily="34" charset="0"/>
                <a:cs typeface="Calibri" pitchFamily="34" charset="0"/>
              </a:rPr>
              <a:t>ο </a:t>
            </a:r>
            <a:r>
              <a:rPr lang="el-GR" spc="-5" dirty="0" smtClean="0">
                <a:latin typeface="Calibri" pitchFamily="34" charset="0"/>
                <a:cs typeface="Calibri" pitchFamily="34" charset="0"/>
              </a:rPr>
              <a:t>μυκηναϊκός  </a:t>
            </a:r>
            <a:r>
              <a:rPr lang="el-GR" dirty="0" smtClean="0">
                <a:latin typeface="Calibri" pitchFamily="34" charset="0"/>
                <a:cs typeface="Calibri" pitchFamily="34" charset="0"/>
              </a:rPr>
              <a:t>πολιτισμός</a:t>
            </a:r>
            <a:r>
              <a:rPr lang="el-GR" b="1" dirty="0" smtClean="0">
                <a:latin typeface="Calibri" pitchFamily="34" charset="0"/>
                <a:cs typeface="Calibri" pitchFamily="34" charset="0"/>
              </a:rPr>
              <a:t>.</a:t>
            </a:r>
            <a:endParaRPr lang="el-GR" dirty="0" smtClean="0">
              <a:latin typeface="Calibri" pitchFamily="34" charset="0"/>
              <a:cs typeface="Calibri" pitchFamily="34" charset="0"/>
            </a:endParaRPr>
          </a:p>
          <a:p>
            <a:pPr marL="12700" algn="just">
              <a:lnSpc>
                <a:spcPct val="100000"/>
              </a:lnSpc>
              <a:spcBef>
                <a:spcPts val="1080"/>
              </a:spcBef>
            </a:pPr>
            <a:r>
              <a:rPr lang="el-GR" b="1" spc="-5" dirty="0" smtClean="0">
                <a:solidFill>
                  <a:srgbClr val="9A0000"/>
                </a:solidFill>
                <a:latin typeface="Calibri" pitchFamily="34" charset="0"/>
                <a:cs typeface="Calibri" pitchFamily="34" charset="0"/>
              </a:rPr>
              <a:t>Το </a:t>
            </a:r>
            <a:r>
              <a:rPr lang="el-GR" b="1" dirty="0" smtClean="0">
                <a:solidFill>
                  <a:srgbClr val="9A0000"/>
                </a:solidFill>
                <a:latin typeface="Calibri" pitchFamily="34" charset="0"/>
                <a:cs typeface="Calibri" pitchFamily="34" charset="0"/>
              </a:rPr>
              <a:t>1450 τα </a:t>
            </a:r>
            <a:r>
              <a:rPr lang="el-GR" b="1" spc="-5" dirty="0" smtClean="0">
                <a:solidFill>
                  <a:srgbClr val="9A0000"/>
                </a:solidFill>
                <a:latin typeface="Calibri" pitchFamily="34" charset="0"/>
                <a:cs typeface="Calibri" pitchFamily="34" charset="0"/>
              </a:rPr>
              <a:t>μινωικά ανάκτορα καταστρέφονται </a:t>
            </a:r>
            <a:r>
              <a:rPr lang="el-GR" b="1" dirty="0" smtClean="0">
                <a:solidFill>
                  <a:srgbClr val="9A0000"/>
                </a:solidFill>
                <a:latin typeface="Calibri" pitchFamily="34" charset="0"/>
                <a:cs typeface="Calibri" pitchFamily="34" charset="0"/>
              </a:rPr>
              <a:t>όλα </a:t>
            </a:r>
            <a:r>
              <a:rPr lang="el-GR" b="1" spc="-5" dirty="0" smtClean="0">
                <a:solidFill>
                  <a:srgbClr val="9A0000"/>
                </a:solidFill>
                <a:latin typeface="Calibri" pitchFamily="34" charset="0"/>
                <a:cs typeface="Calibri" pitchFamily="34" charset="0"/>
              </a:rPr>
              <a:t>ταυτόχρονα.</a:t>
            </a:r>
            <a:r>
              <a:rPr lang="el-GR" b="1" spc="10" dirty="0" smtClean="0">
                <a:solidFill>
                  <a:srgbClr val="9A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l-GR" b="1" spc="-5" dirty="0" smtClean="0">
                <a:solidFill>
                  <a:srgbClr val="9A0000"/>
                </a:solidFill>
                <a:latin typeface="Calibri" pitchFamily="34" charset="0"/>
                <a:cs typeface="Calibri" pitchFamily="34" charset="0"/>
              </a:rPr>
              <a:t>Μόνο</a:t>
            </a:r>
            <a:endParaRPr lang="el-GR" dirty="0" smtClean="0">
              <a:latin typeface="Calibri" pitchFamily="34" charset="0"/>
              <a:cs typeface="Calibri" pitchFamily="34" charset="0"/>
            </a:endParaRPr>
          </a:p>
          <a:p>
            <a:pPr marL="12700" algn="just">
              <a:lnSpc>
                <a:spcPct val="100000"/>
              </a:lnSpc>
              <a:spcBef>
                <a:spcPts val="1080"/>
              </a:spcBef>
            </a:pPr>
            <a:r>
              <a:rPr lang="el-GR" b="1" dirty="0" smtClean="0">
                <a:solidFill>
                  <a:srgbClr val="9A0000"/>
                </a:solidFill>
                <a:latin typeface="Calibri" pitchFamily="34" charset="0"/>
                <a:cs typeface="Calibri" pitchFamily="34" charset="0"/>
              </a:rPr>
              <a:t>αυτό της Κνωσού</a:t>
            </a:r>
            <a:r>
              <a:rPr lang="el-GR" b="1" spc="-35" dirty="0" smtClean="0">
                <a:solidFill>
                  <a:srgbClr val="9A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l-GR" b="1" spc="-5" dirty="0" smtClean="0">
                <a:solidFill>
                  <a:srgbClr val="9A0000"/>
                </a:solidFill>
                <a:latin typeface="Calibri" pitchFamily="34" charset="0"/>
                <a:cs typeface="Calibri" pitchFamily="34" charset="0"/>
              </a:rPr>
              <a:t>ξαναχτίζεται.</a:t>
            </a:r>
            <a:endParaRPr lang="el-GR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4 - TextBox"/>
          <p:cNvSpPr txBox="1"/>
          <p:nvPr/>
        </p:nvSpPr>
        <p:spPr>
          <a:xfrm rot="10800000" flipV="1">
            <a:off x="755576" y="3395249"/>
            <a:ext cx="7704856" cy="2031325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1005"/>
              </a:spcBef>
              <a:tabLst>
                <a:tab pos="2174875" algn="l"/>
              </a:tabLst>
            </a:pPr>
            <a:r>
              <a:rPr lang="el-GR" b="1" spc="-5" dirty="0" smtClean="0">
                <a:solidFill>
                  <a:srgbClr val="9A0000"/>
                </a:solidFill>
                <a:latin typeface="Calibri" pitchFamily="34" charset="0"/>
                <a:cs typeface="Calibri" pitchFamily="34" charset="0"/>
              </a:rPr>
              <a:t>1450-1100</a:t>
            </a:r>
            <a:r>
              <a:rPr lang="el-GR" b="1" spc="80" dirty="0" smtClean="0">
                <a:solidFill>
                  <a:srgbClr val="9A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l-GR" b="1" spc="-10" dirty="0" smtClean="0">
                <a:solidFill>
                  <a:srgbClr val="9A0000"/>
                </a:solidFill>
                <a:latin typeface="Calibri" pitchFamily="34" charset="0"/>
                <a:cs typeface="Calibri" pitchFamily="34" charset="0"/>
              </a:rPr>
              <a:t>π.Χ. </a:t>
            </a:r>
            <a:r>
              <a:rPr lang="el-GR" b="1" spc="-10" dirty="0" smtClean="0">
                <a:solidFill>
                  <a:srgbClr val="9A0000"/>
                </a:solidFill>
                <a:uFill>
                  <a:solidFill>
                    <a:srgbClr val="9A0000"/>
                  </a:solidFill>
                </a:uFill>
                <a:latin typeface="Calibri" pitchFamily="34" charset="0"/>
                <a:cs typeface="Calibri" pitchFamily="34" charset="0"/>
              </a:rPr>
              <a:t> </a:t>
            </a:r>
            <a:r>
              <a:rPr lang="el-GR" b="1" spc="-5" dirty="0" smtClean="0">
                <a:solidFill>
                  <a:srgbClr val="9A0000"/>
                </a:solidFill>
                <a:uFill>
                  <a:solidFill>
                    <a:srgbClr val="9A0000"/>
                  </a:solidFill>
                </a:uFill>
                <a:latin typeface="Calibri" pitchFamily="34" charset="0"/>
                <a:cs typeface="Calibri" pitchFamily="34" charset="0"/>
              </a:rPr>
              <a:t>Μυκηναϊκή περίοδος</a:t>
            </a:r>
            <a:r>
              <a:rPr lang="el-GR" b="1" spc="-5" dirty="0" smtClean="0">
                <a:solidFill>
                  <a:srgbClr val="9A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l-GR" b="1" dirty="0" smtClean="0">
                <a:solidFill>
                  <a:srgbClr val="9A0000"/>
                </a:solidFill>
                <a:latin typeface="Calibri" pitchFamily="34" charset="0"/>
                <a:cs typeface="Calibri" pitchFamily="34" charset="0"/>
              </a:rPr>
              <a:t>&gt; Οι μυκηναίοι</a:t>
            </a:r>
            <a:r>
              <a:rPr lang="el-GR" b="1" spc="295" dirty="0" smtClean="0">
                <a:solidFill>
                  <a:srgbClr val="9A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l-GR" b="1" spc="-5" dirty="0" smtClean="0">
                <a:solidFill>
                  <a:srgbClr val="9A0000"/>
                </a:solidFill>
                <a:latin typeface="Calibri" pitchFamily="34" charset="0"/>
                <a:cs typeface="Calibri" pitchFamily="34" charset="0"/>
              </a:rPr>
              <a:t>κυριαρχούν</a:t>
            </a:r>
            <a:endParaRPr lang="el-GR" dirty="0" smtClean="0">
              <a:latin typeface="Calibri" pitchFamily="34" charset="0"/>
              <a:cs typeface="Calibri" pitchFamily="34" charset="0"/>
            </a:endParaRPr>
          </a:p>
          <a:p>
            <a:pPr marL="90805" marR="81280" algn="just">
              <a:lnSpc>
                <a:spcPct val="150000"/>
              </a:lnSpc>
            </a:pPr>
            <a:r>
              <a:rPr lang="el-GR" b="1" dirty="0" smtClean="0">
                <a:solidFill>
                  <a:srgbClr val="9A0000"/>
                </a:solidFill>
                <a:latin typeface="Calibri" pitchFamily="34" charset="0"/>
                <a:cs typeface="Calibri" pitchFamily="34" charset="0"/>
              </a:rPr>
              <a:t>στην </a:t>
            </a:r>
            <a:r>
              <a:rPr lang="el-GR" b="1" spc="-5" dirty="0" smtClean="0">
                <a:solidFill>
                  <a:srgbClr val="9A0000"/>
                </a:solidFill>
                <a:latin typeface="Calibri" pitchFamily="34" charset="0"/>
                <a:cs typeface="Calibri" pitchFamily="34" charset="0"/>
              </a:rPr>
              <a:t>Κρήτη</a:t>
            </a:r>
            <a:r>
              <a:rPr lang="el-GR" spc="-5" dirty="0" smtClean="0">
                <a:latin typeface="Calibri" pitchFamily="34" charset="0"/>
                <a:cs typeface="Calibri" pitchFamily="34" charset="0"/>
              </a:rPr>
              <a:t>, χρησιμοποιώντας ως βάση </a:t>
            </a:r>
            <a:r>
              <a:rPr lang="el-GR" dirty="0" smtClean="0">
                <a:latin typeface="Calibri" pitchFamily="34" charset="0"/>
                <a:cs typeface="Calibri" pitchFamily="34" charset="0"/>
              </a:rPr>
              <a:t>το ανάκτορο της </a:t>
            </a:r>
            <a:r>
              <a:rPr lang="el-GR" spc="-10" dirty="0" smtClean="0">
                <a:latin typeface="Calibri" pitchFamily="34" charset="0"/>
                <a:cs typeface="Calibri" pitchFamily="34" charset="0"/>
              </a:rPr>
              <a:t>Κνωσού που  </a:t>
            </a:r>
            <a:r>
              <a:rPr lang="el-GR" dirty="0" smtClean="0">
                <a:latin typeface="Calibri" pitchFamily="34" charset="0"/>
                <a:cs typeface="Calibri" pitchFamily="34" charset="0"/>
              </a:rPr>
              <a:t>έχουν </a:t>
            </a:r>
            <a:r>
              <a:rPr lang="el-GR" spc="-5" dirty="0" smtClean="0">
                <a:latin typeface="Calibri" pitchFamily="34" charset="0"/>
                <a:cs typeface="Calibri" pitchFamily="34" charset="0"/>
              </a:rPr>
              <a:t>καταλάβει. (Το 1370 το </a:t>
            </a:r>
            <a:r>
              <a:rPr lang="el-GR" dirty="0" smtClean="0">
                <a:latin typeface="Calibri" pitchFamily="34" charset="0"/>
                <a:cs typeface="Calibri" pitchFamily="34" charset="0"/>
              </a:rPr>
              <a:t>ανάκτορο </a:t>
            </a:r>
            <a:r>
              <a:rPr lang="el-GR" spc="-5" dirty="0" smtClean="0">
                <a:latin typeface="Calibri" pitchFamily="34" charset="0"/>
                <a:cs typeface="Calibri" pitchFamily="34" charset="0"/>
              </a:rPr>
              <a:t>της Κνωσού καταστρέφεται  </a:t>
            </a:r>
            <a:r>
              <a:rPr lang="el-GR" dirty="0" smtClean="0">
                <a:latin typeface="Calibri" pitchFamily="34" charset="0"/>
                <a:cs typeface="Calibri" pitchFamily="34" charset="0"/>
              </a:rPr>
              <a:t>οριστικά, συνεχίζεται όμως η μυκηναϊκή </a:t>
            </a:r>
            <a:r>
              <a:rPr lang="el-GR" spc="-10" dirty="0" smtClean="0">
                <a:latin typeface="Calibri" pitchFamily="34" charset="0"/>
                <a:cs typeface="Calibri" pitchFamily="34" charset="0"/>
              </a:rPr>
              <a:t>επικυριαρχία </a:t>
            </a:r>
            <a:r>
              <a:rPr lang="el-GR" dirty="0" smtClean="0">
                <a:latin typeface="Calibri" pitchFamily="34" charset="0"/>
                <a:cs typeface="Calibri" pitchFamily="34" charset="0"/>
              </a:rPr>
              <a:t>στην Κρήτη). Η  Κρήτη </a:t>
            </a:r>
            <a:r>
              <a:rPr lang="el-GR" spc="-5" dirty="0" smtClean="0">
                <a:latin typeface="Calibri" pitchFamily="34" charset="0"/>
                <a:cs typeface="Calibri" pitchFamily="34" charset="0"/>
              </a:rPr>
              <a:t>γίνεται κομμάτι του μυκηναϊκού</a:t>
            </a:r>
            <a:r>
              <a:rPr lang="el-GR" spc="1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l-GR" spc="-5" dirty="0" smtClean="0">
                <a:latin typeface="Calibri" pitchFamily="34" charset="0"/>
                <a:cs typeface="Calibri" pitchFamily="34" charset="0"/>
              </a:rPr>
              <a:t>κόσμου</a:t>
            </a:r>
            <a:endParaRPr lang="el-GR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- Τίτλος"/>
          <p:cNvSpPr>
            <a:spLocks noGrp="1"/>
          </p:cNvSpPr>
          <p:nvPr>
            <p:ph type="title"/>
          </p:nvPr>
        </p:nvSpPr>
        <p:spPr>
          <a:xfrm>
            <a:off x="1115616" y="332656"/>
            <a:ext cx="7113984" cy="504056"/>
          </a:xfrm>
          <a:solidFill>
            <a:schemeClr val="accent1">
              <a:lumMod val="75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l-GR" sz="320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Τα Μινωϊκά Ανάκτορα</a:t>
            </a:r>
            <a:endParaRPr lang="el-GR" sz="3200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object 3"/>
          <p:cNvSpPr txBox="1"/>
          <p:nvPr/>
        </p:nvSpPr>
        <p:spPr>
          <a:xfrm>
            <a:off x="1" y="980728"/>
            <a:ext cx="9144000" cy="5332870"/>
          </a:xfrm>
          <a:prstGeom prst="rect">
            <a:avLst/>
          </a:prstGeom>
        </p:spPr>
        <p:txBody>
          <a:bodyPr vert="horz" wrap="square" lIns="0" tIns="150495" rIns="0" bIns="0" rtlCol="0">
            <a:spAutoFit/>
          </a:bodyPr>
          <a:lstStyle/>
          <a:p>
            <a:pPr marL="194945" indent="-182245">
              <a:lnSpc>
                <a:spcPct val="100000"/>
              </a:lnSpc>
              <a:spcBef>
                <a:spcPts val="1185"/>
              </a:spcBef>
              <a:buSzPct val="94444"/>
              <a:buFont typeface="Wingdings"/>
              <a:buChar char=""/>
              <a:tabLst>
                <a:tab pos="195580" algn="l"/>
              </a:tabLst>
            </a:pPr>
            <a:r>
              <a:rPr dirty="0">
                <a:latin typeface="Calibri" pitchFamily="34" charset="0"/>
                <a:cs typeface="Calibri" pitchFamily="34" charset="0"/>
              </a:rPr>
              <a:t>Τέσσερα είναι </a:t>
            </a:r>
            <a:r>
              <a:rPr spc="-5" dirty="0">
                <a:latin typeface="Calibri" pitchFamily="34" charset="0"/>
                <a:cs typeface="Calibri" pitchFamily="34" charset="0"/>
              </a:rPr>
              <a:t>τα ως τώρα γνωστά μινωικά</a:t>
            </a:r>
            <a:r>
              <a:rPr spc="-20" dirty="0">
                <a:latin typeface="Calibri" pitchFamily="34" charset="0"/>
                <a:cs typeface="Calibri" pitchFamily="34" charset="0"/>
              </a:rPr>
              <a:t> </a:t>
            </a:r>
            <a:r>
              <a:rPr dirty="0">
                <a:latin typeface="Calibri" pitchFamily="34" charset="0"/>
                <a:cs typeface="Calibri" pitchFamily="34" charset="0"/>
              </a:rPr>
              <a:t>ανάκτορα:</a:t>
            </a:r>
          </a:p>
          <a:p>
            <a:pPr marL="149860">
              <a:lnSpc>
                <a:spcPct val="100000"/>
              </a:lnSpc>
              <a:spcBef>
                <a:spcPts val="1085"/>
              </a:spcBef>
            </a:pPr>
            <a:r>
              <a:rPr dirty="0">
                <a:solidFill>
                  <a:srgbClr val="6F0000"/>
                </a:solidFill>
                <a:latin typeface="Calibri" pitchFamily="34" charset="0"/>
                <a:cs typeface="Calibri" pitchFamily="34" charset="0"/>
              </a:rPr>
              <a:t>ΚΝΩΣΟΣ, </a:t>
            </a:r>
            <a:r>
              <a:rPr spc="-5" dirty="0">
                <a:solidFill>
                  <a:srgbClr val="6F0000"/>
                </a:solidFill>
                <a:latin typeface="Calibri" pitchFamily="34" charset="0"/>
                <a:cs typeface="Calibri" pitchFamily="34" charset="0"/>
              </a:rPr>
              <a:t>ΦΑΙΣΤΟΣ, ΖΑΚΡΟΣ,</a:t>
            </a:r>
            <a:r>
              <a:rPr spc="-10" dirty="0">
                <a:solidFill>
                  <a:srgbClr val="6F0000"/>
                </a:solidFill>
                <a:latin typeface="Calibri" pitchFamily="34" charset="0"/>
                <a:cs typeface="Calibri" pitchFamily="34" charset="0"/>
              </a:rPr>
              <a:t> ΜΑΛΙΑ</a:t>
            </a:r>
            <a:endParaRPr dirty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00000"/>
              </a:lnSpc>
            </a:pPr>
            <a:endParaRPr dirty="0">
              <a:latin typeface="Calibri" pitchFamily="34" charset="0"/>
              <a:cs typeface="Calibri" pitchFamily="34" charset="0"/>
            </a:endParaRPr>
          </a:p>
          <a:p>
            <a:pPr marL="262255" indent="-249554">
              <a:lnSpc>
                <a:spcPct val="100000"/>
              </a:lnSpc>
              <a:spcBef>
                <a:spcPts val="1445"/>
              </a:spcBef>
              <a:buSzPct val="94444"/>
              <a:buFont typeface="Wingdings"/>
              <a:buChar char=""/>
              <a:tabLst>
                <a:tab pos="262890" algn="l"/>
              </a:tabLst>
            </a:pPr>
            <a:r>
              <a:rPr dirty="0">
                <a:latin typeface="Calibri" pitchFamily="34" charset="0"/>
                <a:cs typeface="Calibri" pitchFamily="34" charset="0"/>
              </a:rPr>
              <a:t>Τι </a:t>
            </a:r>
            <a:r>
              <a:rPr spc="-5" dirty="0">
                <a:latin typeface="Calibri" pitchFamily="34" charset="0"/>
                <a:cs typeface="Calibri" pitchFamily="34" charset="0"/>
              </a:rPr>
              <a:t>ήταν το</a:t>
            </a:r>
            <a:r>
              <a:rPr spc="-15" dirty="0">
                <a:latin typeface="Calibri" pitchFamily="34" charset="0"/>
                <a:cs typeface="Calibri" pitchFamily="34" charset="0"/>
              </a:rPr>
              <a:t> </a:t>
            </a:r>
            <a:r>
              <a:rPr dirty="0">
                <a:latin typeface="Calibri" pitchFamily="34" charset="0"/>
                <a:cs typeface="Calibri" pitchFamily="34" charset="0"/>
              </a:rPr>
              <a:t>ανάκτορο;</a:t>
            </a:r>
          </a:p>
          <a:p>
            <a:pPr marL="469900" lvl="1">
              <a:lnSpc>
                <a:spcPct val="100000"/>
              </a:lnSpc>
              <a:spcBef>
                <a:spcPts val="1080"/>
              </a:spcBef>
              <a:buFont typeface="Wingdings"/>
              <a:buChar char=""/>
              <a:tabLst>
                <a:tab pos="945515" algn="l"/>
                <a:tab pos="946150" algn="l"/>
              </a:tabLst>
            </a:pPr>
            <a:r>
              <a:rPr b="1" dirty="0">
                <a:latin typeface="Calibri" pitchFamily="34" charset="0"/>
                <a:cs typeface="Calibri" pitchFamily="34" charset="0"/>
              </a:rPr>
              <a:t>Κατοικία </a:t>
            </a:r>
            <a:r>
              <a:rPr b="1" spc="-5" dirty="0">
                <a:latin typeface="Calibri" pitchFamily="34" charset="0"/>
                <a:cs typeface="Calibri" pitchFamily="34" charset="0"/>
              </a:rPr>
              <a:t>του </a:t>
            </a:r>
            <a:r>
              <a:rPr b="1" dirty="0">
                <a:latin typeface="Calibri" pitchFamily="34" charset="0"/>
                <a:cs typeface="Calibri" pitchFamily="34" charset="0"/>
              </a:rPr>
              <a:t>άρχοντα </a:t>
            </a:r>
            <a:r>
              <a:rPr b="1" spc="-5" dirty="0">
                <a:latin typeface="Calibri" pitchFamily="34" charset="0"/>
                <a:cs typeface="Calibri" pitchFamily="34" charset="0"/>
              </a:rPr>
              <a:t>και </a:t>
            </a:r>
            <a:r>
              <a:rPr b="1" dirty="0">
                <a:latin typeface="Calibri" pitchFamily="34" charset="0"/>
                <a:cs typeface="Calibri" pitchFamily="34" charset="0"/>
              </a:rPr>
              <a:t>της </a:t>
            </a:r>
            <a:r>
              <a:rPr b="1" spc="-5" dirty="0">
                <a:latin typeface="Calibri" pitchFamily="34" charset="0"/>
                <a:cs typeface="Calibri" pitchFamily="34" charset="0"/>
              </a:rPr>
              <a:t>οικογένειάς</a:t>
            </a:r>
            <a:r>
              <a:rPr b="1" spc="-55" dirty="0">
                <a:latin typeface="Calibri" pitchFamily="34" charset="0"/>
                <a:cs typeface="Calibri" pitchFamily="34" charset="0"/>
              </a:rPr>
              <a:t> </a:t>
            </a:r>
            <a:r>
              <a:rPr b="1" spc="-5" dirty="0">
                <a:latin typeface="Calibri" pitchFamily="34" charset="0"/>
                <a:cs typeface="Calibri" pitchFamily="34" charset="0"/>
              </a:rPr>
              <a:t>του</a:t>
            </a:r>
            <a:endParaRPr dirty="0">
              <a:latin typeface="Calibri" pitchFamily="34" charset="0"/>
              <a:cs typeface="Calibri" pitchFamily="34" charset="0"/>
            </a:endParaRPr>
          </a:p>
          <a:p>
            <a:pPr marL="469900" marR="727075" lvl="1">
              <a:lnSpc>
                <a:spcPct val="150000"/>
              </a:lnSpc>
              <a:buFont typeface="Wingdings"/>
              <a:buChar char=""/>
              <a:tabLst>
                <a:tab pos="945515" algn="l"/>
                <a:tab pos="946150" algn="l"/>
              </a:tabLst>
            </a:pPr>
            <a:r>
              <a:rPr b="1" spc="-5" dirty="0">
                <a:latin typeface="Calibri" pitchFamily="34" charset="0"/>
                <a:cs typeface="Calibri" pitchFamily="34" charset="0"/>
              </a:rPr>
              <a:t>Διοικητικό κέντρο </a:t>
            </a:r>
            <a:r>
              <a:rPr b="1" dirty="0">
                <a:latin typeface="Calibri" pitchFamily="34" charset="0"/>
                <a:cs typeface="Calibri" pitchFamily="34" charset="0"/>
              </a:rPr>
              <a:t>της περιοχής</a:t>
            </a:r>
            <a:r>
              <a:rPr dirty="0">
                <a:latin typeface="Calibri" pitchFamily="34" charset="0"/>
                <a:cs typeface="Calibri" pitchFamily="34" charset="0"/>
              </a:rPr>
              <a:t>, </a:t>
            </a:r>
            <a:r>
              <a:rPr spc="-5" dirty="0">
                <a:latin typeface="Calibri" pitchFamily="34" charset="0"/>
                <a:cs typeface="Calibri" pitchFamily="34" charset="0"/>
              </a:rPr>
              <a:t>με </a:t>
            </a:r>
            <a:r>
              <a:rPr dirty="0">
                <a:latin typeface="Calibri" pitchFamily="34" charset="0"/>
                <a:cs typeface="Calibri" pitchFamily="34" charset="0"/>
              </a:rPr>
              <a:t>επίσημες αίθουσες υποδοχής,  αξιωματούχους, </a:t>
            </a:r>
            <a:r>
              <a:rPr spc="-5" dirty="0">
                <a:latin typeface="Calibri" pitchFamily="34" charset="0"/>
                <a:cs typeface="Calibri" pitchFamily="34" charset="0"/>
              </a:rPr>
              <a:t>υπαλλήλους,</a:t>
            </a:r>
            <a:r>
              <a:rPr spc="-25" dirty="0">
                <a:latin typeface="Calibri" pitchFamily="34" charset="0"/>
                <a:cs typeface="Calibri" pitchFamily="34" charset="0"/>
              </a:rPr>
              <a:t> </a:t>
            </a:r>
            <a:r>
              <a:rPr dirty="0">
                <a:latin typeface="Calibri" pitchFamily="34" charset="0"/>
                <a:cs typeface="Calibri" pitchFamily="34" charset="0"/>
              </a:rPr>
              <a:t>αρχεία</a:t>
            </a:r>
          </a:p>
          <a:p>
            <a:pPr marL="741045" lvl="1" indent="-271145">
              <a:lnSpc>
                <a:spcPct val="100000"/>
              </a:lnSpc>
              <a:spcBef>
                <a:spcPts val="1080"/>
              </a:spcBef>
              <a:buFont typeface="Wingdings"/>
              <a:buChar char=""/>
              <a:tabLst>
                <a:tab pos="741680" algn="l"/>
              </a:tabLst>
            </a:pPr>
            <a:r>
              <a:rPr b="1" spc="-5" dirty="0">
                <a:latin typeface="Calibri" pitchFamily="34" charset="0"/>
                <a:cs typeface="Calibri" pitchFamily="34" charset="0"/>
              </a:rPr>
              <a:t>Οικονομικό κέντρο </a:t>
            </a:r>
            <a:r>
              <a:rPr b="1" dirty="0">
                <a:latin typeface="Calibri" pitchFamily="34" charset="0"/>
                <a:cs typeface="Calibri" pitchFamily="34" charset="0"/>
              </a:rPr>
              <a:t>της περιοχής</a:t>
            </a:r>
            <a:r>
              <a:rPr dirty="0">
                <a:latin typeface="Calibri" pitchFamily="34" charset="0"/>
                <a:cs typeface="Calibri" pitchFamily="34" charset="0"/>
              </a:rPr>
              <a:t>, αφού έλεγχε </a:t>
            </a:r>
            <a:r>
              <a:rPr spc="-5" dirty="0">
                <a:latin typeface="Calibri" pitchFamily="34" charset="0"/>
                <a:cs typeface="Calibri" pitchFamily="34" charset="0"/>
              </a:rPr>
              <a:t>τη </a:t>
            </a:r>
            <a:r>
              <a:rPr b="1" dirty="0">
                <a:latin typeface="Calibri" pitchFamily="34" charset="0"/>
                <a:cs typeface="Calibri" pitchFamily="34" charset="0"/>
              </a:rPr>
              <a:t>διακίνηση προϊόντων</a:t>
            </a:r>
            <a:r>
              <a:rPr b="1" spc="-120" dirty="0">
                <a:latin typeface="Calibri" pitchFamily="34" charset="0"/>
                <a:cs typeface="Calibri" pitchFamily="34" charset="0"/>
              </a:rPr>
              <a:t> </a:t>
            </a:r>
            <a:r>
              <a:rPr spc="-5" dirty="0">
                <a:latin typeface="Calibri" pitchFamily="34" charset="0"/>
                <a:cs typeface="Calibri" pitchFamily="34" charset="0"/>
              </a:rPr>
              <a:t>και</a:t>
            </a:r>
            <a:endParaRPr dirty="0">
              <a:latin typeface="Calibri" pitchFamily="34" charset="0"/>
              <a:cs typeface="Calibri" pitchFamily="34" charset="0"/>
            </a:endParaRPr>
          </a:p>
          <a:p>
            <a:pPr marL="469900">
              <a:lnSpc>
                <a:spcPct val="100000"/>
              </a:lnSpc>
              <a:spcBef>
                <a:spcPts val="1080"/>
              </a:spcBef>
            </a:pPr>
            <a:r>
              <a:rPr dirty="0">
                <a:latin typeface="Calibri" pitchFamily="34" charset="0"/>
                <a:cs typeface="Calibri" pitchFamily="34" charset="0"/>
              </a:rPr>
              <a:t>διέθετε </a:t>
            </a:r>
            <a:r>
              <a:rPr b="1" spc="-5" dirty="0">
                <a:latin typeface="Calibri" pitchFamily="34" charset="0"/>
                <a:cs typeface="Calibri" pitchFamily="34" charset="0"/>
              </a:rPr>
              <a:t>αποθήκες </a:t>
            </a:r>
            <a:r>
              <a:rPr dirty="0">
                <a:latin typeface="Calibri" pitchFamily="34" charset="0"/>
                <a:cs typeface="Calibri" pitchFamily="34" charset="0"/>
              </a:rPr>
              <a:t>όπου συγκεντρώνονταν προϊόντα </a:t>
            </a:r>
            <a:r>
              <a:rPr spc="-5" dirty="0">
                <a:latin typeface="Calibri" pitchFamily="34" charset="0"/>
                <a:cs typeface="Calibri" pitchFamily="34" charset="0"/>
              </a:rPr>
              <a:t>και </a:t>
            </a:r>
            <a:r>
              <a:rPr dirty="0">
                <a:latin typeface="Calibri" pitchFamily="34" charset="0"/>
                <a:cs typeface="Calibri" pitchFamily="34" charset="0"/>
              </a:rPr>
              <a:t>πρώτες</a:t>
            </a:r>
            <a:r>
              <a:rPr spc="-250" dirty="0">
                <a:latin typeface="Calibri" pitchFamily="34" charset="0"/>
                <a:cs typeface="Calibri" pitchFamily="34" charset="0"/>
              </a:rPr>
              <a:t> </a:t>
            </a:r>
            <a:r>
              <a:rPr dirty="0">
                <a:latin typeface="Calibri" pitchFamily="34" charset="0"/>
                <a:cs typeface="Calibri" pitchFamily="34" charset="0"/>
              </a:rPr>
              <a:t>ύλες.</a:t>
            </a:r>
          </a:p>
          <a:p>
            <a:pPr marL="469900" marR="191770" lvl="1">
              <a:lnSpc>
                <a:spcPct val="150000"/>
              </a:lnSpc>
              <a:buFont typeface="Wingdings"/>
              <a:buChar char=""/>
              <a:tabLst>
                <a:tab pos="741680" algn="l"/>
              </a:tabLst>
            </a:pPr>
            <a:r>
              <a:rPr b="1" spc="-5" dirty="0">
                <a:latin typeface="Calibri" pitchFamily="34" charset="0"/>
                <a:cs typeface="Calibri" pitchFamily="34" charset="0"/>
              </a:rPr>
              <a:t>Καλλιτεχνικό </a:t>
            </a:r>
            <a:r>
              <a:rPr b="1" dirty="0">
                <a:latin typeface="Calibri" pitchFamily="34" charset="0"/>
                <a:cs typeface="Calibri" pitchFamily="34" charset="0"/>
              </a:rPr>
              <a:t>κέντρο</a:t>
            </a:r>
            <a:r>
              <a:rPr dirty="0">
                <a:latin typeface="Calibri" pitchFamily="34" charset="0"/>
                <a:cs typeface="Calibri" pitchFamily="34" charset="0"/>
              </a:rPr>
              <a:t>, αφού διέθετε εργαστήρια </a:t>
            </a:r>
            <a:r>
              <a:rPr spc="-5" dirty="0">
                <a:latin typeface="Calibri" pitchFamily="34" charset="0"/>
                <a:cs typeface="Calibri" pitchFamily="34" charset="0"/>
              </a:rPr>
              <a:t>καλλιτεχνικής </a:t>
            </a:r>
            <a:r>
              <a:rPr dirty="0">
                <a:latin typeface="Calibri" pitchFamily="34" charset="0"/>
                <a:cs typeface="Calibri" pitchFamily="34" charset="0"/>
              </a:rPr>
              <a:t>παραγωγής,  </a:t>
            </a:r>
            <a:r>
              <a:rPr spc="-5" dirty="0">
                <a:latin typeface="Calibri" pitchFamily="34" charset="0"/>
                <a:cs typeface="Calibri" pitchFamily="34" charset="0"/>
              </a:rPr>
              <a:t>(μικροτεχνίας, μεταλλοτεχνίας, σφραγιδογλυφίας, ελεφαντουργίας κ.ά</a:t>
            </a:r>
            <a:r>
              <a:rPr spc="105" dirty="0">
                <a:latin typeface="Calibri" pitchFamily="34" charset="0"/>
                <a:cs typeface="Calibri" pitchFamily="34" charset="0"/>
              </a:rPr>
              <a:t> </a:t>
            </a:r>
            <a:r>
              <a:rPr dirty="0">
                <a:latin typeface="Calibri" pitchFamily="34" charset="0"/>
                <a:cs typeface="Calibri" pitchFamily="34" charset="0"/>
              </a:rPr>
              <a:t>)</a:t>
            </a:r>
          </a:p>
          <a:p>
            <a:pPr marL="741045" lvl="1" indent="-271145">
              <a:lnSpc>
                <a:spcPct val="100000"/>
              </a:lnSpc>
              <a:spcBef>
                <a:spcPts val="1080"/>
              </a:spcBef>
              <a:buFont typeface="Wingdings"/>
              <a:buChar char=""/>
              <a:tabLst>
                <a:tab pos="741680" algn="l"/>
              </a:tabLst>
            </a:pPr>
            <a:r>
              <a:rPr b="1" dirty="0">
                <a:latin typeface="Calibri" pitchFamily="34" charset="0"/>
                <a:cs typeface="Calibri" pitchFamily="34" charset="0"/>
              </a:rPr>
              <a:t>Θρησκευτικό </a:t>
            </a:r>
            <a:r>
              <a:rPr b="1" spc="-5" dirty="0">
                <a:latin typeface="Calibri" pitchFamily="34" charset="0"/>
                <a:cs typeface="Calibri" pitchFamily="34" charset="0"/>
              </a:rPr>
              <a:t>κέντρο</a:t>
            </a:r>
            <a:r>
              <a:rPr spc="-5" dirty="0">
                <a:latin typeface="Calibri" pitchFamily="34" charset="0"/>
                <a:cs typeface="Calibri" pitchFamily="34" charset="0"/>
              </a:rPr>
              <a:t>, </a:t>
            </a:r>
            <a:r>
              <a:rPr dirty="0">
                <a:latin typeface="Calibri" pitchFamily="34" charset="0"/>
                <a:cs typeface="Calibri" pitchFamily="34" charset="0"/>
              </a:rPr>
              <a:t>αφού </a:t>
            </a:r>
            <a:r>
              <a:rPr spc="-5" dirty="0">
                <a:latin typeface="Calibri" pitchFamily="34" charset="0"/>
                <a:cs typeface="Calibri" pitchFamily="34" charset="0"/>
              </a:rPr>
              <a:t>υπήρχαν στο΄ανάκτορο </a:t>
            </a:r>
            <a:r>
              <a:rPr dirty="0">
                <a:latin typeface="Calibri" pitchFamily="34" charset="0"/>
                <a:cs typeface="Calibri" pitchFamily="34" charset="0"/>
              </a:rPr>
              <a:t>πολλά </a:t>
            </a:r>
            <a:r>
              <a:rPr spc="-5" dirty="0">
                <a:latin typeface="Calibri" pitchFamily="34" charset="0"/>
                <a:cs typeface="Calibri" pitchFamily="34" charset="0"/>
              </a:rPr>
              <a:t>ιερά και</a:t>
            </a:r>
            <a:r>
              <a:rPr spc="30" dirty="0">
                <a:latin typeface="Calibri" pitchFamily="34" charset="0"/>
                <a:cs typeface="Calibri" pitchFamily="34" charset="0"/>
              </a:rPr>
              <a:t> </a:t>
            </a:r>
            <a:r>
              <a:rPr spc="-5" dirty="0">
                <a:latin typeface="Calibri" pitchFamily="34" charset="0"/>
                <a:cs typeface="Calibri" pitchFamily="34" charset="0"/>
              </a:rPr>
              <a:t>γίνονταν</a:t>
            </a:r>
            <a:endParaRPr dirty="0">
              <a:latin typeface="Calibri" pitchFamily="34" charset="0"/>
              <a:cs typeface="Calibri" pitchFamily="34" charset="0"/>
            </a:endParaRPr>
          </a:p>
          <a:p>
            <a:pPr marL="469900">
              <a:lnSpc>
                <a:spcPct val="100000"/>
              </a:lnSpc>
              <a:spcBef>
                <a:spcPts val="1085"/>
              </a:spcBef>
            </a:pPr>
            <a:r>
              <a:rPr spc="-5" dirty="0">
                <a:latin typeface="Calibri" pitchFamily="34" charset="0"/>
                <a:cs typeface="Calibri" pitchFamily="34" charset="0"/>
              </a:rPr>
              <a:t>λατρευτικές</a:t>
            </a:r>
            <a:r>
              <a:rPr spc="-10" dirty="0">
                <a:latin typeface="Calibri" pitchFamily="34" charset="0"/>
                <a:cs typeface="Calibri" pitchFamily="34" charset="0"/>
              </a:rPr>
              <a:t> </a:t>
            </a:r>
            <a:r>
              <a:rPr dirty="0">
                <a:latin typeface="Calibri" pitchFamily="34" charset="0"/>
                <a:cs typeface="Calibri" pitchFamily="34" charset="0"/>
              </a:rPr>
              <a:t>τελετές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2"/>
          <p:cNvSpPr/>
          <p:nvPr/>
        </p:nvSpPr>
        <p:spPr>
          <a:xfrm>
            <a:off x="1289303" y="0"/>
            <a:ext cx="6565392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1459" y="0"/>
            <a:ext cx="8567928" cy="60212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843808" y="6165304"/>
            <a:ext cx="59080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 pitchFamily="34" charset="0"/>
                <a:cs typeface="Calibri" pitchFamily="34" charset="0"/>
              </a:rPr>
              <a:t>ΑΝΑΠΑΡΑΣΤΑΣΗ </a:t>
            </a:r>
            <a:r>
              <a:rPr sz="1800" dirty="0">
                <a:latin typeface="Calibri" pitchFamily="34" charset="0"/>
                <a:cs typeface="Calibri" pitchFamily="34" charset="0"/>
              </a:rPr>
              <a:t>ΤΟΥ ΑΝΑΚΤΟΡΟΥ </a:t>
            </a:r>
            <a:r>
              <a:rPr sz="1800" spc="-5" dirty="0">
                <a:latin typeface="Calibri" pitchFamily="34" charset="0"/>
                <a:cs typeface="Calibri" pitchFamily="34" charset="0"/>
              </a:rPr>
              <a:t>ΤΗΣ</a:t>
            </a:r>
            <a:r>
              <a:rPr sz="1800" spc="-125" dirty="0">
                <a:latin typeface="Calibri" pitchFamily="34" charset="0"/>
                <a:cs typeface="Calibri" pitchFamily="34" charset="0"/>
              </a:rPr>
              <a:t> </a:t>
            </a:r>
            <a:r>
              <a:rPr sz="1800" spc="-5" dirty="0">
                <a:latin typeface="Calibri" pitchFamily="34" charset="0"/>
                <a:cs typeface="Calibri" pitchFamily="34" charset="0"/>
              </a:rPr>
              <a:t>ΚΝΩΣΟΥ</a:t>
            </a:r>
            <a:endParaRPr sz="18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Συγκέντρωση">
  <a:themeElements>
    <a:clrScheme name="Αφθονία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Συγκέντρωση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Συγκέντρωση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539</TotalTime>
  <Words>506</Words>
  <Application>Microsoft Office PowerPoint</Application>
  <PresentationFormat>Προβολή στην οθόνη (4:3)</PresentationFormat>
  <Paragraphs>57</Paragraphs>
  <Slides>14</Slides>
  <Notes>3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14</vt:i4>
      </vt:variant>
    </vt:vector>
  </HeadingPairs>
  <TitlesOfParts>
    <vt:vector size="15" baseType="lpstr">
      <vt:lpstr>Συγκέντρωση</vt:lpstr>
      <vt:lpstr>Διαφάνεια 1</vt:lpstr>
      <vt:lpstr>ΜΙΝΩΙΚΟΣ ΠΟΛΙΤΙΣΜΟΣ</vt:lpstr>
      <vt:lpstr>Διαφάνεια 3</vt:lpstr>
      <vt:lpstr>Διαφάνεια 4</vt:lpstr>
      <vt:lpstr>Μινωϊκός Πολιτισμός-Χωρισμός σε Περιόδους</vt:lpstr>
      <vt:lpstr>Διαφάνεια 6</vt:lpstr>
      <vt:lpstr>Τα Μινωϊκά Ανάκτορα</vt:lpstr>
      <vt:lpstr>Διαφάνεια 8</vt:lpstr>
      <vt:lpstr>Διαφάνεια 9</vt:lpstr>
      <vt:lpstr>Διαφάνεια 10</vt:lpstr>
      <vt:lpstr>Διαφάνεια 11</vt:lpstr>
      <vt:lpstr>Διαφάνεια 12</vt:lpstr>
      <vt:lpstr>Διαφάνεια 13</vt:lpstr>
      <vt:lpstr>Διαφάνεια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Hp</dc:creator>
  <cp:lastModifiedBy>euthimia</cp:lastModifiedBy>
  <cp:revision>77</cp:revision>
  <dcterms:created xsi:type="dcterms:W3CDTF">2016-11-22T14:34:32Z</dcterms:created>
  <dcterms:modified xsi:type="dcterms:W3CDTF">2018-07-02T10:39:02Z</dcterms:modified>
</cp:coreProperties>
</file>