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4" r:id="rId4"/>
    <p:sldId id="266" r:id="rId5"/>
    <p:sldId id="263" r:id="rId6"/>
    <p:sldId id="267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s Antonis" initials="AA" lastIdx="0" clrIdx="0">
    <p:extLst>
      <p:ext uri="{19B8F6BF-5375-455C-9EA6-DF929625EA0E}">
        <p15:presenceInfo xmlns:p15="http://schemas.microsoft.com/office/powerpoint/2012/main" userId="d9f4584aaa973e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297" autoAdjust="0"/>
  </p:normalViewPr>
  <p:slideViewPr>
    <p:cSldViewPr snapToGrid="0">
      <p:cViewPr varScale="1">
        <p:scale>
          <a:sx n="107" d="100"/>
          <a:sy n="107" d="100"/>
        </p:scale>
        <p:origin x="138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D8B42-C258-47A9-A75E-B951DBE88CD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66480A4-2F49-4DCC-923C-94FD19451A3B}">
      <dgm:prSet phldrT="[Κείμενο]" custT="1"/>
      <dgm:spPr/>
      <dgm:t>
        <a:bodyPr/>
        <a:lstStyle/>
        <a:p>
          <a:r>
            <a:rPr lang="el-GR" sz="1800" b="1" dirty="0" smtClean="0"/>
            <a:t>ΑΓΟΡΑΣΤΙΚΗ ΔΥΝΑΜΗ</a:t>
          </a:r>
          <a:endParaRPr lang="el-GR" sz="1800" b="1" dirty="0"/>
        </a:p>
      </dgm:t>
    </dgm:pt>
    <dgm:pt modelId="{DB70375E-36A3-4248-B403-7DA4345C18B8}" type="parTrans" cxnId="{D6C3BAAE-E73D-4BC7-B2ED-0A55B3BCC8C9}">
      <dgm:prSet/>
      <dgm:spPr/>
      <dgm:t>
        <a:bodyPr/>
        <a:lstStyle/>
        <a:p>
          <a:endParaRPr lang="el-GR"/>
        </a:p>
      </dgm:t>
    </dgm:pt>
    <dgm:pt modelId="{6DFA4D7D-F45C-43B2-9F6F-70E106957051}" type="sibTrans" cxnId="{D6C3BAAE-E73D-4BC7-B2ED-0A55B3BCC8C9}">
      <dgm:prSet/>
      <dgm:spPr/>
      <dgm:t>
        <a:bodyPr/>
        <a:lstStyle/>
        <a:p>
          <a:endParaRPr lang="el-GR"/>
        </a:p>
      </dgm:t>
    </dgm:pt>
    <dgm:pt modelId="{8C404183-1222-440F-BA0B-8AC17AAACC8F}">
      <dgm:prSet phldrT="[Κείμενο]" custT="1"/>
      <dgm:spPr/>
      <dgm:t>
        <a:bodyPr/>
        <a:lstStyle/>
        <a:p>
          <a:r>
            <a:rPr lang="el-GR" sz="2000" b="1" dirty="0" smtClean="0"/>
            <a:t>ΕΜΠΟΡΙΚΟ ΙΣΟΖΥΓΙΟ </a:t>
          </a:r>
          <a:endParaRPr lang="el-GR" sz="2000" b="1" dirty="0"/>
        </a:p>
      </dgm:t>
    </dgm:pt>
    <dgm:pt modelId="{4CBE6882-8556-456D-BFF5-064706937B4B}" type="parTrans" cxnId="{EF225435-1FC9-4CEA-B43F-8510D3022795}">
      <dgm:prSet/>
      <dgm:spPr/>
      <dgm:t>
        <a:bodyPr/>
        <a:lstStyle/>
        <a:p>
          <a:endParaRPr lang="el-GR"/>
        </a:p>
      </dgm:t>
    </dgm:pt>
    <dgm:pt modelId="{623B00CD-A9C8-4E86-87FC-0911FD31F983}" type="sibTrans" cxnId="{EF225435-1FC9-4CEA-B43F-8510D3022795}">
      <dgm:prSet/>
      <dgm:spPr/>
      <dgm:t>
        <a:bodyPr/>
        <a:lstStyle/>
        <a:p>
          <a:endParaRPr lang="el-GR"/>
        </a:p>
      </dgm:t>
    </dgm:pt>
    <dgm:pt modelId="{001F106C-22C8-4388-B984-2377DD933CB5}">
      <dgm:prSet phldrT="[Κείμενο]" custT="1"/>
      <dgm:spPr/>
      <dgm:t>
        <a:bodyPr/>
        <a:lstStyle/>
        <a:p>
          <a:r>
            <a:rPr lang="el-GR" sz="1800" b="1" dirty="0" smtClean="0"/>
            <a:t>ΝΟΜΙΣΜΑΤΙΚΗ ΙΣΧΥΣ</a:t>
          </a:r>
          <a:endParaRPr lang="el-GR" sz="1800" b="1" dirty="0"/>
        </a:p>
      </dgm:t>
    </dgm:pt>
    <dgm:pt modelId="{D59025F8-7275-4D9E-9952-78B9B56FFF7C}" type="parTrans" cxnId="{28D2364E-9447-46A6-8DD3-320DC81146BA}">
      <dgm:prSet/>
      <dgm:spPr/>
      <dgm:t>
        <a:bodyPr/>
        <a:lstStyle/>
        <a:p>
          <a:endParaRPr lang="el-GR"/>
        </a:p>
      </dgm:t>
    </dgm:pt>
    <dgm:pt modelId="{1C6F62ED-F9CD-4EC3-91FB-DA2D88EAD3EB}" type="sibTrans" cxnId="{28D2364E-9447-46A6-8DD3-320DC81146BA}">
      <dgm:prSet/>
      <dgm:spPr/>
      <dgm:t>
        <a:bodyPr/>
        <a:lstStyle/>
        <a:p>
          <a:endParaRPr lang="el-GR"/>
        </a:p>
      </dgm:t>
    </dgm:pt>
    <dgm:pt modelId="{5ACAA234-DDC3-43B3-9C61-9FFB261095CF}">
      <dgm:prSet custT="1"/>
      <dgm:spPr/>
      <dgm:t>
        <a:bodyPr/>
        <a:lstStyle/>
        <a:p>
          <a:r>
            <a:rPr lang="el-GR" sz="2000" b="1" dirty="0" smtClean="0"/>
            <a:t>ΙΣΟΤΙΜΙΑ</a:t>
          </a:r>
          <a:endParaRPr lang="el-GR" sz="2000" b="1" dirty="0"/>
        </a:p>
      </dgm:t>
    </dgm:pt>
    <dgm:pt modelId="{75BBA528-47F5-4C3D-865F-994CE6E88E94}" type="parTrans" cxnId="{A6EFC36C-5CA2-49F3-83AB-069464DCCD62}">
      <dgm:prSet/>
      <dgm:spPr/>
      <dgm:t>
        <a:bodyPr/>
        <a:lstStyle/>
        <a:p>
          <a:endParaRPr lang="el-GR"/>
        </a:p>
      </dgm:t>
    </dgm:pt>
    <dgm:pt modelId="{8B0C6C7C-1E70-4A0D-9776-80B1D9D5B4C6}" type="sibTrans" cxnId="{A6EFC36C-5CA2-49F3-83AB-069464DCCD62}">
      <dgm:prSet/>
      <dgm:spPr/>
      <dgm:t>
        <a:bodyPr/>
        <a:lstStyle/>
        <a:p>
          <a:endParaRPr lang="el-GR"/>
        </a:p>
      </dgm:t>
    </dgm:pt>
    <dgm:pt modelId="{F98DBC97-D0E7-4665-9C1D-3077581BC854}" type="pres">
      <dgm:prSet presAssocID="{8E7D8B42-C258-47A9-A75E-B951DBE88CDE}" presName="compositeShape" presStyleCnt="0">
        <dgm:presLayoutVars>
          <dgm:chMax val="7"/>
          <dgm:dir/>
          <dgm:resizeHandles val="exact"/>
        </dgm:presLayoutVars>
      </dgm:prSet>
      <dgm:spPr/>
    </dgm:pt>
    <dgm:pt modelId="{5D73456E-A179-46AF-A93C-D0F354575D4C}" type="pres">
      <dgm:prSet presAssocID="{8E7D8B42-C258-47A9-A75E-B951DBE88CDE}" presName="wedge1" presStyleLbl="node1" presStyleIdx="0" presStyleCnt="4"/>
      <dgm:spPr/>
      <dgm:t>
        <a:bodyPr/>
        <a:lstStyle/>
        <a:p>
          <a:endParaRPr lang="el-GR"/>
        </a:p>
      </dgm:t>
    </dgm:pt>
    <dgm:pt modelId="{007AB9E8-F495-4803-972A-093B849CEF84}" type="pres">
      <dgm:prSet presAssocID="{8E7D8B42-C258-47A9-A75E-B951DBE88CDE}" presName="dummy1a" presStyleCnt="0"/>
      <dgm:spPr/>
    </dgm:pt>
    <dgm:pt modelId="{78855DC3-0773-4427-8631-F559BA7DAFB2}" type="pres">
      <dgm:prSet presAssocID="{8E7D8B42-C258-47A9-A75E-B951DBE88CDE}" presName="dummy1b" presStyleCnt="0"/>
      <dgm:spPr/>
    </dgm:pt>
    <dgm:pt modelId="{16B5B5F4-63B5-4541-84EB-B0F3214AA9E2}" type="pres">
      <dgm:prSet presAssocID="{8E7D8B42-C258-47A9-A75E-B951DBE88CDE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059949D-39C0-4E8D-8FDD-436EBA55D787}" type="pres">
      <dgm:prSet presAssocID="{8E7D8B42-C258-47A9-A75E-B951DBE88CDE}" presName="wedge2" presStyleLbl="node1" presStyleIdx="1" presStyleCnt="4"/>
      <dgm:spPr/>
      <dgm:t>
        <a:bodyPr/>
        <a:lstStyle/>
        <a:p>
          <a:endParaRPr lang="el-GR"/>
        </a:p>
      </dgm:t>
    </dgm:pt>
    <dgm:pt modelId="{03DEB579-62D8-4EA2-9C47-D8C966D3E75B}" type="pres">
      <dgm:prSet presAssocID="{8E7D8B42-C258-47A9-A75E-B951DBE88CDE}" presName="dummy2a" presStyleCnt="0"/>
      <dgm:spPr/>
    </dgm:pt>
    <dgm:pt modelId="{D7BE6114-7B2C-40DA-B565-F65C683DE930}" type="pres">
      <dgm:prSet presAssocID="{8E7D8B42-C258-47A9-A75E-B951DBE88CDE}" presName="dummy2b" presStyleCnt="0"/>
      <dgm:spPr/>
    </dgm:pt>
    <dgm:pt modelId="{50A0A536-07CD-4300-A829-62690CDB1435}" type="pres">
      <dgm:prSet presAssocID="{8E7D8B42-C258-47A9-A75E-B951DBE88CDE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644942-1013-4AC3-BE7E-83707276CE35}" type="pres">
      <dgm:prSet presAssocID="{8E7D8B42-C258-47A9-A75E-B951DBE88CDE}" presName="wedge3" presStyleLbl="node1" presStyleIdx="2" presStyleCnt="4"/>
      <dgm:spPr/>
      <dgm:t>
        <a:bodyPr/>
        <a:lstStyle/>
        <a:p>
          <a:endParaRPr lang="el-GR"/>
        </a:p>
      </dgm:t>
    </dgm:pt>
    <dgm:pt modelId="{2935D483-3D61-4DE7-9A89-47EC39F90BBB}" type="pres">
      <dgm:prSet presAssocID="{8E7D8B42-C258-47A9-A75E-B951DBE88CDE}" presName="dummy3a" presStyleCnt="0"/>
      <dgm:spPr/>
    </dgm:pt>
    <dgm:pt modelId="{DF468D37-C365-4F6E-8ECF-A8037B323B5C}" type="pres">
      <dgm:prSet presAssocID="{8E7D8B42-C258-47A9-A75E-B951DBE88CDE}" presName="dummy3b" presStyleCnt="0"/>
      <dgm:spPr/>
    </dgm:pt>
    <dgm:pt modelId="{7352790A-D0E2-41C6-AA20-4B9C9AD58E83}" type="pres">
      <dgm:prSet presAssocID="{8E7D8B42-C258-47A9-A75E-B951DBE88CDE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635F059-692B-40D8-8254-D9F4A420CB4C}" type="pres">
      <dgm:prSet presAssocID="{8E7D8B42-C258-47A9-A75E-B951DBE88CDE}" presName="wedge4" presStyleLbl="node1" presStyleIdx="3" presStyleCnt="4"/>
      <dgm:spPr/>
      <dgm:t>
        <a:bodyPr/>
        <a:lstStyle/>
        <a:p>
          <a:endParaRPr lang="el-GR"/>
        </a:p>
      </dgm:t>
    </dgm:pt>
    <dgm:pt modelId="{D71EAC98-5615-4D58-B9DA-EC981F24A00E}" type="pres">
      <dgm:prSet presAssocID="{8E7D8B42-C258-47A9-A75E-B951DBE88CDE}" presName="dummy4a" presStyleCnt="0"/>
      <dgm:spPr/>
    </dgm:pt>
    <dgm:pt modelId="{574CA4FE-29AD-41E4-96BB-72C2B58F2828}" type="pres">
      <dgm:prSet presAssocID="{8E7D8B42-C258-47A9-A75E-B951DBE88CDE}" presName="dummy4b" presStyleCnt="0"/>
      <dgm:spPr/>
    </dgm:pt>
    <dgm:pt modelId="{0E46E031-A3E0-422C-B5B8-3C7315E91F57}" type="pres">
      <dgm:prSet presAssocID="{8E7D8B42-C258-47A9-A75E-B951DBE88CDE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2435135-A884-4A2C-8E6F-A10904250FC3}" type="pres">
      <dgm:prSet presAssocID="{6DFA4D7D-F45C-43B2-9F6F-70E106957051}" presName="arrowWedge1" presStyleLbl="fgSibTrans2D1" presStyleIdx="0" presStyleCnt="4"/>
      <dgm:spPr/>
    </dgm:pt>
    <dgm:pt modelId="{42FAA7C9-C7AC-41FD-BA17-21BEC7954A1D}" type="pres">
      <dgm:prSet presAssocID="{623B00CD-A9C8-4E86-87FC-0911FD31F983}" presName="arrowWedge2" presStyleLbl="fgSibTrans2D1" presStyleIdx="1" presStyleCnt="4"/>
      <dgm:spPr/>
    </dgm:pt>
    <dgm:pt modelId="{1AAA6584-1185-42F5-84D5-D89A9C8CAAD1}" type="pres">
      <dgm:prSet presAssocID="{1C6F62ED-F9CD-4EC3-91FB-DA2D88EAD3EB}" presName="arrowWedge3" presStyleLbl="fgSibTrans2D1" presStyleIdx="2" presStyleCnt="4"/>
      <dgm:spPr/>
    </dgm:pt>
    <dgm:pt modelId="{5342A55F-BE02-49A8-9555-954FA6E9720F}" type="pres">
      <dgm:prSet presAssocID="{8B0C6C7C-1E70-4A0D-9776-80B1D9D5B4C6}" presName="arrowWedge4" presStyleLbl="fgSibTrans2D1" presStyleIdx="3" presStyleCnt="4"/>
      <dgm:spPr/>
    </dgm:pt>
  </dgm:ptLst>
  <dgm:cxnLst>
    <dgm:cxn modelId="{28D2364E-9447-46A6-8DD3-320DC81146BA}" srcId="{8E7D8B42-C258-47A9-A75E-B951DBE88CDE}" destId="{001F106C-22C8-4388-B984-2377DD933CB5}" srcOrd="2" destOrd="0" parTransId="{D59025F8-7275-4D9E-9952-78B9B56FFF7C}" sibTransId="{1C6F62ED-F9CD-4EC3-91FB-DA2D88EAD3EB}"/>
    <dgm:cxn modelId="{C38837C7-3224-45F3-A734-E94E15384678}" type="presOf" srcId="{966480A4-2F49-4DCC-923C-94FD19451A3B}" destId="{16B5B5F4-63B5-4541-84EB-B0F3214AA9E2}" srcOrd="1" destOrd="0" presId="urn:microsoft.com/office/officeart/2005/8/layout/cycle8"/>
    <dgm:cxn modelId="{B45E6E6C-1541-4452-9DA1-6BB97474E5AC}" type="presOf" srcId="{001F106C-22C8-4388-B984-2377DD933CB5}" destId="{6E644942-1013-4AC3-BE7E-83707276CE35}" srcOrd="0" destOrd="0" presId="urn:microsoft.com/office/officeart/2005/8/layout/cycle8"/>
    <dgm:cxn modelId="{D6C3BAAE-E73D-4BC7-B2ED-0A55B3BCC8C9}" srcId="{8E7D8B42-C258-47A9-A75E-B951DBE88CDE}" destId="{966480A4-2F49-4DCC-923C-94FD19451A3B}" srcOrd="0" destOrd="0" parTransId="{DB70375E-36A3-4248-B403-7DA4345C18B8}" sibTransId="{6DFA4D7D-F45C-43B2-9F6F-70E106957051}"/>
    <dgm:cxn modelId="{EF225435-1FC9-4CEA-B43F-8510D3022795}" srcId="{8E7D8B42-C258-47A9-A75E-B951DBE88CDE}" destId="{8C404183-1222-440F-BA0B-8AC17AAACC8F}" srcOrd="1" destOrd="0" parTransId="{4CBE6882-8556-456D-BFF5-064706937B4B}" sibTransId="{623B00CD-A9C8-4E86-87FC-0911FD31F983}"/>
    <dgm:cxn modelId="{02FC6110-4408-4FB7-976F-1A3D153FEB84}" type="presOf" srcId="{5ACAA234-DDC3-43B3-9C61-9FFB261095CF}" destId="{0E46E031-A3E0-422C-B5B8-3C7315E91F57}" srcOrd="1" destOrd="0" presId="urn:microsoft.com/office/officeart/2005/8/layout/cycle8"/>
    <dgm:cxn modelId="{274EEFB0-6E6D-4814-B2C9-762A3D94B4E0}" type="presOf" srcId="{8C404183-1222-440F-BA0B-8AC17AAACC8F}" destId="{1059949D-39C0-4E8D-8FDD-436EBA55D787}" srcOrd="0" destOrd="0" presId="urn:microsoft.com/office/officeart/2005/8/layout/cycle8"/>
    <dgm:cxn modelId="{9F00F49E-3DAD-4CBA-A96E-34C9D76F4D6A}" type="presOf" srcId="{8E7D8B42-C258-47A9-A75E-B951DBE88CDE}" destId="{F98DBC97-D0E7-4665-9C1D-3077581BC854}" srcOrd="0" destOrd="0" presId="urn:microsoft.com/office/officeart/2005/8/layout/cycle8"/>
    <dgm:cxn modelId="{662F791C-8FE1-4E92-8CB4-AF0BF6AFFD65}" type="presOf" srcId="{001F106C-22C8-4388-B984-2377DD933CB5}" destId="{7352790A-D0E2-41C6-AA20-4B9C9AD58E83}" srcOrd="1" destOrd="0" presId="urn:microsoft.com/office/officeart/2005/8/layout/cycle8"/>
    <dgm:cxn modelId="{A6EFC36C-5CA2-49F3-83AB-069464DCCD62}" srcId="{8E7D8B42-C258-47A9-A75E-B951DBE88CDE}" destId="{5ACAA234-DDC3-43B3-9C61-9FFB261095CF}" srcOrd="3" destOrd="0" parTransId="{75BBA528-47F5-4C3D-865F-994CE6E88E94}" sibTransId="{8B0C6C7C-1E70-4A0D-9776-80B1D9D5B4C6}"/>
    <dgm:cxn modelId="{1564C727-AB28-4337-83D0-EA19057A40A8}" type="presOf" srcId="{5ACAA234-DDC3-43B3-9C61-9FFB261095CF}" destId="{E635F059-692B-40D8-8254-D9F4A420CB4C}" srcOrd="0" destOrd="0" presId="urn:microsoft.com/office/officeart/2005/8/layout/cycle8"/>
    <dgm:cxn modelId="{D24F5AD4-EBFC-4654-9855-041EF8CA5DB3}" type="presOf" srcId="{8C404183-1222-440F-BA0B-8AC17AAACC8F}" destId="{50A0A536-07CD-4300-A829-62690CDB1435}" srcOrd="1" destOrd="0" presId="urn:microsoft.com/office/officeart/2005/8/layout/cycle8"/>
    <dgm:cxn modelId="{84928B39-D6C6-4C5E-ABFB-ECC0977755CF}" type="presOf" srcId="{966480A4-2F49-4DCC-923C-94FD19451A3B}" destId="{5D73456E-A179-46AF-A93C-D0F354575D4C}" srcOrd="0" destOrd="0" presId="urn:microsoft.com/office/officeart/2005/8/layout/cycle8"/>
    <dgm:cxn modelId="{79D726A5-61EE-413B-A4F8-4ACA21C4057C}" type="presParOf" srcId="{F98DBC97-D0E7-4665-9C1D-3077581BC854}" destId="{5D73456E-A179-46AF-A93C-D0F354575D4C}" srcOrd="0" destOrd="0" presId="urn:microsoft.com/office/officeart/2005/8/layout/cycle8"/>
    <dgm:cxn modelId="{8A813B46-42B0-409C-A069-CCDF989993FE}" type="presParOf" srcId="{F98DBC97-D0E7-4665-9C1D-3077581BC854}" destId="{007AB9E8-F495-4803-972A-093B849CEF84}" srcOrd="1" destOrd="0" presId="urn:microsoft.com/office/officeart/2005/8/layout/cycle8"/>
    <dgm:cxn modelId="{F29FAB54-FA9C-4FF4-A71F-92ACBEC49793}" type="presParOf" srcId="{F98DBC97-D0E7-4665-9C1D-3077581BC854}" destId="{78855DC3-0773-4427-8631-F559BA7DAFB2}" srcOrd="2" destOrd="0" presId="urn:microsoft.com/office/officeart/2005/8/layout/cycle8"/>
    <dgm:cxn modelId="{46B7AE0C-0B99-4C27-A965-FA5E8D1B3422}" type="presParOf" srcId="{F98DBC97-D0E7-4665-9C1D-3077581BC854}" destId="{16B5B5F4-63B5-4541-84EB-B0F3214AA9E2}" srcOrd="3" destOrd="0" presId="urn:microsoft.com/office/officeart/2005/8/layout/cycle8"/>
    <dgm:cxn modelId="{647E3A30-F448-48DD-9A63-034334426FF2}" type="presParOf" srcId="{F98DBC97-D0E7-4665-9C1D-3077581BC854}" destId="{1059949D-39C0-4E8D-8FDD-436EBA55D787}" srcOrd="4" destOrd="0" presId="urn:microsoft.com/office/officeart/2005/8/layout/cycle8"/>
    <dgm:cxn modelId="{8534D574-8DC4-40A2-9012-E1DB2C9653DD}" type="presParOf" srcId="{F98DBC97-D0E7-4665-9C1D-3077581BC854}" destId="{03DEB579-62D8-4EA2-9C47-D8C966D3E75B}" srcOrd="5" destOrd="0" presId="urn:microsoft.com/office/officeart/2005/8/layout/cycle8"/>
    <dgm:cxn modelId="{0F88CABD-3185-47F6-BDAD-6DF90AAAD188}" type="presParOf" srcId="{F98DBC97-D0E7-4665-9C1D-3077581BC854}" destId="{D7BE6114-7B2C-40DA-B565-F65C683DE930}" srcOrd="6" destOrd="0" presId="urn:microsoft.com/office/officeart/2005/8/layout/cycle8"/>
    <dgm:cxn modelId="{52856F6E-2D54-43B0-BE03-7302FF47AB67}" type="presParOf" srcId="{F98DBC97-D0E7-4665-9C1D-3077581BC854}" destId="{50A0A536-07CD-4300-A829-62690CDB1435}" srcOrd="7" destOrd="0" presId="urn:microsoft.com/office/officeart/2005/8/layout/cycle8"/>
    <dgm:cxn modelId="{46470B3E-8FCA-425E-8EFF-33579FE6B84C}" type="presParOf" srcId="{F98DBC97-D0E7-4665-9C1D-3077581BC854}" destId="{6E644942-1013-4AC3-BE7E-83707276CE35}" srcOrd="8" destOrd="0" presId="urn:microsoft.com/office/officeart/2005/8/layout/cycle8"/>
    <dgm:cxn modelId="{0AC8666F-4F99-4EC9-9A5E-E390994EA6E6}" type="presParOf" srcId="{F98DBC97-D0E7-4665-9C1D-3077581BC854}" destId="{2935D483-3D61-4DE7-9A89-47EC39F90BBB}" srcOrd="9" destOrd="0" presId="urn:microsoft.com/office/officeart/2005/8/layout/cycle8"/>
    <dgm:cxn modelId="{89265C3F-56B8-4039-9444-1D7BE2B9F252}" type="presParOf" srcId="{F98DBC97-D0E7-4665-9C1D-3077581BC854}" destId="{DF468D37-C365-4F6E-8ECF-A8037B323B5C}" srcOrd="10" destOrd="0" presId="urn:microsoft.com/office/officeart/2005/8/layout/cycle8"/>
    <dgm:cxn modelId="{F558729A-E0D2-4135-AE49-BF3D6E19F3E6}" type="presParOf" srcId="{F98DBC97-D0E7-4665-9C1D-3077581BC854}" destId="{7352790A-D0E2-41C6-AA20-4B9C9AD58E83}" srcOrd="11" destOrd="0" presId="urn:microsoft.com/office/officeart/2005/8/layout/cycle8"/>
    <dgm:cxn modelId="{870BCF3D-EEC5-4D68-8C2F-84A9880F4FDD}" type="presParOf" srcId="{F98DBC97-D0E7-4665-9C1D-3077581BC854}" destId="{E635F059-692B-40D8-8254-D9F4A420CB4C}" srcOrd="12" destOrd="0" presId="urn:microsoft.com/office/officeart/2005/8/layout/cycle8"/>
    <dgm:cxn modelId="{1EA416C6-BBB5-4146-928C-FCC50359053A}" type="presParOf" srcId="{F98DBC97-D0E7-4665-9C1D-3077581BC854}" destId="{D71EAC98-5615-4D58-B9DA-EC981F24A00E}" srcOrd="13" destOrd="0" presId="urn:microsoft.com/office/officeart/2005/8/layout/cycle8"/>
    <dgm:cxn modelId="{FDF9B43C-D29E-47A2-AA48-FD35E421E3DE}" type="presParOf" srcId="{F98DBC97-D0E7-4665-9C1D-3077581BC854}" destId="{574CA4FE-29AD-41E4-96BB-72C2B58F2828}" srcOrd="14" destOrd="0" presId="urn:microsoft.com/office/officeart/2005/8/layout/cycle8"/>
    <dgm:cxn modelId="{B47C60F0-4A54-4F31-8AAE-09B0035DAECD}" type="presParOf" srcId="{F98DBC97-D0E7-4665-9C1D-3077581BC854}" destId="{0E46E031-A3E0-422C-B5B8-3C7315E91F57}" srcOrd="15" destOrd="0" presId="urn:microsoft.com/office/officeart/2005/8/layout/cycle8"/>
    <dgm:cxn modelId="{3212AEA3-9AAC-4FB8-923C-1F6EB1381943}" type="presParOf" srcId="{F98DBC97-D0E7-4665-9C1D-3077581BC854}" destId="{B2435135-A884-4A2C-8E6F-A10904250FC3}" srcOrd="16" destOrd="0" presId="urn:microsoft.com/office/officeart/2005/8/layout/cycle8"/>
    <dgm:cxn modelId="{78297725-998F-4DBF-8162-429B0417FEE8}" type="presParOf" srcId="{F98DBC97-D0E7-4665-9C1D-3077581BC854}" destId="{42FAA7C9-C7AC-41FD-BA17-21BEC7954A1D}" srcOrd="17" destOrd="0" presId="urn:microsoft.com/office/officeart/2005/8/layout/cycle8"/>
    <dgm:cxn modelId="{636CE2C3-4795-42D2-B8FC-4F2EC7509DB0}" type="presParOf" srcId="{F98DBC97-D0E7-4665-9C1D-3077581BC854}" destId="{1AAA6584-1185-42F5-84D5-D89A9C8CAAD1}" srcOrd="18" destOrd="0" presId="urn:microsoft.com/office/officeart/2005/8/layout/cycle8"/>
    <dgm:cxn modelId="{600C4AD0-CCBD-40C3-B2AD-6F996D41B4B3}" type="presParOf" srcId="{F98DBC97-D0E7-4665-9C1D-3077581BC854}" destId="{5342A55F-BE02-49A8-9555-954FA6E9720F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3456E-A179-46AF-A93C-D0F354575D4C}">
      <dsp:nvSpPr>
        <dsp:cNvPr id="0" name=""/>
        <dsp:cNvSpPr/>
      </dsp:nvSpPr>
      <dsp:spPr>
        <a:xfrm>
          <a:off x="2903738" y="281769"/>
          <a:ext cx="3821033" cy="3821033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ΑΓΟΡΑΣΤΙΚΗ ΔΥΝΑΜΗ</a:t>
          </a:r>
          <a:endParaRPr lang="el-GR" sz="1800" b="1" kern="1200" dirty="0"/>
        </a:p>
      </dsp:txBody>
      <dsp:txXfrm>
        <a:off x="4932070" y="1073723"/>
        <a:ext cx="1410143" cy="1046235"/>
      </dsp:txXfrm>
    </dsp:sp>
    <dsp:sp modelId="{1059949D-39C0-4E8D-8FDD-436EBA55D787}">
      <dsp:nvSpPr>
        <dsp:cNvPr id="0" name=""/>
        <dsp:cNvSpPr/>
      </dsp:nvSpPr>
      <dsp:spPr>
        <a:xfrm>
          <a:off x="2903738" y="410046"/>
          <a:ext cx="3821033" cy="3821033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ΕΜΠΟΡΙΚΟ ΙΣΟΖΥΓΙΟ </a:t>
          </a:r>
          <a:endParaRPr lang="el-GR" sz="2000" b="1" kern="1200" dirty="0"/>
        </a:p>
      </dsp:txBody>
      <dsp:txXfrm>
        <a:off x="4932070" y="2392889"/>
        <a:ext cx="1410143" cy="1046235"/>
      </dsp:txXfrm>
    </dsp:sp>
    <dsp:sp modelId="{6E644942-1013-4AC3-BE7E-83707276CE35}">
      <dsp:nvSpPr>
        <dsp:cNvPr id="0" name=""/>
        <dsp:cNvSpPr/>
      </dsp:nvSpPr>
      <dsp:spPr>
        <a:xfrm>
          <a:off x="2775461" y="410046"/>
          <a:ext cx="3821033" cy="3821033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ΝΟΜΙΣΜΑΤΙΚΗ ΙΣΧΥΣ</a:t>
          </a:r>
          <a:endParaRPr lang="el-GR" sz="1800" b="1" kern="1200" dirty="0"/>
        </a:p>
      </dsp:txBody>
      <dsp:txXfrm>
        <a:off x="3158019" y="2392889"/>
        <a:ext cx="1410143" cy="1046235"/>
      </dsp:txXfrm>
    </dsp:sp>
    <dsp:sp modelId="{E635F059-692B-40D8-8254-D9F4A420CB4C}">
      <dsp:nvSpPr>
        <dsp:cNvPr id="0" name=""/>
        <dsp:cNvSpPr/>
      </dsp:nvSpPr>
      <dsp:spPr>
        <a:xfrm>
          <a:off x="2775461" y="281769"/>
          <a:ext cx="3821033" cy="3821033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ΙΣΟΤΙΜΙΑ</a:t>
          </a:r>
          <a:endParaRPr lang="el-GR" sz="2000" b="1" kern="1200" dirty="0"/>
        </a:p>
      </dsp:txBody>
      <dsp:txXfrm>
        <a:off x="3158019" y="1073723"/>
        <a:ext cx="1410143" cy="1046235"/>
      </dsp:txXfrm>
    </dsp:sp>
    <dsp:sp modelId="{B2435135-A884-4A2C-8E6F-A10904250FC3}">
      <dsp:nvSpPr>
        <dsp:cNvPr id="0" name=""/>
        <dsp:cNvSpPr/>
      </dsp:nvSpPr>
      <dsp:spPr>
        <a:xfrm>
          <a:off x="2667198" y="45229"/>
          <a:ext cx="4294113" cy="4294113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AA7C9-C7AC-41FD-BA17-21BEC7954A1D}">
      <dsp:nvSpPr>
        <dsp:cNvPr id="0" name=""/>
        <dsp:cNvSpPr/>
      </dsp:nvSpPr>
      <dsp:spPr>
        <a:xfrm>
          <a:off x="2667198" y="173506"/>
          <a:ext cx="4294113" cy="4294113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A6584-1185-42F5-84D5-D89A9C8CAAD1}">
      <dsp:nvSpPr>
        <dsp:cNvPr id="0" name=""/>
        <dsp:cNvSpPr/>
      </dsp:nvSpPr>
      <dsp:spPr>
        <a:xfrm>
          <a:off x="2538921" y="173506"/>
          <a:ext cx="4294113" cy="4294113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2A55F-BE02-49A8-9555-954FA6E9720F}">
      <dsp:nvSpPr>
        <dsp:cNvPr id="0" name=""/>
        <dsp:cNvSpPr/>
      </dsp:nvSpPr>
      <dsp:spPr>
        <a:xfrm>
          <a:off x="2538921" y="45229"/>
          <a:ext cx="4294113" cy="4294113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BF177-9B86-443E-9240-178616FB5AF9}" type="datetimeFigureOut">
              <a:rPr lang="el-GR" smtClean="0"/>
              <a:t>11/12/2014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69686-2504-4F9A-A811-F5E6777372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2726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DC03C-8AB9-488C-B17F-4D26FB632316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110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DC03C-8AB9-488C-B17F-4D26FB632316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04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DC03C-8AB9-488C-B17F-4D26FB632316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3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DC03C-8AB9-488C-B17F-4D26FB632316}" type="slidenum">
              <a:rPr lang="el-GR" smtClean="0">
                <a:solidFill>
                  <a:prstClr val="black"/>
                </a:solidFill>
              </a:rPr>
              <a:pPr/>
              <a:t>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3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DC03C-8AB9-488C-B17F-4D26FB632316}" type="slidenum">
              <a:rPr lang="el-GR" smtClean="0">
                <a:solidFill>
                  <a:prstClr val="black"/>
                </a:solidFill>
              </a:rPr>
              <a:pPr/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9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8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4618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269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242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89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680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2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6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8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9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0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4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95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9A8B6C-A2FF-472D-B4DC-1A32D02B057A}" type="datetimeFigureOut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11/12/2014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DDAC5A-4745-4A83-89C4-245F5C192DE9}" type="slidenum">
              <a:rPr lang="el-G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l-G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29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www.bloomberg.com/markets/currencies/cross-rates/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367424" cy="1697183"/>
          </a:xfrm>
        </p:spPr>
        <p:txBody>
          <a:bodyPr>
            <a:normAutofit/>
          </a:bodyPr>
          <a:lstStyle/>
          <a:p>
            <a:r>
              <a:rPr lang="el-GR" b="1" dirty="0" smtClean="0"/>
              <a:t>Αρχεσ </a:t>
            </a:r>
            <a:r>
              <a:rPr lang="el-GR" b="1" dirty="0" smtClean="0"/>
              <a:t>οικονομιασ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46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Τίτλος 51"/>
          <p:cNvSpPr>
            <a:spLocks noGrp="1"/>
          </p:cNvSpPr>
          <p:nvPr>
            <p:ph type="title"/>
          </p:nvPr>
        </p:nvSpPr>
        <p:spPr>
          <a:xfrm>
            <a:off x="684212" y="4906979"/>
            <a:ext cx="8534400" cy="155719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l-GR" sz="4000" dirty="0"/>
              <a:t>χρημα </a:t>
            </a:r>
            <a:r>
              <a:rPr lang="en-US" sz="4000" dirty="0" smtClean="0"/>
              <a:t>- </a:t>
            </a:r>
            <a:r>
              <a:rPr lang="el-GR" sz="4000" dirty="0" smtClean="0"/>
              <a:t>Ορισμοι</a:t>
            </a:r>
            <a:endParaRPr lang="el-GR" sz="4000" dirty="0"/>
          </a:p>
        </p:txBody>
      </p:sp>
      <p:sp>
        <p:nvSpPr>
          <p:cNvPr id="53" name="Θέση περιεχομένου 5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l-GR" sz="3000" b="1" dirty="0" smtClean="0">
                <a:solidFill>
                  <a:schemeClr val="tx1"/>
                </a:solidFill>
              </a:rPr>
              <a:t>Αντιπραγματισμός</a:t>
            </a:r>
            <a:r>
              <a:rPr lang="el-GR" sz="3000" dirty="0" smtClean="0">
                <a:solidFill>
                  <a:schemeClr val="tx1"/>
                </a:solidFill>
              </a:rPr>
              <a:t> είναι ανταλλαγή εμπορευμάτων βάσει της ανταλλακτικής αξίας που έχει κάθε εμπόρευμα</a:t>
            </a:r>
          </a:p>
          <a:p>
            <a:pPr algn="just">
              <a:lnSpc>
                <a:spcPct val="150000"/>
              </a:lnSpc>
            </a:pPr>
            <a:r>
              <a:rPr lang="el-GR" sz="3000" b="1" dirty="0" smtClean="0">
                <a:solidFill>
                  <a:schemeClr val="tx1"/>
                </a:solidFill>
              </a:rPr>
              <a:t>Χρήμα</a:t>
            </a:r>
            <a:r>
              <a:rPr lang="el-GR" sz="3000" dirty="0" smtClean="0">
                <a:solidFill>
                  <a:schemeClr val="tx1"/>
                </a:solidFill>
              </a:rPr>
              <a:t> είναι οτιδήποτε γίνεται αποδεκτό ως μέσο ανταλλαγής</a:t>
            </a:r>
            <a:endParaRPr lang="el-GR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5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4211" y="937167"/>
            <a:ext cx="9860326" cy="3615267"/>
          </a:xfrm>
        </p:spPr>
        <p:txBody>
          <a:bodyPr>
            <a:noAutofit/>
          </a:bodyPr>
          <a:lstStyle/>
          <a:p>
            <a:endParaRPr lang="el-GR" sz="2400" dirty="0" smtClean="0">
              <a:solidFill>
                <a:schemeClr val="tx1"/>
              </a:solidFill>
            </a:endParaRPr>
          </a:p>
          <a:p>
            <a:endParaRPr lang="el-GR" sz="2400" dirty="0">
              <a:solidFill>
                <a:schemeClr val="tx1"/>
              </a:solidFill>
            </a:endParaRPr>
          </a:p>
          <a:p>
            <a:endParaRPr lang="el-GR" sz="2400" dirty="0" smtClean="0">
              <a:solidFill>
                <a:schemeClr val="tx1"/>
              </a:solidFill>
            </a:endParaRPr>
          </a:p>
          <a:p>
            <a:endParaRPr lang="el-GR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3000" b="1" dirty="0" smtClean="0">
                <a:solidFill>
                  <a:schemeClr val="tx1"/>
                </a:solidFill>
              </a:rPr>
              <a:t>Δυσκολία </a:t>
            </a:r>
            <a:r>
              <a:rPr lang="el-GR" sz="3000" dirty="0" smtClean="0">
                <a:solidFill>
                  <a:schemeClr val="tx1"/>
                </a:solidFill>
              </a:rPr>
              <a:t>εύρεσης συναλασσόμενου</a:t>
            </a:r>
            <a:endParaRPr lang="el-GR" sz="30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3000" b="1" dirty="0" smtClean="0">
                <a:solidFill>
                  <a:schemeClr val="tx1"/>
                </a:solidFill>
              </a:rPr>
              <a:t>Αδιαιρετότητα </a:t>
            </a:r>
            <a:r>
              <a:rPr lang="el-GR" sz="3000" dirty="0" smtClean="0">
                <a:solidFill>
                  <a:schemeClr val="tx1"/>
                </a:solidFill>
              </a:rPr>
              <a:t>ενός εμπορεύματος</a:t>
            </a:r>
            <a:endParaRPr lang="el-GR" sz="30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3000" b="1" dirty="0" smtClean="0">
                <a:solidFill>
                  <a:schemeClr val="tx1"/>
                </a:solidFill>
              </a:rPr>
              <a:t>Δυσκολία στη χρήση</a:t>
            </a:r>
          </a:p>
          <a:p>
            <a:pPr>
              <a:lnSpc>
                <a:spcPct val="150000"/>
              </a:lnSpc>
            </a:pPr>
            <a:r>
              <a:rPr lang="el-GR" sz="3000" b="1" dirty="0" smtClean="0">
                <a:solidFill>
                  <a:schemeClr val="tx1"/>
                </a:solidFill>
              </a:rPr>
              <a:t>Πληθώρα ανταλλακτικών αξιών </a:t>
            </a:r>
            <a:r>
              <a:rPr lang="el-GR" sz="3000" dirty="0" smtClean="0">
                <a:solidFill>
                  <a:schemeClr val="tx1"/>
                </a:solidFill>
              </a:rPr>
              <a:t>– στόχοι και μέσα</a:t>
            </a:r>
            <a:endParaRPr lang="el-GR" sz="3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3000" b="1" dirty="0" smtClean="0">
                <a:solidFill>
                  <a:schemeClr val="tx1"/>
                </a:solidFill>
              </a:rPr>
              <a:t>Φθορά </a:t>
            </a:r>
            <a:r>
              <a:rPr lang="el-GR" sz="3000" dirty="0" smtClean="0">
                <a:solidFill>
                  <a:schemeClr val="tx1"/>
                </a:solidFill>
              </a:rPr>
              <a:t>- αλλοίωση</a:t>
            </a:r>
            <a:endParaRPr lang="el-GR" sz="3000" b="1" dirty="0">
              <a:solidFill>
                <a:schemeClr val="tx1"/>
              </a:solidFill>
            </a:endParaRPr>
          </a:p>
          <a:p>
            <a:endParaRPr lang="el-GR" sz="2400" b="1" dirty="0" smtClean="0">
              <a:solidFill>
                <a:schemeClr val="tx1"/>
              </a:solidFill>
            </a:endParaRPr>
          </a:p>
          <a:p>
            <a:endParaRPr lang="el-GR" sz="2400" b="1" dirty="0" smtClean="0">
              <a:solidFill>
                <a:schemeClr val="tx1"/>
              </a:solidFill>
            </a:endParaRPr>
          </a:p>
          <a:p>
            <a:endParaRPr lang="el-GR" sz="2400" dirty="0">
              <a:solidFill>
                <a:schemeClr val="tx1"/>
              </a:solidFill>
            </a:endParaRPr>
          </a:p>
          <a:p>
            <a:endParaRPr lang="el-GR" sz="2400" dirty="0">
              <a:solidFill>
                <a:schemeClr val="tx1"/>
              </a:solidFill>
            </a:endParaRPr>
          </a:p>
          <a:p>
            <a:endParaRPr lang="el-GR" sz="2400" dirty="0" smtClean="0">
              <a:solidFill>
                <a:schemeClr val="tx1"/>
              </a:solidFill>
            </a:endParaRPr>
          </a:p>
        </p:txBody>
      </p:sp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684211" y="4867578"/>
            <a:ext cx="8534400" cy="1507067"/>
          </a:xfrm>
        </p:spPr>
        <p:txBody>
          <a:bodyPr>
            <a:normAutofit/>
          </a:bodyPr>
          <a:lstStyle/>
          <a:p>
            <a:r>
              <a:rPr lang="el-GR" sz="4000" dirty="0" smtClean="0"/>
              <a:t>Δυσκολιεσ συναλλαγων αντιπραγματισμου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408031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1" y="5323436"/>
            <a:ext cx="8534400" cy="1312753"/>
          </a:xfrm>
        </p:spPr>
        <p:txBody>
          <a:bodyPr/>
          <a:lstStyle/>
          <a:p>
            <a:r>
              <a:rPr lang="el-GR" dirty="0" smtClean="0"/>
              <a:t> </a:t>
            </a:r>
            <a:r>
              <a:rPr lang="el-GR" sz="4000" dirty="0" smtClean="0"/>
              <a:t>χρησεισ του χρηματοσ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4211" y="552261"/>
            <a:ext cx="9860326" cy="50156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3000" dirty="0" smtClean="0">
                <a:solidFill>
                  <a:schemeClr val="tx1"/>
                </a:solidFill>
              </a:rPr>
              <a:t>Μέσο</a:t>
            </a:r>
            <a:r>
              <a:rPr lang="el-GR" sz="3000" b="1" dirty="0" smtClean="0">
                <a:solidFill>
                  <a:schemeClr val="tx1"/>
                </a:solidFill>
              </a:rPr>
              <a:t> πληρωμών</a:t>
            </a:r>
            <a:r>
              <a:rPr lang="el-GR" sz="3000" dirty="0">
                <a:solidFill>
                  <a:schemeClr val="tx1"/>
                </a:solidFill>
              </a:rPr>
              <a:t> </a:t>
            </a:r>
            <a:r>
              <a:rPr lang="el-GR" sz="3000" dirty="0" smtClean="0">
                <a:solidFill>
                  <a:schemeClr val="tx1"/>
                </a:solidFill>
              </a:rPr>
              <a:t>- εργασίας, υπηρεσιών, προϊόντων</a:t>
            </a:r>
          </a:p>
          <a:p>
            <a:pPr>
              <a:lnSpc>
                <a:spcPct val="150000"/>
              </a:lnSpc>
            </a:pPr>
            <a:r>
              <a:rPr lang="el-GR" sz="3000" dirty="0" smtClean="0">
                <a:solidFill>
                  <a:schemeClr val="tx1"/>
                </a:solidFill>
              </a:rPr>
              <a:t>Μέτρο</a:t>
            </a:r>
            <a:r>
              <a:rPr lang="el-GR" sz="3000" b="1" dirty="0" smtClean="0">
                <a:solidFill>
                  <a:schemeClr val="tx1"/>
                </a:solidFill>
              </a:rPr>
              <a:t> ανταλλακτικής αξίας εμπορευμάτων</a:t>
            </a:r>
          </a:p>
          <a:p>
            <a:pPr>
              <a:lnSpc>
                <a:spcPct val="150000"/>
              </a:lnSpc>
            </a:pPr>
            <a:r>
              <a:rPr lang="el-GR" sz="3000" dirty="0">
                <a:solidFill>
                  <a:schemeClr val="tx1"/>
                </a:solidFill>
              </a:rPr>
              <a:t>Μέτρο σύγκρισης </a:t>
            </a:r>
            <a:r>
              <a:rPr lang="el-GR" sz="3000" b="1" dirty="0">
                <a:solidFill>
                  <a:schemeClr val="tx1"/>
                </a:solidFill>
              </a:rPr>
              <a:t>χρηματικής αξίας</a:t>
            </a:r>
          </a:p>
          <a:p>
            <a:pPr>
              <a:lnSpc>
                <a:spcPct val="150000"/>
              </a:lnSpc>
            </a:pPr>
            <a:r>
              <a:rPr lang="el-GR" sz="3000" dirty="0" smtClean="0">
                <a:solidFill>
                  <a:schemeClr val="tx1"/>
                </a:solidFill>
              </a:rPr>
              <a:t>Μέσο </a:t>
            </a:r>
            <a:r>
              <a:rPr lang="el-GR" sz="3000" b="1" dirty="0">
                <a:solidFill>
                  <a:schemeClr val="tx1"/>
                </a:solidFill>
              </a:rPr>
              <a:t>αποταμίευσης </a:t>
            </a:r>
          </a:p>
          <a:p>
            <a:pPr>
              <a:lnSpc>
                <a:spcPct val="150000"/>
              </a:lnSpc>
            </a:pPr>
            <a:r>
              <a:rPr lang="el-GR" sz="3000" dirty="0" smtClean="0">
                <a:solidFill>
                  <a:schemeClr val="tx1"/>
                </a:solidFill>
              </a:rPr>
              <a:t>Μέσο </a:t>
            </a:r>
            <a:r>
              <a:rPr lang="el-GR" sz="3000" b="1" dirty="0" smtClean="0">
                <a:solidFill>
                  <a:schemeClr val="tx1"/>
                </a:solidFill>
              </a:rPr>
              <a:t>διατήρησης αξιών</a:t>
            </a:r>
          </a:p>
          <a:p>
            <a:pPr marL="0" indent="0">
              <a:lnSpc>
                <a:spcPct val="150000"/>
              </a:lnSpc>
              <a:buNone/>
            </a:pPr>
            <a:endParaRPr lang="el-G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8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1" y="5142368"/>
            <a:ext cx="8534400" cy="156625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ΣΥΝΑΛΛΑΓΜΑ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4211" y="1"/>
            <a:ext cx="9860326" cy="4516220"/>
          </a:xfrm>
        </p:spPr>
        <p:txBody>
          <a:bodyPr>
            <a:noAutofit/>
          </a:bodyPr>
          <a:lstStyle/>
          <a:p>
            <a:endParaRPr lang="el-GR" sz="2400" dirty="0" smtClean="0">
              <a:solidFill>
                <a:schemeClr val="tx1"/>
              </a:solidFill>
            </a:endParaRPr>
          </a:p>
          <a:p>
            <a:endParaRPr lang="el-GR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l-GR" sz="2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3000" dirty="0" smtClean="0">
                <a:solidFill>
                  <a:schemeClr val="tx1"/>
                </a:solidFill>
              </a:rPr>
              <a:t>Είναι το </a:t>
            </a:r>
            <a:r>
              <a:rPr lang="el-GR" sz="3000" b="1" dirty="0" smtClean="0">
                <a:solidFill>
                  <a:schemeClr val="tx1"/>
                </a:solidFill>
              </a:rPr>
              <a:t>ξένο</a:t>
            </a:r>
            <a:r>
              <a:rPr lang="el-GR" sz="3000" dirty="0" smtClean="0">
                <a:solidFill>
                  <a:schemeClr val="tx1"/>
                </a:solidFill>
              </a:rPr>
              <a:t> </a:t>
            </a:r>
            <a:r>
              <a:rPr lang="el-GR" sz="3000" b="1" dirty="0" smtClean="0">
                <a:solidFill>
                  <a:schemeClr val="tx1"/>
                </a:solidFill>
              </a:rPr>
              <a:t>χρήμα </a:t>
            </a:r>
          </a:p>
          <a:p>
            <a:pPr>
              <a:lnSpc>
                <a:spcPct val="150000"/>
              </a:lnSpc>
            </a:pPr>
            <a:r>
              <a:rPr lang="el-GR" sz="3000" dirty="0" smtClean="0">
                <a:solidFill>
                  <a:schemeClr val="tx1"/>
                </a:solidFill>
              </a:rPr>
              <a:t>Όταν οι ξένοι θέλουν να αγοράσουν τα προϊόντα μας αυξάνουν την προσφορά συναλλάγματος καθώς </a:t>
            </a:r>
            <a:r>
              <a:rPr lang="el-GR" sz="3000" b="1" dirty="0" smtClean="0">
                <a:solidFill>
                  <a:schemeClr val="tx1"/>
                </a:solidFill>
              </a:rPr>
              <a:t>αγοράζουν με το χρήμα τους το χρήμα μας </a:t>
            </a:r>
          </a:p>
          <a:p>
            <a:pPr>
              <a:lnSpc>
                <a:spcPct val="150000"/>
              </a:lnSpc>
            </a:pPr>
            <a:r>
              <a:rPr lang="el-GR" sz="3000" b="1" dirty="0" smtClean="0">
                <a:solidFill>
                  <a:schemeClr val="tx1"/>
                </a:solidFill>
              </a:rPr>
              <a:t>Συναλλαγματική</a:t>
            </a:r>
            <a:r>
              <a:rPr lang="el-GR" sz="3000" dirty="0" smtClean="0">
                <a:solidFill>
                  <a:schemeClr val="tx1"/>
                </a:solidFill>
              </a:rPr>
              <a:t> </a:t>
            </a:r>
            <a:r>
              <a:rPr lang="el-GR" sz="3000" b="1" dirty="0" smtClean="0">
                <a:solidFill>
                  <a:schemeClr val="tx1"/>
                </a:solidFill>
              </a:rPr>
              <a:t>ισοτιμία</a:t>
            </a:r>
            <a:r>
              <a:rPr lang="el-GR" sz="3000" dirty="0" smtClean="0">
                <a:solidFill>
                  <a:schemeClr val="tx1"/>
                </a:solidFill>
              </a:rPr>
              <a:t>:</a:t>
            </a:r>
            <a:r>
              <a:rPr lang="el-GR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EUR/USD </a:t>
            </a:r>
            <a:r>
              <a:rPr lang="en-US" sz="3000" dirty="0" smtClean="0">
                <a:solidFill>
                  <a:schemeClr val="tx1"/>
                </a:solidFill>
              </a:rPr>
              <a:t>= 1,2</a:t>
            </a:r>
            <a:r>
              <a:rPr lang="el-GR" sz="3000" dirty="0" smtClean="0">
                <a:solidFill>
                  <a:schemeClr val="tx1"/>
                </a:solidFill>
              </a:rPr>
              <a:t>4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l-GR" sz="3000" dirty="0" smtClean="0">
                <a:solidFill>
                  <a:schemeClr val="tx1"/>
                </a:solidFill>
              </a:rPr>
              <a:t>σημαίνει ότι 1 ευρώ αγοράζει 1,24 δολάρια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25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5235" y="5124261"/>
            <a:ext cx="8534400" cy="1376127"/>
          </a:xfrm>
        </p:spPr>
        <p:txBody>
          <a:bodyPr/>
          <a:lstStyle/>
          <a:p>
            <a:pPr algn="ctr"/>
            <a:r>
              <a:rPr lang="el-GR" dirty="0" smtClean="0"/>
              <a:t>           </a:t>
            </a:r>
            <a:r>
              <a:rPr lang="el-GR" sz="4000" dirty="0" smtClean="0"/>
              <a:t>ΣΥΝΑΛΛΑΓΜΑ </a:t>
            </a:r>
            <a:r>
              <a:rPr lang="el-GR" sz="4000" dirty="0">
                <a:hlinkClick r:id="rId3"/>
              </a:rPr>
              <a:t>&amp;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/>
              <a:t> </a:t>
            </a:r>
            <a:r>
              <a:rPr lang="el-GR" sz="4000" dirty="0" smtClean="0"/>
              <a:t>         </a:t>
            </a:r>
            <a:r>
              <a:rPr lang="el-GR" sz="4000" dirty="0" smtClean="0"/>
              <a:t>ΠΑΓΚΟΣΜΙΟ </a:t>
            </a:r>
            <a:r>
              <a:rPr lang="el-GR" sz="4000" dirty="0" smtClean="0"/>
              <a:t>ΕΜΠΟΡΙΟ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Θέση περιεχομένου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543273"/>
              </p:ext>
            </p:extLst>
          </p:nvPr>
        </p:nvGraphicFramePr>
        <p:xfrm>
          <a:off x="684212" y="347241"/>
          <a:ext cx="9536233" cy="4548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4802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ομή">
  <a:themeElements>
    <a:clrScheme name="Τομή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Τομή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Τομή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129</Words>
  <Application>Microsoft Office PowerPoint</Application>
  <PresentationFormat>Ευρεία οθόνη</PresentationFormat>
  <Paragraphs>40</Paragraphs>
  <Slides>6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Τομή</vt:lpstr>
      <vt:lpstr>Αρχεσ οικονομιασ</vt:lpstr>
      <vt:lpstr> χρημα - Ορισμοι</vt:lpstr>
      <vt:lpstr>Δυσκολιεσ συναλλαγων αντιπραγματισμου</vt:lpstr>
      <vt:lpstr> χρησεισ του χρηματοσ</vt:lpstr>
      <vt:lpstr>ΣΥΝΑΛΛΑΓΜΑ</vt:lpstr>
      <vt:lpstr>           ΣΥΝΑΛΛΑΓΜΑ &amp;           ΠΑΓΚΟΣΜΙΟ ΕΜΠΟΡΙΟ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ρολοσ του ευρωπαϊκου κοινοβουλιου μετα τη συνθηκη της λισαβονασ</dc:title>
  <dc:creator>Antonis Antonis</dc:creator>
  <cp:lastModifiedBy>Antonis Antonis</cp:lastModifiedBy>
  <cp:revision>85</cp:revision>
  <dcterms:created xsi:type="dcterms:W3CDTF">2014-11-20T14:27:04Z</dcterms:created>
  <dcterms:modified xsi:type="dcterms:W3CDTF">2014-12-11T09:55:29Z</dcterms:modified>
</cp:coreProperties>
</file>