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9" r:id="rId3"/>
    <p:sldId id="268" r:id="rId4"/>
    <p:sldId id="270" r:id="rId5"/>
    <p:sldId id="274" r:id="rId6"/>
    <p:sldId id="272" r:id="rId7"/>
    <p:sldId id="271" r:id="rId8"/>
  </p:sldIdLst>
  <p:sldSz cx="9144000" cy="6858000" type="screen4x3"/>
  <p:notesSz cx="6858000" cy="9144000"/>
  <p:photoAlbum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DD83-F22C-4ECB-AB0E-1791B1A0B075}" type="datetimeFigureOut">
              <a:rPr lang="el-GR" smtClean="0"/>
              <a:pPr/>
              <a:t>19/1/2015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E33E-D2A2-46A6-AF70-C447A8A657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DD83-F22C-4ECB-AB0E-1791B1A0B075}" type="datetimeFigureOut">
              <a:rPr lang="el-GR" smtClean="0"/>
              <a:pPr/>
              <a:t>19/1/2015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E33E-D2A2-46A6-AF70-C447A8A657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DD83-F22C-4ECB-AB0E-1791B1A0B075}" type="datetimeFigureOut">
              <a:rPr lang="el-GR" smtClean="0"/>
              <a:pPr/>
              <a:t>19/1/2015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E33E-D2A2-46A6-AF70-C447A8A657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DD83-F22C-4ECB-AB0E-1791B1A0B075}" type="datetimeFigureOut">
              <a:rPr lang="el-GR" smtClean="0"/>
              <a:pPr/>
              <a:t>19/1/2015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E33E-D2A2-46A6-AF70-C447A8A657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DD83-F22C-4ECB-AB0E-1791B1A0B075}" type="datetimeFigureOut">
              <a:rPr lang="el-GR" smtClean="0"/>
              <a:pPr/>
              <a:t>19/1/2015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E33E-D2A2-46A6-AF70-C447A8A657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DD83-F22C-4ECB-AB0E-1791B1A0B075}" type="datetimeFigureOut">
              <a:rPr lang="el-GR" smtClean="0"/>
              <a:pPr/>
              <a:t>19/1/2015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E33E-D2A2-46A6-AF70-C447A8A657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DD83-F22C-4ECB-AB0E-1791B1A0B075}" type="datetimeFigureOut">
              <a:rPr lang="el-GR" smtClean="0"/>
              <a:pPr/>
              <a:t>19/1/2015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E33E-D2A2-46A6-AF70-C447A8A657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DD83-F22C-4ECB-AB0E-1791B1A0B075}" type="datetimeFigureOut">
              <a:rPr lang="el-GR" smtClean="0"/>
              <a:pPr/>
              <a:t>19/1/2015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E33E-D2A2-46A6-AF70-C447A8A657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DD83-F22C-4ECB-AB0E-1791B1A0B075}" type="datetimeFigureOut">
              <a:rPr lang="el-GR" smtClean="0"/>
              <a:pPr/>
              <a:t>19/1/2015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E33E-D2A2-46A6-AF70-C447A8A657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DD83-F22C-4ECB-AB0E-1791B1A0B075}" type="datetimeFigureOut">
              <a:rPr lang="el-GR" smtClean="0"/>
              <a:pPr/>
              <a:t>19/1/2015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E33E-D2A2-46A6-AF70-C447A8A657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DD83-F22C-4ECB-AB0E-1791B1A0B075}" type="datetimeFigureOut">
              <a:rPr lang="el-GR" smtClean="0"/>
              <a:pPr/>
              <a:t>19/1/2015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E33E-D2A2-46A6-AF70-C447A8A657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DDD83-F22C-4ECB-AB0E-1791B1A0B075}" type="datetimeFigureOut">
              <a:rPr lang="el-GR" smtClean="0"/>
              <a:pPr/>
              <a:t>19/1/2015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AE33E-D2A2-46A6-AF70-C447A8A6574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chalkboard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58578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- TextBox"/>
          <p:cNvSpPr txBox="1"/>
          <p:nvPr/>
        </p:nvSpPr>
        <p:spPr>
          <a:xfrm>
            <a:off x="785786" y="1357298"/>
            <a:ext cx="52149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bg2"/>
                </a:solidFill>
              </a:rPr>
              <a:t>ΑΡΧΕΣ ΟΙΚΟΝΟΜΙΚΗΣ ΘΕΩΡΙΑΣ</a:t>
            </a:r>
          </a:p>
          <a:p>
            <a:r>
              <a:rPr lang="el-GR" sz="2800" dirty="0" smtClean="0">
                <a:solidFill>
                  <a:schemeClr val="bg2"/>
                </a:solidFill>
              </a:rPr>
              <a:t>2</a:t>
            </a:r>
            <a:r>
              <a:rPr lang="el-GR" sz="2800" baseline="30000" dirty="0" smtClean="0">
                <a:solidFill>
                  <a:schemeClr val="bg2"/>
                </a:solidFill>
              </a:rPr>
              <a:t>ο</a:t>
            </a:r>
            <a:r>
              <a:rPr lang="el-GR" sz="2800" dirty="0" smtClean="0">
                <a:solidFill>
                  <a:schemeClr val="bg2"/>
                </a:solidFill>
              </a:rPr>
              <a:t> </a:t>
            </a:r>
            <a:r>
              <a:rPr lang="el-GR" sz="2800" dirty="0" smtClean="0">
                <a:solidFill>
                  <a:schemeClr val="bg2"/>
                </a:solidFill>
              </a:rPr>
              <a:t>Μάθημα 18.10.2014</a:t>
            </a:r>
          </a:p>
          <a:p>
            <a:r>
              <a:rPr lang="el-GR" sz="2800" dirty="0" smtClean="0">
                <a:solidFill>
                  <a:schemeClr val="bg2"/>
                </a:solidFill>
              </a:rPr>
              <a:t>Κεφάλαιο </a:t>
            </a:r>
            <a:r>
              <a:rPr lang="el-GR" sz="2800" dirty="0" smtClean="0">
                <a:solidFill>
                  <a:schemeClr val="bg2"/>
                </a:solidFill>
              </a:rPr>
              <a:t>1</a:t>
            </a:r>
            <a:r>
              <a:rPr lang="el-GR" sz="2800" baseline="30000" dirty="0" smtClean="0">
                <a:solidFill>
                  <a:schemeClr val="bg2"/>
                </a:solidFill>
              </a:rPr>
              <a:t>ο</a:t>
            </a:r>
            <a:r>
              <a:rPr lang="el-GR" sz="2800" dirty="0" smtClean="0">
                <a:solidFill>
                  <a:schemeClr val="bg2"/>
                </a:solidFill>
              </a:rPr>
              <a:t> </a:t>
            </a:r>
            <a:endParaRPr lang="el-GR" sz="2800" dirty="0" smtClean="0">
              <a:solidFill>
                <a:schemeClr val="bg2"/>
              </a:solidFill>
            </a:endParaRPr>
          </a:p>
          <a:p>
            <a:r>
              <a:rPr lang="el-GR" sz="2800" dirty="0" smtClean="0">
                <a:solidFill>
                  <a:schemeClr val="bg2"/>
                </a:solidFill>
              </a:rPr>
              <a:t>ενότητα </a:t>
            </a:r>
            <a:r>
              <a:rPr lang="el-GR" sz="2800" dirty="0" smtClean="0">
                <a:solidFill>
                  <a:schemeClr val="bg2"/>
                </a:solidFill>
              </a:rPr>
              <a:t>3</a:t>
            </a:r>
            <a:r>
              <a:rPr lang="el-GR" sz="2800" baseline="30000" dirty="0" smtClean="0">
                <a:solidFill>
                  <a:schemeClr val="bg2"/>
                </a:solidFill>
              </a:rPr>
              <a:t>η</a:t>
            </a:r>
            <a:r>
              <a:rPr lang="el-GR" sz="2800" dirty="0" smtClean="0">
                <a:solidFill>
                  <a:schemeClr val="bg2"/>
                </a:solidFill>
              </a:rPr>
              <a:t> </a:t>
            </a:r>
          </a:p>
          <a:p>
            <a:r>
              <a:rPr lang="el-GR" sz="2800" dirty="0" smtClean="0">
                <a:solidFill>
                  <a:schemeClr val="bg2"/>
                </a:solidFill>
              </a:rPr>
              <a:t>Διδάσκον</a:t>
            </a:r>
          </a:p>
          <a:p>
            <a:r>
              <a:rPr lang="el-GR" sz="2800" dirty="0" smtClean="0">
                <a:solidFill>
                  <a:schemeClr val="bg2"/>
                </a:solidFill>
              </a:rPr>
              <a:t> Κοτσίλιου </a:t>
            </a:r>
            <a:r>
              <a:rPr lang="el-GR" sz="2800" dirty="0" smtClean="0">
                <a:solidFill>
                  <a:schemeClr val="bg2"/>
                </a:solidFill>
              </a:rPr>
              <a:t>Μαριάνθη </a:t>
            </a:r>
            <a:endParaRPr lang="el-GR" sz="2800" dirty="0">
              <a:solidFill>
                <a:schemeClr val="bg2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57224" y="4214818"/>
            <a:ext cx="41434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Οι ανάγκες</a:t>
            </a:r>
            <a:endParaRPr lang="el-GR" sz="4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chalkboard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585789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- TextBox"/>
          <p:cNvSpPr txBox="1"/>
          <p:nvPr/>
        </p:nvSpPr>
        <p:spPr>
          <a:xfrm>
            <a:off x="642910" y="285728"/>
            <a:ext cx="6143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2"/>
                </a:solidFill>
              </a:rPr>
              <a:t>Η ζήτηση των αγαθών είναι το αποτέλεσμα της συμπεριφοράς των  ανθρώπων στην  προσπάθεια να ικανοποιήσουν πολλές και διαφορετικές ανάγκες</a:t>
            </a:r>
            <a:endParaRPr lang="el-GR" dirty="0">
              <a:solidFill>
                <a:schemeClr val="bg2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1285852" y="1428736"/>
            <a:ext cx="4000528" cy="228601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Έλλειψη"/>
          <p:cNvSpPr/>
          <p:nvPr/>
        </p:nvSpPr>
        <p:spPr>
          <a:xfrm>
            <a:off x="2357422" y="1643050"/>
            <a:ext cx="2000264" cy="1928826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1285852" y="171448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ΑΝΑΓΚΕΣ</a:t>
            </a:r>
            <a:endParaRPr lang="el-GR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2500298" y="2071678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ΟΙΚΟΝΟΜΙΚΕΣ ΑΝΑΓΚΕΣ</a:t>
            </a:r>
            <a:endParaRPr lang="el-GR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785786" y="4214818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2"/>
                </a:solidFill>
              </a:rPr>
              <a:t>Οικονομικές ανάγκες: για να τις ικανοποιήσουμε χρησιμοποιούμε οικονομικά αγαθά. </a:t>
            </a:r>
            <a:endParaRPr lang="el-GR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chalkboard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585789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- TextBox"/>
          <p:cNvSpPr txBox="1"/>
          <p:nvPr/>
        </p:nvSpPr>
        <p:spPr>
          <a:xfrm>
            <a:off x="571472" y="571480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>
                <a:solidFill>
                  <a:schemeClr val="bg2"/>
                </a:solidFill>
              </a:rPr>
              <a:t>Οι ιδιότητες των αναγκών:</a:t>
            </a:r>
            <a:endParaRPr lang="el-GR" sz="3600" dirty="0">
              <a:solidFill>
                <a:schemeClr val="bg2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714348" y="1643050"/>
            <a:ext cx="464347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l-GR" sz="2800" dirty="0" smtClean="0">
                <a:solidFill>
                  <a:schemeClr val="bg2"/>
                </a:solidFill>
              </a:rPr>
              <a:t>Εξέλιξη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800" dirty="0" smtClean="0">
                <a:solidFill>
                  <a:schemeClr val="bg2"/>
                </a:solidFill>
              </a:rPr>
              <a:t>Πολλαπλασιασμός</a:t>
            </a:r>
          </a:p>
          <a:p>
            <a:pPr marL="720000" indent="-342900"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bg2"/>
                </a:solidFill>
              </a:rPr>
              <a:t>Τεχνολογία</a:t>
            </a:r>
          </a:p>
          <a:p>
            <a:pPr marL="720000" indent="-342900"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bg2"/>
                </a:solidFill>
              </a:rPr>
              <a:t>Μίμηση</a:t>
            </a:r>
          </a:p>
          <a:p>
            <a:pPr marL="720000" indent="-342900"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bg2"/>
                </a:solidFill>
              </a:rPr>
              <a:t>Συνήθεια </a:t>
            </a:r>
          </a:p>
          <a:p>
            <a:pPr marL="720000" indent="-342900"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bg2"/>
                </a:solidFill>
              </a:rPr>
              <a:t>διαφήμιση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l-GR" sz="2800" dirty="0" smtClean="0">
                <a:solidFill>
                  <a:schemeClr val="bg2"/>
                </a:solidFill>
              </a:rPr>
              <a:t>Ο κορεσμός</a:t>
            </a:r>
          </a:p>
          <a:p>
            <a:pPr marL="342900" indent="-342900">
              <a:buFont typeface="+mj-lt"/>
              <a:buAutoNum type="arabicPeriod" startAt="3"/>
            </a:pPr>
            <a:endParaRPr lang="el-GR" sz="2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chalkboard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585789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- TextBox"/>
          <p:cNvSpPr txBox="1"/>
          <p:nvPr/>
        </p:nvSpPr>
        <p:spPr>
          <a:xfrm>
            <a:off x="428596" y="357166"/>
            <a:ext cx="614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bg2"/>
                </a:solidFill>
              </a:rPr>
              <a:t>Ιδιότητες των αναγκών:</a:t>
            </a:r>
            <a:endParaRPr lang="el-GR" sz="2800" dirty="0">
              <a:solidFill>
                <a:schemeClr val="bg2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428596" y="928670"/>
            <a:ext cx="485778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l-GR" sz="2000" dirty="0" smtClean="0">
                <a:solidFill>
                  <a:schemeClr val="bg2"/>
                </a:solidFill>
              </a:rPr>
              <a:t>Εξέλιξη: διαφοροποίηση των αγαθών που χρησιμοποιούμε για την ικανοποίηση της ίδιας ανάγκης.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l-GR" sz="2000" dirty="0" smtClean="0">
                <a:solidFill>
                  <a:schemeClr val="bg2"/>
                </a:solidFill>
              </a:rPr>
              <a:t>Πολλαπλασιασμός: δημιουργία νέων αναγκών βασικοί λόγοι:</a:t>
            </a:r>
          </a:p>
          <a:p>
            <a:pPr marL="720000" indent="-342900">
              <a:spcAft>
                <a:spcPts val="600"/>
              </a:spcAft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bg2"/>
                </a:solidFill>
              </a:rPr>
              <a:t> Η τεχνολογία: συνεχής ανακάλυψη νέων προϊόντων  με τα οποία είτε καλύπτουμε με μεγαλύτερη επιτυχία την ικανοποίηση ήδη υπαρχουσών αναγκών (ηλεκτρονική φωτογραφική μηχανή) είτε δημιουργούμε νέες  (Η/Υ)  </a:t>
            </a:r>
          </a:p>
          <a:p>
            <a:pPr marL="720000" indent="-342900"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bg2"/>
                </a:solidFill>
              </a:rPr>
              <a:t>Μίμηση:  η έμφυτη τάση των ανθρώπων να μιμούνται άλλους ανθρώπους</a:t>
            </a:r>
          </a:p>
          <a:p>
            <a:pPr marL="720000" indent="-342900"/>
            <a:endParaRPr lang="el-GR" dirty="0" smtClean="0">
              <a:solidFill>
                <a:schemeClr val="bg2"/>
              </a:solidFill>
            </a:endParaRPr>
          </a:p>
          <a:p>
            <a:endParaRPr lang="el-GR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chalkboard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585789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- TextBox"/>
          <p:cNvSpPr txBox="1"/>
          <p:nvPr/>
        </p:nvSpPr>
        <p:spPr>
          <a:xfrm>
            <a:off x="642910" y="642918"/>
            <a:ext cx="492922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endParaRPr lang="el-GR" sz="2000" dirty="0" smtClean="0">
              <a:solidFill>
                <a:schemeClr val="bg2"/>
              </a:solidFill>
            </a:endParaRPr>
          </a:p>
          <a:p>
            <a:pPr marL="342900" indent="-342900"/>
            <a:endParaRPr lang="el-GR" sz="2000" dirty="0" smtClean="0">
              <a:solidFill>
                <a:schemeClr val="bg2"/>
              </a:solidFill>
            </a:endParaRPr>
          </a:p>
          <a:p>
            <a:pPr marL="720000" indent="-342900"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bg2"/>
                </a:solidFill>
              </a:rPr>
              <a:t>Συνήθεια: η τάση των ανθρώπων να ζητούν την επανάληψη μιας απόλαυσης από την χρήση ενός αγαθού οδηγεί στην ανάγκη για το αγαθό </a:t>
            </a:r>
          </a:p>
          <a:p>
            <a:pPr marL="720000" indent="-342900">
              <a:spcAft>
                <a:spcPts val="1200"/>
              </a:spcAft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bg2"/>
                </a:solidFill>
              </a:rPr>
              <a:t>Η διαφήμιση: επιδρά στην ψυχολογία του καταναλωτή δημιουργώντας ανάγκες που διαφορετικά δεν θα υπήρχαν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l-GR" sz="2000" dirty="0" smtClean="0">
                <a:solidFill>
                  <a:schemeClr val="bg2"/>
                </a:solidFill>
              </a:rPr>
              <a:t>Ο κορεσμός: Οι ανάγκες στο σύνολό τους είναι απεριόριστες- ακόρεστες </a:t>
            </a:r>
            <a:r>
              <a:rPr lang="el-GR" sz="2000" b="1" dirty="0" smtClean="0">
                <a:solidFill>
                  <a:schemeClr val="bg2"/>
                </a:solidFill>
              </a:rPr>
              <a:t>αλλά</a:t>
            </a:r>
            <a:r>
              <a:rPr lang="el-GR" sz="2000" dirty="0" smtClean="0">
                <a:solidFill>
                  <a:schemeClr val="bg2"/>
                </a:solidFill>
              </a:rPr>
              <a:t> κάθε μία ανάγκη ξεχωριστά υπόκειται </a:t>
            </a:r>
            <a:r>
              <a:rPr lang="el-GR" sz="2000" b="1" dirty="0" smtClean="0">
                <a:solidFill>
                  <a:schemeClr val="bg2"/>
                </a:solidFill>
              </a:rPr>
              <a:t>σε προσωρινό κορεσμό.</a:t>
            </a:r>
            <a:endParaRPr lang="el-GR" sz="20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chalkboard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5857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2 - Εικόνα" descr="dwrean_mathimata-e13392446702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2714620"/>
            <a:ext cx="4714908" cy="3143271"/>
          </a:xfrm>
          <a:prstGeom prst="rect">
            <a:avLst/>
          </a:prstGeom>
        </p:spPr>
      </p:pic>
      <p:sp>
        <p:nvSpPr>
          <p:cNvPr id="4" name="3 - TextBox"/>
          <p:cNvSpPr txBox="1"/>
          <p:nvPr/>
        </p:nvSpPr>
        <p:spPr>
          <a:xfrm>
            <a:off x="428596" y="571480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>
                <a:solidFill>
                  <a:schemeClr val="bg2"/>
                </a:solidFill>
              </a:rPr>
              <a:t>Απορίες – Ερωτήσεις…</a:t>
            </a:r>
            <a:endParaRPr lang="el-GR" sz="3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chalkboard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585789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- TextBox"/>
          <p:cNvSpPr txBox="1"/>
          <p:nvPr/>
        </p:nvSpPr>
        <p:spPr>
          <a:xfrm>
            <a:off x="357158" y="1571612"/>
            <a:ext cx="5786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solidFill>
                  <a:schemeClr val="bg2"/>
                </a:solidFill>
              </a:rPr>
              <a:t>Ευχαριστώ για την προσοχή σας!</a:t>
            </a:r>
            <a:endParaRPr lang="el-GR" sz="3200" dirty="0">
              <a:solidFill>
                <a:schemeClr val="bg2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4143372" y="414338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Προσαρμοσμένος 1">
      <a:dk1>
        <a:sysClr val="windowText" lastClr="000000"/>
      </a:dk1>
      <a:lt1>
        <a:srgbClr val="000000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200</Words>
  <Application>Microsoft Office PowerPoint</Application>
  <PresentationFormat>Προβολή στην οθόνη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Marianthi Kotsiliou</dc:creator>
  <cp:lastModifiedBy>Marianthi Kotsiliou</cp:lastModifiedBy>
  <cp:revision>15</cp:revision>
  <dcterms:created xsi:type="dcterms:W3CDTF">2014-12-17T19:40:51Z</dcterms:created>
  <dcterms:modified xsi:type="dcterms:W3CDTF">2015-01-19T19:31:21Z</dcterms:modified>
</cp:coreProperties>
</file>