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83" r:id="rId1"/>
  </p:sldMasterIdLst>
  <p:notesMasterIdLst>
    <p:notesMasterId r:id="rId35"/>
  </p:notesMasterIdLst>
  <p:handoutMasterIdLst>
    <p:handoutMasterId r:id="rId36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7A84"/>
    <a:srgbClr val="3E5E66"/>
    <a:srgbClr val="99CCFF"/>
    <a:srgbClr val="1148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8" autoAdjust="0"/>
    <p:restoredTop sz="91717" autoAdjust="0"/>
  </p:normalViewPr>
  <p:slideViewPr>
    <p:cSldViewPr>
      <p:cViewPr>
        <p:scale>
          <a:sx n="70" d="100"/>
          <a:sy n="70" d="100"/>
        </p:scale>
        <p:origin x="-10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13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859B43-EAA7-4F06-9AA8-130FC0A7B65F}" type="datetimeFigureOut">
              <a:rPr lang="el-GR"/>
              <a:pPr>
                <a:defRPr/>
              </a:pPr>
              <a:t>7/8/2018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B59D01-9F2A-4C74-B41F-11524BF07C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96934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55907-2DC1-46C1-A0AB-92EA5947B22D}" type="datetimeFigureOut">
              <a:rPr lang="en-US"/>
              <a:pPr>
                <a:defRPr/>
              </a:pPr>
              <a:t>8/7/2018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E6E595-6D21-40A5-9507-9F9928405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88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323850" y="476250"/>
            <a:ext cx="8280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l-GR" sz="2800" b="1" dirty="0" smtClean="0">
                <a:solidFill>
                  <a:srgbClr val="567A84"/>
                </a:solidFill>
              </a:rPr>
              <a:t>Εκπαίδευση Επιμορφωτών Β’ επιπέδου</a:t>
            </a:r>
            <a:r>
              <a:rPr lang="el-GR" sz="2800" b="1" baseline="0" dirty="0" smtClean="0">
                <a:solidFill>
                  <a:srgbClr val="567A84"/>
                </a:solidFill>
              </a:rPr>
              <a:t> Τ.Π.Ε.</a:t>
            </a:r>
            <a:endParaRPr lang="el-GR" sz="2800" b="1" dirty="0" smtClean="0">
              <a:solidFill>
                <a:srgbClr val="567A84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3734" y="5159028"/>
            <a:ext cx="89644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ΕΠΙΜΟΡΦΩΣΗ ΕΚΠΑΙΔΕΥΤΙΚΩΝ </a:t>
            </a:r>
            <a:r>
              <a:rPr lang="el-GR" sz="1100" b="1" dirty="0"/>
              <a:t>ΓΙΑ ΤΗΝ</a:t>
            </a:r>
            <a:r>
              <a:rPr lang="en-US" sz="1100" b="1" dirty="0"/>
              <a:t> ΑΞΙΟΠΟΙΗΣΗ ΚΑΙ ΕΦΑΡΜΟΓΗ ΤΩΝ ΨΗΦΙΑΚΩΝ ΤΕΧΝΟΛΟΓΙΩΝ ΣΤΗ ΔΙΔΑΚΤΙΚΗ ΠΡΑΞΗ (ΕΠΙΜΟΡΦΩΣΗ Β’ ΕΠΙΠΕΔΟΥ ΤΠΕ)</a:t>
            </a:r>
            <a:endParaRPr lang="el-GR" sz="1100" b="1" dirty="0"/>
          </a:p>
        </p:txBody>
      </p:sp>
      <p:pic>
        <p:nvPicPr>
          <p:cNvPr id="6" name="Picture 9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6638" y="5848567"/>
            <a:ext cx="4987801" cy="947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663" y="5661248"/>
            <a:ext cx="1152128" cy="115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26876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Εικόνα 1" descr="X:\αρχεία_για_όλους\logo_doc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13090"/>
            <a:ext cx="2304256" cy="3562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259056" y="5626284"/>
            <a:ext cx="870538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59105" y="5085184"/>
            <a:ext cx="870538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23850" y="1052736"/>
            <a:ext cx="870538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67487" y="4725144"/>
            <a:ext cx="3181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400" b="1" dirty="0" smtClean="0">
                <a:solidFill>
                  <a:srgbClr val="567A84"/>
                </a:solidFill>
              </a:rPr>
              <a:t>Επιμορφωτικό</a:t>
            </a:r>
            <a:r>
              <a:rPr lang="el-GR" sz="1400" b="1" baseline="0" dirty="0" smtClean="0">
                <a:solidFill>
                  <a:srgbClr val="567A84"/>
                </a:solidFill>
              </a:rPr>
              <a:t> υλικό: Γενικό Μέρος</a:t>
            </a:r>
            <a:endParaRPr lang="el-GR" sz="1400" b="1" dirty="0" smtClean="0">
              <a:solidFill>
                <a:srgbClr val="567A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08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505825" y="6350000"/>
            <a:ext cx="530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l-GR" altLang="en-US" sz="1100" b="1" smtClean="0"/>
              <a:t>- </a:t>
            </a:r>
            <a:fld id="{D5278FD4-659B-41F9-9141-0584792102DD}" type="slidenum">
              <a:rPr lang="en-US" altLang="en-US" sz="1100" b="1" smtClean="0"/>
              <a:pPr>
                <a:defRPr/>
              </a:pPr>
              <a:t>‹#›</a:t>
            </a:fld>
            <a:r>
              <a:rPr lang="el-GR" altLang="en-US" sz="1100" b="1" smtClean="0"/>
              <a:t> -</a:t>
            </a:r>
            <a:endParaRPr lang="en-US" altLang="en-US" sz="1100" b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1787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7633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138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dirty="0" err="1" smtClean="0"/>
              <a:t>Kλικ</a:t>
            </a:r>
            <a:r>
              <a:rPr lang="el-GR" altLang="en-US" dirty="0" smtClean="0"/>
              <a:t> για επεξεργασία του τίτλου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dirty="0" err="1" smtClean="0"/>
              <a:t>Kλικ</a:t>
            </a:r>
            <a:r>
              <a:rPr lang="el-GR" altLang="en-US" dirty="0" smtClean="0"/>
              <a:t> για επεξεργασία των στυλ του υποδείγματος</a:t>
            </a:r>
          </a:p>
          <a:p>
            <a:pPr lvl="1"/>
            <a:r>
              <a:rPr lang="el-GR" altLang="en-US" dirty="0" smtClean="0"/>
              <a:t>Δεύτερου επιπέδου</a:t>
            </a:r>
          </a:p>
          <a:p>
            <a:pPr lvl="2"/>
            <a:r>
              <a:rPr lang="el-GR" altLang="en-US" dirty="0" smtClean="0"/>
              <a:t>Τρίτου επιπέδου</a:t>
            </a:r>
          </a:p>
          <a:p>
            <a:pPr lvl="3"/>
            <a:r>
              <a:rPr lang="el-GR" altLang="en-US" dirty="0" smtClean="0"/>
              <a:t>Τέταρτου επιπέδου</a:t>
            </a:r>
          </a:p>
          <a:p>
            <a:pPr lvl="4"/>
            <a:r>
              <a:rPr lang="el-GR" altLang="en-US" dirty="0" smtClean="0"/>
              <a:t>Πέμπτου επιπέδου</a:t>
            </a:r>
            <a:endParaRPr lang="en-US" altLang="en-US" dirty="0" smtClean="0"/>
          </a:p>
        </p:txBody>
      </p:sp>
      <p:pic>
        <p:nvPicPr>
          <p:cNvPr id="1030" name="Picture 8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2550" y="6327775"/>
            <a:ext cx="2316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95288" y="6308725"/>
            <a:ext cx="56165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l-GR" sz="1400" b="1" dirty="0" smtClean="0">
                <a:solidFill>
                  <a:srgbClr val="567A84"/>
                </a:solidFill>
              </a:rPr>
              <a:t>Εκπαίδευση Επιμορφωτών Β’ επιπέδου Τ.Π.Ε.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000" b="0" dirty="0" smtClean="0">
                <a:solidFill>
                  <a:srgbClr val="567A84"/>
                </a:solidFill>
              </a:rPr>
              <a:t>Επιμορφωτικό </a:t>
            </a:r>
            <a:r>
              <a:rPr lang="el-GR" sz="1000" b="0" baseline="0" dirty="0" smtClean="0">
                <a:solidFill>
                  <a:srgbClr val="567A84"/>
                </a:solidFill>
              </a:rPr>
              <a:t>Υλικό: Γενικό Μέρος</a:t>
            </a:r>
            <a:endParaRPr lang="el-GR" sz="1000" b="0" dirty="0" smtClean="0">
              <a:solidFill>
                <a:srgbClr val="567A8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08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3E5E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ackboard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odle.org/" TargetMode="External"/><Relationship Id="rId2" Type="http://schemas.openxmlformats.org/officeDocument/2006/relationships/hyperlink" Target="http://www.blackboard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ass.net/pub/EClass_Web_Site_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pPr algn="ctr"/>
            <a:r>
              <a:rPr lang="en-US" altLang="en-US" dirty="0" smtClean="0"/>
              <a:t>Η </a:t>
            </a:r>
            <a:r>
              <a:rPr lang="en-US" altLang="en-US" dirty="0" err="1" smtClean="0"/>
              <a:t>εξ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αποστάσεως</a:t>
            </a:r>
            <a:r>
              <a:rPr lang="en-US" altLang="en-US" dirty="0" smtClean="0"/>
              <a:t> </a:t>
            </a:r>
            <a:r>
              <a:rPr lang="el-GR" altLang="en-US" dirty="0" smtClean="0"/>
              <a:t>εκπαίδευση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dirty="0" err="1" smtClean="0"/>
              <a:t>ΕξΑ</a:t>
            </a:r>
            <a:r>
              <a:rPr lang="en-US" altLang="en-US" dirty="0" smtClean="0"/>
              <a:t>)</a:t>
            </a:r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1476375" y="3030885"/>
            <a:ext cx="6400800" cy="1752600"/>
          </a:xfrm>
        </p:spPr>
        <p:txBody>
          <a:bodyPr/>
          <a:lstStyle/>
          <a:p>
            <a:r>
              <a:rPr lang="el-G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(4/8)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Σχεδιασμός δραστηριοτήτων και αυθεντικών ασκήσεων που επιτρέπουν στους μαθητές να κατασκευάσουν τη γνώση μόνοι τους, χωρίς να τους υπερφορτώνουν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(5/8)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Παρέμβαση στις συζητήσεις για την επίλυση αποριών και την ενίσχυση του εποικοδομητικού διαλόγου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(6/8)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Αναγνώριση και επιβράβευση των συμμετοχών που προάγουν το διάλογο και την επίλυση συνεργατικών δραστηριοτήτων.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(7/8)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Ειδοποίηση των μαθητών που πλησιάζουν σε ημερομηνίες παράδοσης και βοήθεια για την επίλυση των εργασιών όσων αργούν.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(8/8)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Συνεχής εξοικείωση με τα τεχνολογικά μέσα, επίλυση των τεχνικών προβλημάτων που αντιμετωπίζουν οι μαθητές και οδηγίες για την επίλυση πιο σοβαρών προβλημάτων.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Πλεονεκτήματα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(1/2)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Ευελιξία σε σχέση με τοπικούς και χρονικούς περιορισμούς υλοποίησης της εκπαιδευτικής διαδικασίας</a:t>
            </a:r>
            <a:endParaRPr lang="en-US" sz="2400" dirty="0" smtClean="0"/>
          </a:p>
          <a:p>
            <a:pPr lvl="0"/>
            <a:r>
              <a:rPr lang="el-GR" sz="2400" dirty="0" smtClean="0"/>
              <a:t>Ολοκληρωμένη  σχεδίαση εκπαιδευτικών δραστηριοτήτων, που παρέχει  ελευθερία επιλογών στους εκπαιδευόμενους ως προς τον τρόπο μάθησης.</a:t>
            </a:r>
            <a:endParaRPr lang="en-US" sz="2400" dirty="0" smtClean="0"/>
          </a:p>
          <a:p>
            <a:pPr lvl="0"/>
            <a:r>
              <a:rPr lang="el-GR" sz="2400" dirty="0" smtClean="0"/>
              <a:t>Δημιουργία συνθηκών συνέργειας, μέσω της οργανωμένης ανταλλαγής ιδεών μεταξύ των εκπαιδευομένων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Πλεονεκτήματα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(2/2)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Δυνατότητα διατήρησης της ανωνυμίας, που βοηθάει στη μείωση συνεσταλμένης συμπεριφοράς με μειωμένη συμμετοχή.</a:t>
            </a:r>
            <a:endParaRPr lang="en-US" sz="2400" dirty="0" smtClean="0"/>
          </a:p>
          <a:p>
            <a:pPr lvl="0"/>
            <a:r>
              <a:rPr lang="el-GR" sz="2400" dirty="0" smtClean="0"/>
              <a:t>Ευκολότερη πρόσβαση σε πληροφορίες και πρόσθετο υλικό για υποστήριξη της εκπαιδευτικής διαδικασίας.</a:t>
            </a:r>
            <a:endParaRPr lang="en-US" sz="2400" dirty="0" smtClean="0"/>
          </a:p>
          <a:p>
            <a:r>
              <a:rPr lang="el-GR" sz="2400" dirty="0" smtClean="0"/>
              <a:t>Το μικρότερο συνήθως κόστος για το χρήστη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Μειονεκτήματα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(1/2)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Αυξημένα ποσοστά εγκατάλειψης, που οφείλονται στη μείωση του αρχικού ενδιαφέροντος από τον εκπαιδευόμενο, αν ο τελευταίος δεν αντιμετωπιστεί κατάλληλα από το εκπαιδευτικό πρόγραμμα.</a:t>
            </a:r>
            <a:endParaRPr lang="en-US" sz="2400" dirty="0" smtClean="0"/>
          </a:p>
          <a:p>
            <a:pPr lvl="0"/>
            <a:r>
              <a:rPr lang="el-GR" sz="2400" dirty="0" smtClean="0"/>
              <a:t>Τεχνολογικοί περιορισμοί  που επιβάλλονται  λόγω των  Τεχνολογιών Πληροφορίας και Επικοινωνιών </a:t>
            </a:r>
            <a:endParaRPr lang="en-US" sz="2400" dirty="0" smtClean="0"/>
          </a:p>
          <a:p>
            <a:r>
              <a:rPr lang="el-GR" sz="2400" dirty="0" smtClean="0"/>
              <a:t>Πιθανή ανωριμότητα των σπουδαστών, καθώς στην εκπαίδευση από απόσταση  ο σπουδαστής πρέπει να αυτενεργεί και να λειτουργεί μέσα σε ένα πλαίσιο υπευθυνότητας και αυτοελέγχου.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Μειονεκτήματα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(2/2)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Πιθανές δυσκολίες  από την πλευρά του εκπαιδευτή, ο οποίος πρέπει να προσαρμοστεί σε ένα διαφορετικό μοντέλο διδασκαλίας.</a:t>
            </a:r>
            <a:endParaRPr lang="en-US" sz="2400" dirty="0" smtClean="0"/>
          </a:p>
          <a:p>
            <a:r>
              <a:rPr lang="el-GR" sz="2400" dirty="0" smtClean="0"/>
              <a:t>Ακατάλληλα προγράμματα σπουδών τα οποία είναι  μεταφορές του παραδοσιακού προγράμματος σπουδών και εκπαιδευτικού υλικού  σε ηλεκτρονική μ</a:t>
            </a:r>
            <a:r>
              <a:rPr lang="en-US" sz="2400" dirty="0" err="1" smtClean="0"/>
              <a:t>ορφή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Μορφές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lvl="0"/>
            <a:r>
              <a:rPr lang="en-US" sz="2400" b="1" i="1" dirty="0" smtClean="0"/>
              <a:t>Α</a:t>
            </a:r>
            <a:r>
              <a:rPr lang="el-GR" sz="2400" b="1" i="1" dirty="0" smtClean="0"/>
              <a:t>σύγχρονη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διδασκαλία</a:t>
            </a:r>
            <a:r>
              <a:rPr lang="en-US" sz="2400" b="1" i="1" dirty="0" smtClean="0"/>
              <a:t>: </a:t>
            </a:r>
            <a:r>
              <a:rPr lang="el-GR" sz="2400" dirty="0" smtClean="0"/>
              <a:t>δεν απαιτεί ταυτόχρονη συμμετοχή στην εκπαιδευτική δραστηριότητα </a:t>
            </a:r>
            <a:endParaRPr lang="en-US" sz="2400" dirty="0" smtClean="0"/>
          </a:p>
          <a:p>
            <a:pPr lvl="0"/>
            <a:endParaRPr lang="en-US" sz="2400" b="1" i="1" dirty="0" smtClean="0"/>
          </a:p>
          <a:p>
            <a:pPr lvl="0"/>
            <a:r>
              <a:rPr lang="en-US" sz="2400" b="1" i="1" dirty="0" smtClean="0"/>
              <a:t>Σ</a:t>
            </a:r>
            <a:r>
              <a:rPr lang="el-GR" sz="2400" b="1" i="1" dirty="0" err="1" smtClean="0"/>
              <a:t>ύγχρονη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διδασκαλία</a:t>
            </a:r>
            <a:r>
              <a:rPr lang="en-US" sz="2400" b="1" i="1" dirty="0" smtClean="0"/>
              <a:t>:</a:t>
            </a:r>
            <a:r>
              <a:rPr lang="el-GR" sz="2400" i="1" dirty="0" smtClean="0"/>
              <a:t> </a:t>
            </a:r>
            <a:r>
              <a:rPr lang="el-GR" sz="2400" dirty="0" smtClean="0"/>
              <a:t>πραγματοποιείται στον ίδιο χρόνο και πρόκειται ουσιαστικά για την πρόσωπο με πρόσωπο εκπαίδευση από απόσταση.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r>
              <a:rPr lang="en-US" sz="2400" b="1" dirty="0" err="1" smtClean="0"/>
              <a:t>Υβριδική</a:t>
            </a:r>
            <a:r>
              <a:rPr lang="en-US" sz="2400" b="1" dirty="0" smtClean="0"/>
              <a:t> ή </a:t>
            </a:r>
            <a:r>
              <a:rPr lang="en-US" sz="2400" b="1" dirty="0" err="1" smtClean="0"/>
              <a:t>μεικτή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διδασκαλία</a:t>
            </a:r>
            <a:r>
              <a:rPr lang="en-US" sz="2400" b="1" dirty="0" smtClean="0"/>
              <a:t>: </a:t>
            </a:r>
            <a:r>
              <a:rPr lang="en-US" sz="2400" dirty="0" smtClean="0"/>
              <a:t>σ</a:t>
            </a:r>
            <a:r>
              <a:rPr lang="el-GR" sz="2400" dirty="0" err="1" smtClean="0"/>
              <a:t>υνδυασμός</a:t>
            </a:r>
            <a:r>
              <a:rPr lang="el-GR" sz="2400" dirty="0" smtClean="0"/>
              <a:t> της παραδοσιακής διδασκαλίας με την εκπαίδευση από απόσταση</a:t>
            </a:r>
            <a:r>
              <a:rPr lang="en-US" sz="2400" dirty="0" smtClean="0"/>
              <a:t>. Π</a:t>
            </a:r>
            <a:r>
              <a:rPr lang="el-GR" sz="2400" dirty="0" err="1" smtClean="0"/>
              <a:t>εριλαμβάνει</a:t>
            </a:r>
            <a:r>
              <a:rPr lang="el-GR" sz="2400" dirty="0" smtClean="0"/>
              <a:t> συνδυασμό δια ζώσης με από απόσταση συνεδρίες και δραστηριότητες.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Τι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endParaRPr lang="el-G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just"/>
            <a:r>
              <a:rPr lang="el-GR" sz="2400" dirty="0" smtClean="0"/>
              <a:t>εκπαιδευτική μέθοδος κατά την οποία ο μαθητής διδάσκεται και μαθαίνει χωρίς τη φυσική παρουσία του εκπαιδευτή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Μπορεί</a:t>
            </a:r>
            <a:r>
              <a:rPr lang="en-US" sz="2400" dirty="0" smtClean="0"/>
              <a:t> </a:t>
            </a:r>
            <a:r>
              <a:rPr lang="en-US" sz="2400" dirty="0" err="1" smtClean="0"/>
              <a:t>όμως</a:t>
            </a:r>
            <a:r>
              <a:rPr lang="en-US" sz="2400" dirty="0" smtClean="0"/>
              <a:t> </a:t>
            </a:r>
            <a:r>
              <a:rPr lang="en-US" sz="2400" dirty="0" err="1" smtClean="0"/>
              <a:t>να</a:t>
            </a:r>
            <a:r>
              <a:rPr lang="en-US" sz="2400" dirty="0" smtClean="0"/>
              <a:t> </a:t>
            </a:r>
            <a:r>
              <a:rPr lang="en-US" sz="2400" dirty="0" err="1" smtClean="0"/>
              <a:t>υπάρχει</a:t>
            </a:r>
            <a:r>
              <a:rPr lang="en-US" sz="2400" dirty="0" smtClean="0"/>
              <a:t> </a:t>
            </a:r>
            <a:r>
              <a:rPr lang="el-GR" sz="2400" dirty="0" smtClean="0"/>
              <a:t>καθοδήγηση και εμψύχωση από</a:t>
            </a:r>
            <a:r>
              <a:rPr lang="en-US" sz="2400" dirty="0" smtClean="0"/>
              <a:t> </a:t>
            </a:r>
            <a:r>
              <a:rPr lang="el-GR" sz="2400" dirty="0" smtClean="0"/>
              <a:t>μέρους του</a:t>
            </a:r>
            <a:r>
              <a:rPr lang="en-US" sz="2400" dirty="0" smtClean="0"/>
              <a:t> </a:t>
            </a:r>
            <a:r>
              <a:rPr lang="en-US" sz="2400" dirty="0" err="1" smtClean="0"/>
              <a:t>εκπαιδευτή</a:t>
            </a:r>
            <a:r>
              <a:rPr lang="el-GR" sz="2400" dirty="0" smtClean="0"/>
              <a:t> προς το μαθητή μέσω κάποιας μορφής επικοινωνίας μαζί του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E-learning (</a:t>
            </a:r>
            <a:r>
              <a:rPr lang="en-US" sz="2400" dirty="0" err="1" smtClean="0"/>
              <a:t>ηλεκτρονική</a:t>
            </a:r>
            <a:r>
              <a:rPr lang="en-US" sz="2400" dirty="0" smtClean="0"/>
              <a:t> </a:t>
            </a:r>
            <a:r>
              <a:rPr lang="en-US" sz="2400" dirty="0" err="1" smtClean="0"/>
              <a:t>μάθηση</a:t>
            </a:r>
            <a:r>
              <a:rPr lang="en-US" sz="2400" dirty="0" smtClean="0"/>
              <a:t>):</a:t>
            </a:r>
          </a:p>
          <a:p>
            <a:pPr algn="just"/>
            <a:r>
              <a:rPr lang="el-GR" sz="2400" dirty="0" smtClean="0"/>
              <a:t>το σύνολο των εφαρμογών και διαδικασιών που χρησιμοποιούνται στην </a:t>
            </a:r>
            <a:r>
              <a:rPr lang="el-GR" sz="2400" dirty="0" smtClean="0"/>
              <a:t>εξ </a:t>
            </a:r>
            <a:r>
              <a:rPr lang="el-GR" sz="2400" dirty="0" smtClean="0"/>
              <a:t>αποστάσεως εκπαίδευση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Μορφές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lvl="0"/>
            <a:r>
              <a:rPr lang="en-US" sz="2400" b="1" i="1" dirty="0" smtClean="0"/>
              <a:t>Α</a:t>
            </a:r>
            <a:r>
              <a:rPr lang="el-GR" sz="2400" b="1" i="1" dirty="0" smtClean="0"/>
              <a:t>σύγχρονη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διδασκαλία</a:t>
            </a:r>
            <a:r>
              <a:rPr lang="en-US" sz="2400" b="1" i="1" dirty="0" smtClean="0"/>
              <a:t>: </a:t>
            </a:r>
            <a:r>
              <a:rPr lang="el-GR" sz="2400" dirty="0" smtClean="0"/>
              <a:t>δεν απαιτεί ταυτόχρονη συμμετοχή στην εκπαιδευτική δραστηριότητα </a:t>
            </a:r>
            <a:endParaRPr lang="en-US" sz="2400" dirty="0" smtClean="0"/>
          </a:p>
          <a:p>
            <a:pPr lvl="0"/>
            <a:endParaRPr lang="en-US" sz="2400" b="1" i="1" dirty="0" smtClean="0"/>
          </a:p>
          <a:p>
            <a:pPr lvl="0"/>
            <a:r>
              <a:rPr lang="en-US" sz="2400" b="1" i="1" dirty="0" smtClean="0"/>
              <a:t>Σ</a:t>
            </a:r>
            <a:r>
              <a:rPr lang="el-GR" sz="2400" b="1" i="1" dirty="0" err="1" smtClean="0"/>
              <a:t>ύγχρονη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διδασκαλία</a:t>
            </a:r>
            <a:r>
              <a:rPr lang="en-US" sz="2400" b="1" i="1" dirty="0" smtClean="0"/>
              <a:t>:</a:t>
            </a:r>
            <a:r>
              <a:rPr lang="el-GR" sz="2400" i="1" dirty="0" smtClean="0"/>
              <a:t> </a:t>
            </a:r>
            <a:r>
              <a:rPr lang="el-GR" sz="2400" dirty="0" smtClean="0"/>
              <a:t>πραγματοποιείται στον ίδιο χρόνο και πρόκειται ουσιαστικά για την πρόσωπο με πρόσωπο εκπαίδευση από απόσταση.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r>
              <a:rPr lang="en-US" sz="2400" b="1" dirty="0" err="1" smtClean="0"/>
              <a:t>Υβριδική</a:t>
            </a:r>
            <a:r>
              <a:rPr lang="en-US" sz="2400" b="1" dirty="0" smtClean="0"/>
              <a:t> ή </a:t>
            </a:r>
            <a:r>
              <a:rPr lang="en-US" sz="2400" b="1" dirty="0" err="1" smtClean="0"/>
              <a:t>μεικτή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διδασκαλία</a:t>
            </a:r>
            <a:r>
              <a:rPr lang="en-US" sz="2400" b="1" dirty="0" smtClean="0"/>
              <a:t>: </a:t>
            </a:r>
            <a:r>
              <a:rPr lang="en-US" sz="2400" dirty="0" smtClean="0"/>
              <a:t>σ</a:t>
            </a:r>
            <a:r>
              <a:rPr lang="el-GR" sz="2400" dirty="0" err="1" smtClean="0"/>
              <a:t>υνδυασμός</a:t>
            </a:r>
            <a:r>
              <a:rPr lang="el-GR" sz="2400" dirty="0" smtClean="0"/>
              <a:t> της παραδοσιακής διδασκαλίας με την εκπαίδευση από απόσταση</a:t>
            </a:r>
            <a:r>
              <a:rPr lang="en-US" sz="2400" dirty="0" smtClean="0"/>
              <a:t>. Π</a:t>
            </a:r>
            <a:r>
              <a:rPr lang="el-GR" sz="2400" dirty="0" err="1" smtClean="0"/>
              <a:t>εριλαμβάνει</a:t>
            </a:r>
            <a:r>
              <a:rPr lang="el-GR" sz="2400" dirty="0" smtClean="0"/>
              <a:t> συνδυασμό δια ζώσης με από απόσταση συνεδρίες και δραστηριότητες.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pPr algn="ctr"/>
            <a:r>
              <a:rPr lang="en-US" altLang="en-US" dirty="0" err="1" smtClean="0"/>
              <a:t>Συστήματα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Διαχείρισης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Περιεχομένου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και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Μάθησης</a:t>
            </a:r>
            <a:endParaRPr lang="en-US" altLang="en-US" dirty="0" smtClean="0"/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1476375" y="3030885"/>
            <a:ext cx="6400800" cy="1752600"/>
          </a:xfrm>
        </p:spPr>
        <p:txBody>
          <a:bodyPr/>
          <a:lstStyle/>
          <a:p>
            <a:r>
              <a:rPr lang="el-G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Υποστηρικτικές</a:t>
            </a:r>
            <a:r>
              <a:rPr lang="en-US" dirty="0" smtClean="0"/>
              <a:t> </a:t>
            </a:r>
            <a:r>
              <a:rPr lang="en-US" dirty="0" err="1" smtClean="0"/>
              <a:t>Δομές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</a:t>
            </a:r>
            <a:endParaRPr lang="el-G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Η </a:t>
            </a:r>
            <a:r>
              <a:rPr lang="en-US" sz="2400" dirty="0" err="1" smtClean="0"/>
              <a:t>ΕξΑ</a:t>
            </a:r>
            <a:r>
              <a:rPr lang="en-US" sz="2400" dirty="0" smtClean="0"/>
              <a:t> </a:t>
            </a:r>
            <a:r>
              <a:rPr lang="en-US" sz="2400" dirty="0" err="1" smtClean="0"/>
              <a:t>μπορεί</a:t>
            </a:r>
            <a:r>
              <a:rPr lang="en-US" sz="2400" dirty="0" smtClean="0"/>
              <a:t> </a:t>
            </a:r>
            <a:r>
              <a:rPr lang="en-US" sz="2400" dirty="0" err="1" smtClean="0"/>
              <a:t>να</a:t>
            </a:r>
            <a:r>
              <a:rPr lang="en-US" sz="2400" dirty="0" smtClean="0"/>
              <a:t> </a:t>
            </a:r>
            <a:r>
              <a:rPr lang="en-US" sz="2400" dirty="0" err="1" smtClean="0"/>
              <a:t>υλοποιηθεί</a:t>
            </a:r>
            <a:r>
              <a:rPr lang="en-US" sz="2400" dirty="0" smtClean="0"/>
              <a:t> </a:t>
            </a:r>
            <a:r>
              <a:rPr lang="en-US" sz="2400" dirty="0" err="1" smtClean="0"/>
              <a:t>με</a:t>
            </a:r>
            <a:r>
              <a:rPr lang="en-US" sz="2400" dirty="0" smtClean="0"/>
              <a:t> </a:t>
            </a:r>
            <a:r>
              <a:rPr lang="en-US" sz="2400" dirty="0" err="1" smtClean="0"/>
              <a:t>την</a:t>
            </a:r>
            <a:r>
              <a:rPr lang="en-US" sz="2400" dirty="0" smtClean="0"/>
              <a:t> </a:t>
            </a:r>
            <a:r>
              <a:rPr lang="en-US" sz="2400" dirty="0" err="1" smtClean="0"/>
              <a:t>υποστήριξη</a:t>
            </a:r>
            <a:r>
              <a:rPr lang="en-US" sz="2400" dirty="0" smtClean="0"/>
              <a:t> </a:t>
            </a:r>
            <a:r>
              <a:rPr lang="en-US" sz="2400" dirty="0" err="1" smtClean="0"/>
              <a:t>διαφόρων</a:t>
            </a:r>
            <a:r>
              <a:rPr lang="en-US" sz="2400" dirty="0" smtClean="0"/>
              <a:t> </a:t>
            </a:r>
            <a:r>
              <a:rPr lang="en-US" sz="2400" dirty="0" err="1" smtClean="0"/>
              <a:t>δομών</a:t>
            </a:r>
            <a:r>
              <a:rPr lang="en-US" sz="2400" dirty="0" smtClean="0"/>
              <a:t>, </a:t>
            </a:r>
            <a:r>
              <a:rPr lang="en-US" sz="2400" dirty="0" err="1" smtClean="0"/>
              <a:t>όπως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err="1" smtClean="0"/>
              <a:t>Ολοκληρωμένα</a:t>
            </a:r>
            <a:r>
              <a:rPr lang="en-US" sz="2400" dirty="0" smtClean="0"/>
              <a:t> </a:t>
            </a:r>
            <a:r>
              <a:rPr lang="en-US" sz="2400" dirty="0" err="1" smtClean="0"/>
              <a:t>Συστήματα</a:t>
            </a:r>
            <a:r>
              <a:rPr lang="en-US" sz="2400" dirty="0" smtClean="0"/>
              <a:t> </a:t>
            </a:r>
            <a:r>
              <a:rPr lang="en-US" sz="2400" dirty="0" err="1" smtClean="0"/>
              <a:t>Διαχείρισης</a:t>
            </a:r>
            <a:r>
              <a:rPr lang="en-US" sz="2400" dirty="0" smtClean="0"/>
              <a:t> </a:t>
            </a:r>
            <a:r>
              <a:rPr lang="en-US" sz="2400" dirty="0" err="1" smtClean="0"/>
              <a:t>Μάθησης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Εκπαίδευσης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Ολοκληρωμένα</a:t>
            </a:r>
            <a:r>
              <a:rPr lang="en-US" sz="2400" dirty="0" smtClean="0"/>
              <a:t> </a:t>
            </a:r>
            <a:r>
              <a:rPr lang="en-US" sz="2400" dirty="0" err="1" smtClean="0"/>
              <a:t>Συστήματα</a:t>
            </a:r>
            <a:r>
              <a:rPr lang="en-US" sz="2400" dirty="0" smtClean="0"/>
              <a:t> </a:t>
            </a:r>
            <a:r>
              <a:rPr lang="en-US" sz="2400" dirty="0" err="1" smtClean="0"/>
              <a:t>Ηλεκτρονικού</a:t>
            </a:r>
            <a:r>
              <a:rPr lang="en-US" sz="2400" dirty="0" smtClean="0"/>
              <a:t> </a:t>
            </a:r>
            <a:r>
              <a:rPr lang="en-US" sz="2400" dirty="0" err="1" smtClean="0"/>
              <a:t>Πανεπιστημίου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Εικονικές</a:t>
            </a:r>
            <a:r>
              <a:rPr lang="en-US" sz="2400" dirty="0" smtClean="0"/>
              <a:t> </a:t>
            </a:r>
            <a:r>
              <a:rPr lang="en-US" sz="2400" dirty="0" err="1" smtClean="0"/>
              <a:t>διαδικτυακές</a:t>
            </a:r>
            <a:r>
              <a:rPr lang="en-US" sz="2400" dirty="0" smtClean="0"/>
              <a:t> </a:t>
            </a:r>
            <a:r>
              <a:rPr lang="en-US" sz="2400" dirty="0" err="1" smtClean="0"/>
              <a:t>κοινότητες</a:t>
            </a:r>
            <a:r>
              <a:rPr lang="en-US" sz="2400" dirty="0" smtClean="0"/>
              <a:t> </a:t>
            </a:r>
            <a:r>
              <a:rPr lang="en-US" sz="2400" dirty="0" err="1" smtClean="0"/>
              <a:t>μάθησης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Παροχή</a:t>
            </a:r>
            <a:r>
              <a:rPr lang="en-US" sz="2400" dirty="0" smtClean="0"/>
              <a:t> </a:t>
            </a:r>
            <a:r>
              <a:rPr lang="en-US" sz="2400" dirty="0" err="1" smtClean="0"/>
              <a:t>υπηρεσιών</a:t>
            </a:r>
            <a:r>
              <a:rPr lang="en-US" sz="2400" dirty="0" smtClean="0"/>
              <a:t> </a:t>
            </a:r>
            <a:r>
              <a:rPr lang="en-US" sz="2400" dirty="0" err="1" smtClean="0"/>
              <a:t>τηλεκατάρτισης</a:t>
            </a:r>
            <a:r>
              <a:rPr lang="en-US" sz="2400" dirty="0" smtClean="0"/>
              <a:t> </a:t>
            </a:r>
            <a:r>
              <a:rPr lang="en-US" sz="2400" dirty="0" err="1" smtClean="0"/>
              <a:t>σε</a:t>
            </a:r>
            <a:r>
              <a:rPr lang="en-US" sz="2400" dirty="0" smtClean="0"/>
              <a:t> </a:t>
            </a:r>
            <a:r>
              <a:rPr lang="en-US" sz="2400" dirty="0" err="1" smtClean="0"/>
              <a:t>επαγγελματίες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Τηλετάξεις</a:t>
            </a:r>
            <a:r>
              <a:rPr lang="en-US" sz="2400" dirty="0" smtClean="0"/>
              <a:t> (</a:t>
            </a:r>
            <a:r>
              <a:rPr lang="en-US" sz="2400" dirty="0" err="1" smtClean="0"/>
              <a:t>παραδοσιακές</a:t>
            </a:r>
            <a:r>
              <a:rPr lang="en-US" sz="2400" dirty="0" smtClean="0"/>
              <a:t> </a:t>
            </a:r>
            <a:r>
              <a:rPr lang="en-US" sz="2400" dirty="0" err="1" smtClean="0"/>
              <a:t>αίθουσες</a:t>
            </a:r>
            <a:r>
              <a:rPr lang="en-US" sz="2400" dirty="0" smtClean="0"/>
              <a:t> </a:t>
            </a:r>
            <a:r>
              <a:rPr lang="en-US" sz="2400" dirty="0" err="1" smtClean="0"/>
              <a:t>με</a:t>
            </a:r>
            <a:r>
              <a:rPr lang="en-US" sz="2400" dirty="0" smtClean="0"/>
              <a:t> </a:t>
            </a:r>
            <a:r>
              <a:rPr lang="en-US" sz="2400" dirty="0" err="1" smtClean="0"/>
              <a:t>συστήματα</a:t>
            </a:r>
            <a:r>
              <a:rPr lang="en-US" sz="2400" dirty="0" smtClean="0"/>
              <a:t> </a:t>
            </a:r>
            <a:r>
              <a:rPr lang="en-US" sz="2400" dirty="0" err="1" smtClean="0"/>
              <a:t>μετάδοσης</a:t>
            </a:r>
            <a:r>
              <a:rPr lang="en-US" sz="2400" dirty="0" smtClean="0"/>
              <a:t> </a:t>
            </a:r>
            <a:r>
              <a:rPr lang="en-US" sz="2400" dirty="0" err="1" smtClean="0"/>
              <a:t>οπτικοακουστικού</a:t>
            </a:r>
            <a:r>
              <a:rPr lang="en-US" sz="2400" dirty="0" smtClean="0"/>
              <a:t> </a:t>
            </a:r>
            <a:r>
              <a:rPr lang="en-US" sz="2400" dirty="0" err="1" smtClean="0"/>
              <a:t>σήματος</a:t>
            </a:r>
            <a:r>
              <a:rPr lang="en-US" sz="2400" dirty="0" smtClean="0"/>
              <a:t>)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Συστήματα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Μάθησης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Εκπαίδευσης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l-GR" sz="2400" dirty="0" smtClean="0"/>
              <a:t>Συστήματα Διαχείρισης Περιεχομένου (</a:t>
            </a:r>
            <a:r>
              <a:rPr lang="en-US" sz="2400" dirty="0" smtClean="0"/>
              <a:t>Content Management Systems</a:t>
            </a:r>
            <a:r>
              <a:rPr lang="el-GR" sz="2400" dirty="0" smtClean="0"/>
              <a:t>, </a:t>
            </a:r>
            <a:r>
              <a:rPr lang="en-US" sz="2400" dirty="0" smtClean="0"/>
              <a:t>CMS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Συστήματα</a:t>
            </a:r>
            <a:r>
              <a:rPr lang="en-US" sz="2400" dirty="0" smtClean="0"/>
              <a:t> </a:t>
            </a:r>
            <a:r>
              <a:rPr lang="en-US" sz="2400" dirty="0" err="1" smtClean="0"/>
              <a:t>Διαχείρισης</a:t>
            </a:r>
            <a:r>
              <a:rPr lang="en-US" sz="2400" dirty="0" smtClean="0"/>
              <a:t> </a:t>
            </a:r>
            <a:r>
              <a:rPr lang="en-US" sz="2400" dirty="0" err="1" smtClean="0"/>
              <a:t>της</a:t>
            </a:r>
            <a:r>
              <a:rPr lang="en-US" sz="2400" dirty="0" smtClean="0"/>
              <a:t> </a:t>
            </a:r>
            <a:r>
              <a:rPr lang="en-US" sz="2400" dirty="0" err="1" smtClean="0"/>
              <a:t>Μάθησης</a:t>
            </a:r>
            <a:r>
              <a:rPr lang="en-US" sz="2400" dirty="0" smtClean="0"/>
              <a:t>/</a:t>
            </a:r>
            <a:r>
              <a:rPr lang="en-US" sz="2400" dirty="0" err="1" smtClean="0"/>
              <a:t>Εκπαίδευσης</a:t>
            </a:r>
            <a:r>
              <a:rPr lang="en-US" sz="2400" dirty="0" smtClean="0"/>
              <a:t> (Learning/Instructional Management Systems, LMS)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Εικονικά</a:t>
            </a:r>
            <a:r>
              <a:rPr lang="en-US" sz="2400" dirty="0" smtClean="0"/>
              <a:t> </a:t>
            </a:r>
            <a:r>
              <a:rPr lang="en-US" sz="2400" dirty="0" err="1" smtClean="0"/>
              <a:t>Περιβάλλοντα</a:t>
            </a:r>
            <a:r>
              <a:rPr lang="en-US" sz="2400" dirty="0" smtClean="0"/>
              <a:t> </a:t>
            </a:r>
            <a:r>
              <a:rPr lang="en-US" sz="2400" dirty="0" err="1" smtClean="0"/>
              <a:t>Μάθησης</a:t>
            </a:r>
            <a:r>
              <a:rPr lang="en-US" sz="2400" dirty="0" smtClean="0"/>
              <a:t> (Virtual Learning Environments)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Συστήματα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Περιεχομένου</a:t>
            </a:r>
            <a:r>
              <a:rPr lang="en-US" dirty="0" smtClean="0"/>
              <a:t> (CMS)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Επιτρέπουν στο διδάσκοντα να δημιουργήσει ένα δικτυακό μάθημα, όπου μπορ</a:t>
            </a:r>
            <a:r>
              <a:rPr lang="en-US" sz="2400" dirty="0" err="1" smtClean="0"/>
              <a:t>εί</a:t>
            </a:r>
            <a:r>
              <a:rPr lang="el-GR" sz="2400" dirty="0" smtClean="0"/>
              <a:t> να «</a:t>
            </a:r>
            <a:r>
              <a:rPr lang="el-GR" sz="2400" dirty="0" err="1" smtClean="0"/>
              <a:t>ανεβ</a:t>
            </a:r>
            <a:r>
              <a:rPr lang="en-US" sz="2400" dirty="0" err="1" smtClean="0"/>
              <a:t>εί</a:t>
            </a:r>
            <a:r>
              <a:rPr lang="el-GR" sz="2400" dirty="0" smtClean="0"/>
              <a:t>» (</a:t>
            </a:r>
            <a:r>
              <a:rPr lang="en-US" sz="2400" dirty="0" smtClean="0"/>
              <a:t>upload</a:t>
            </a:r>
            <a:r>
              <a:rPr lang="el-GR" sz="2400" dirty="0" smtClean="0"/>
              <a:t>) </a:t>
            </a:r>
            <a:r>
              <a:rPr lang="en-US" sz="2400" dirty="0" err="1" smtClean="0"/>
              <a:t>υλικό</a:t>
            </a:r>
            <a:r>
              <a:rPr lang="el-GR" sz="2400" dirty="0" smtClean="0"/>
              <a:t> χωρίς να χρειάζεται να μετατρέπονται σε υλικό για ιστοσελίδες </a:t>
            </a:r>
            <a:r>
              <a:rPr lang="en-US" sz="2400" dirty="0" smtClean="0"/>
              <a:t>(</a:t>
            </a:r>
            <a:r>
              <a:rPr lang="en-US" sz="2400" dirty="0" err="1" smtClean="0"/>
              <a:t>ενσωμάτωση</a:t>
            </a:r>
            <a:r>
              <a:rPr lang="en-US" sz="2400" dirty="0" smtClean="0"/>
              <a:t> </a:t>
            </a:r>
            <a:r>
              <a:rPr lang="en-US" sz="2400" dirty="0" err="1" smtClean="0"/>
              <a:t>σε</a:t>
            </a:r>
            <a:r>
              <a:rPr lang="en-US" sz="2400" dirty="0" smtClean="0"/>
              <a:t> </a:t>
            </a:r>
            <a:r>
              <a:rPr lang="en-US" sz="2400" dirty="0" err="1" smtClean="0"/>
              <a:t>κώδικα</a:t>
            </a:r>
            <a:r>
              <a:rPr lang="en-US" sz="2400" dirty="0" smtClean="0"/>
              <a:t> </a:t>
            </a:r>
            <a:r>
              <a:rPr lang="en-US" sz="2400" dirty="0" err="1" smtClean="0"/>
              <a:t>ιστοσελίδων</a:t>
            </a:r>
            <a:r>
              <a:rPr lang="en-US" sz="2400" dirty="0" smtClean="0"/>
              <a:t> </a:t>
            </a:r>
            <a:r>
              <a:rPr lang="en-US" sz="2400" dirty="0" err="1" smtClean="0"/>
              <a:t>από</a:t>
            </a:r>
            <a:r>
              <a:rPr lang="en-US" sz="2400" dirty="0" smtClean="0"/>
              <a:t> </a:t>
            </a:r>
            <a:r>
              <a:rPr lang="en-US" sz="2400" dirty="0" err="1" smtClean="0"/>
              <a:t>το</a:t>
            </a:r>
            <a:r>
              <a:rPr lang="en-US" sz="2400" dirty="0" smtClean="0"/>
              <a:t> </a:t>
            </a:r>
            <a:r>
              <a:rPr lang="en-US" sz="2400" dirty="0" err="1" smtClean="0"/>
              <a:t>διδάσκοντα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	</a:t>
            </a:r>
            <a:r>
              <a:rPr lang="en-US" sz="3600" b="1" dirty="0" smtClean="0">
                <a:latin typeface="Times New Roman"/>
                <a:cs typeface="Times New Roman"/>
              </a:rPr>
              <a:t>→</a:t>
            </a:r>
            <a:r>
              <a:rPr lang="en-US" sz="3600" b="1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δεν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απαιτούνται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ιδιαίτερες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δεξιότητες</a:t>
            </a: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Λειτουργίες</a:t>
            </a:r>
            <a:r>
              <a:rPr lang="en-US" dirty="0" smtClean="0"/>
              <a:t> CMS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r>
              <a:rPr lang="en-US" sz="2400" dirty="0" smtClean="0">
                <a:cs typeface="Times New Roman"/>
              </a:rPr>
              <a:t>Online </a:t>
            </a:r>
            <a:r>
              <a:rPr lang="en-US" sz="2400" dirty="0" err="1" smtClean="0">
                <a:cs typeface="Times New Roman"/>
              </a:rPr>
              <a:t>ανάρτηση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υλικού</a:t>
            </a:r>
            <a:endParaRPr lang="en-US" sz="2400" dirty="0" smtClean="0">
              <a:cs typeface="Times New Roman"/>
            </a:endParaRPr>
          </a:p>
          <a:p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Αξιολόγηση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σπουδαστών</a:t>
            </a:r>
            <a:r>
              <a:rPr lang="en-US" sz="2400" dirty="0" smtClean="0">
                <a:cs typeface="Times New Roman"/>
              </a:rPr>
              <a:t> (online tests, </a:t>
            </a:r>
            <a:r>
              <a:rPr lang="en-US" sz="2400" dirty="0" err="1" smtClean="0">
                <a:cs typeface="Times New Roman"/>
              </a:rPr>
              <a:t>ερωτήσεις</a:t>
            </a:r>
            <a:r>
              <a:rPr lang="en-US" sz="2400" dirty="0" smtClean="0">
                <a:cs typeface="Times New Roman"/>
              </a:rPr>
              <a:t>)</a:t>
            </a:r>
          </a:p>
          <a:p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Φόρουμ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συζητήσεων</a:t>
            </a:r>
            <a:r>
              <a:rPr lang="en-US" sz="2400" dirty="0" smtClean="0">
                <a:cs typeface="Times New Roman"/>
              </a:rPr>
              <a:t> (e-forum)</a:t>
            </a:r>
          </a:p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Μειονεκτήματα</a:t>
            </a:r>
            <a:r>
              <a:rPr lang="en-US" dirty="0" smtClean="0"/>
              <a:t> CMS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Ανεπαρκής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παροχή</a:t>
            </a:r>
            <a:r>
              <a:rPr lang="en-US" sz="2400" dirty="0" smtClean="0">
                <a:cs typeface="Times New Roman"/>
              </a:rPr>
              <a:t> διαδραστικού e-learning (</a:t>
            </a:r>
            <a:r>
              <a:rPr lang="en-US" sz="2400" dirty="0" err="1" smtClean="0">
                <a:cs typeface="Times New Roman"/>
              </a:rPr>
              <a:t>δεν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υποστηρίζονται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smtClean="0">
                <a:cs typeface="Times New Roman"/>
              </a:rPr>
              <a:t>πάντα </a:t>
            </a:r>
            <a:r>
              <a:rPr lang="en-US" sz="2400" dirty="0" smtClean="0">
                <a:cs typeface="Times New Roman"/>
              </a:rPr>
              <a:t>διαδραστικά </a:t>
            </a:r>
            <a:r>
              <a:rPr lang="en-US" sz="2400" dirty="0" err="1" smtClean="0">
                <a:cs typeface="Times New Roman"/>
              </a:rPr>
              <a:t>αρχεία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π.χ</a:t>
            </a:r>
            <a:r>
              <a:rPr lang="en-US" sz="2400" dirty="0" smtClean="0">
                <a:cs typeface="Times New Roman"/>
              </a:rPr>
              <a:t>. Flash)</a:t>
            </a:r>
          </a:p>
          <a:p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Αδυναμία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ταυτοποίησης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των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σπουδαστών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κατά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την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αξιολόγηση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και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καταγραφής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των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ενεργειών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τους</a:t>
            </a:r>
            <a:endParaRPr lang="en-US" sz="2400" dirty="0" smtClean="0">
              <a:cs typeface="Times New Roman"/>
            </a:endParaRPr>
          </a:p>
          <a:p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Μειωμένη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ευελιξία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διαχείρισης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μαθημάτων</a:t>
            </a:r>
            <a:r>
              <a:rPr lang="en-US" sz="2400" dirty="0" smtClean="0">
                <a:cs typeface="Times New Roman"/>
              </a:rPr>
              <a:t> </a:t>
            </a:r>
          </a:p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Συστήματα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Μάθησης</a:t>
            </a:r>
            <a:r>
              <a:rPr lang="en-US" dirty="0" smtClean="0"/>
              <a:t> (LMS)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διανέμει και διαχειρίζεται  πληροφορίες, υλικά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l-GR" sz="2400" dirty="0" smtClean="0"/>
              <a:t> υπηρεσίες  που συντελούν  στη μάθηση χωρίς να προσφέρει αυτήν καθεαυτή τη μάθηση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	</a:t>
            </a:r>
            <a:r>
              <a:rPr lang="en-US" sz="3600" b="1" dirty="0" smtClean="0">
                <a:latin typeface="Times New Roman"/>
                <a:cs typeface="Times New Roman"/>
              </a:rPr>
              <a:t>→</a:t>
            </a:r>
            <a:r>
              <a:rPr lang="en-US" sz="3600" b="1" dirty="0" smtClean="0">
                <a:cs typeface="Times New Roman"/>
              </a:rPr>
              <a:t> </a:t>
            </a:r>
            <a:r>
              <a:rPr lang="el-GR" sz="2400" dirty="0" smtClean="0"/>
              <a:t>Καθιστά διαθέσιμα μαθήματα, πραγματώνει εγγραφές σπουδαστών, δημιουργεί υπενθυμίσεις, καταγράφει την ολοκλήρωση των μαθημάτων, δημιουργεί τεστ, ενημερώνει </a:t>
            </a:r>
            <a:r>
              <a:rPr lang="en-US" sz="2400" dirty="0" err="1" smtClean="0"/>
              <a:t>το</a:t>
            </a:r>
            <a:r>
              <a:rPr lang="en-US" sz="2400" dirty="0" smtClean="0"/>
              <a:t> </a:t>
            </a:r>
            <a:r>
              <a:rPr lang="en-US" sz="2400" dirty="0" err="1" smtClean="0"/>
              <a:t>διδάσκοντα</a:t>
            </a:r>
            <a:r>
              <a:rPr lang="en-US" sz="2400" dirty="0" smtClean="0"/>
              <a:t> </a:t>
            </a:r>
            <a:r>
              <a:rPr lang="el-GR" sz="2400" dirty="0" smtClean="0"/>
              <a:t>και τους  σπουδαστές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n-US" sz="2400" dirty="0" smtClean="0"/>
              <a:t>π</a:t>
            </a:r>
            <a:r>
              <a:rPr lang="el-GR" sz="2400" dirty="0" err="1" smtClean="0"/>
              <a:t>αράγει</a:t>
            </a:r>
            <a:r>
              <a:rPr lang="el-GR" sz="2400" dirty="0" smtClean="0"/>
              <a:t> αναφορές, συγκεντρώνει τη βαθμολογία  των σπουδαστών </a:t>
            </a:r>
            <a:r>
              <a:rPr lang="en-US" sz="2400" dirty="0" err="1" smtClean="0"/>
              <a:t>κ.ά</a:t>
            </a: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Λειτουργίες</a:t>
            </a:r>
            <a:r>
              <a:rPr lang="en-US" dirty="0" smtClean="0"/>
              <a:t> LMS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lvl="0"/>
            <a:r>
              <a:rPr lang="el-GR" sz="2400" dirty="0" smtClean="0"/>
              <a:t>Εγγραφή σπουδαστών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l-GR" sz="2400" dirty="0" smtClean="0"/>
              <a:t>Παρακολούθηση συμμετοχής στο μάθημα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l-GR" sz="2400" dirty="0" smtClean="0"/>
              <a:t>Εξέταση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l-GR" sz="2400" dirty="0" smtClean="0"/>
              <a:t>Διεξαγωγή συζητήσεων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l-GR" sz="2400" dirty="0" smtClean="0"/>
              <a:t>Μεταφορά πληροφορίας σε άλλα συστήματα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l-GR" sz="2400" dirty="0" smtClean="0"/>
              <a:t>Προγραμματισμό μαθημάτων</a:t>
            </a:r>
            <a:endParaRPr lang="en-US" sz="2400" dirty="0" smtClean="0"/>
          </a:p>
          <a:p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Μειονεκτήματα</a:t>
            </a:r>
            <a:r>
              <a:rPr lang="en-US" dirty="0" smtClean="0"/>
              <a:t> LMS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Η ρ</a:t>
            </a:r>
            <a:r>
              <a:rPr lang="el-GR" sz="2400" dirty="0" err="1" smtClean="0"/>
              <a:t>αγδαία</a:t>
            </a:r>
            <a:r>
              <a:rPr lang="el-GR" sz="2400" dirty="0" smtClean="0"/>
              <a:t> εξέλιξη της τεχνολογίας</a:t>
            </a:r>
            <a:r>
              <a:rPr lang="en-US" sz="2400" dirty="0" smtClean="0"/>
              <a:t> σ</a:t>
            </a:r>
            <a:r>
              <a:rPr lang="el-GR" sz="2400" dirty="0" err="1" smtClean="0"/>
              <a:t>ύντομα</a:t>
            </a:r>
            <a:r>
              <a:rPr lang="el-GR" sz="2400" dirty="0" smtClean="0"/>
              <a:t> </a:t>
            </a:r>
            <a:r>
              <a:rPr lang="en-US" sz="2400" dirty="0" err="1" smtClean="0"/>
              <a:t>καθιστά</a:t>
            </a:r>
            <a:r>
              <a:rPr lang="en-US" sz="2400" dirty="0" smtClean="0"/>
              <a:t> </a:t>
            </a:r>
            <a:r>
              <a:rPr lang="el-GR" sz="2400" dirty="0" smtClean="0"/>
              <a:t>ένα τέτοιο σύστημα </a:t>
            </a:r>
            <a:r>
              <a:rPr lang="en-US" sz="2400" dirty="0" err="1" smtClean="0"/>
              <a:t>απαρχαιωμένο</a:t>
            </a:r>
            <a:r>
              <a:rPr lang="el-GR" sz="2400" dirty="0" smtClean="0"/>
              <a:t> εξαιτίας τ</a:t>
            </a:r>
            <a:r>
              <a:rPr lang="en-US" sz="2400" dirty="0" err="1" smtClean="0"/>
              <a:t>ων</a:t>
            </a:r>
            <a:r>
              <a:rPr lang="en-US" sz="2400" dirty="0" smtClean="0"/>
              <a:t> </a:t>
            </a:r>
            <a:r>
              <a:rPr lang="en-US" sz="2400" dirty="0" err="1" smtClean="0"/>
              <a:t>πολλών</a:t>
            </a:r>
            <a:r>
              <a:rPr lang="en-US" sz="2400" dirty="0" smtClean="0"/>
              <a:t> </a:t>
            </a:r>
            <a:r>
              <a:rPr lang="en-US" sz="2400" dirty="0" err="1" smtClean="0"/>
              <a:t>επιπλέον</a:t>
            </a:r>
            <a:r>
              <a:rPr lang="en-US" sz="2400" dirty="0" smtClean="0"/>
              <a:t> </a:t>
            </a:r>
            <a:r>
              <a:rPr lang="en-US" sz="2400" dirty="0" err="1" smtClean="0"/>
              <a:t>δυνατοτήτων</a:t>
            </a:r>
            <a:r>
              <a:rPr lang="en-US" sz="2400" dirty="0" smtClean="0"/>
              <a:t> </a:t>
            </a:r>
            <a:r>
              <a:rPr lang="el-GR" sz="2400" dirty="0" smtClean="0"/>
              <a:t>που </a:t>
            </a:r>
            <a:r>
              <a:rPr lang="el-GR" sz="2400" dirty="0" err="1" smtClean="0"/>
              <a:t>περιλαμβάν</a:t>
            </a:r>
            <a:r>
              <a:rPr lang="en-US" sz="2400" dirty="0" err="1" smtClean="0"/>
              <a:t>ον</a:t>
            </a:r>
            <a:r>
              <a:rPr lang="el-GR" sz="2400" dirty="0" err="1" smtClean="0"/>
              <a:t>ται</a:t>
            </a:r>
            <a:r>
              <a:rPr lang="el-GR" sz="2400" dirty="0" smtClean="0"/>
              <a:t> στις νεότερες εκδόσεις του.</a:t>
            </a:r>
            <a:endParaRPr lang="en-US" sz="2400" dirty="0" smtClean="0"/>
          </a:p>
          <a:p>
            <a:pPr lvl="0"/>
            <a:r>
              <a:rPr lang="el-GR" sz="2400" dirty="0" smtClean="0"/>
              <a:t>Οι διαφορετικές ανάγκες των διαφόρων οργανισμών </a:t>
            </a:r>
            <a:r>
              <a:rPr lang="en-US" sz="2400" dirty="0" err="1" smtClean="0"/>
              <a:t>απαιτούν</a:t>
            </a:r>
            <a:r>
              <a:rPr lang="en-US" sz="2400" dirty="0" smtClean="0"/>
              <a:t> </a:t>
            </a:r>
            <a:r>
              <a:rPr lang="en-US" sz="2400" dirty="0" err="1" smtClean="0"/>
              <a:t>σειρά</a:t>
            </a:r>
            <a:r>
              <a:rPr lang="el-GR" sz="2400" dirty="0" smtClean="0"/>
              <a:t> </a:t>
            </a:r>
            <a:r>
              <a:rPr lang="el-GR" sz="2400" dirty="0" err="1" smtClean="0"/>
              <a:t>προσαρμο</a:t>
            </a:r>
            <a:r>
              <a:rPr lang="en-US" sz="2400" dirty="0" err="1" smtClean="0"/>
              <a:t>γών</a:t>
            </a:r>
            <a:r>
              <a:rPr lang="el-GR" sz="2400" dirty="0" smtClean="0"/>
              <a:t>. Εκτεταμένες αλλαγές μπορεί να κάνουν περισσότερη ζημιά παρά να ωφελήσουν.</a:t>
            </a:r>
            <a:endParaRPr lang="en-US" sz="2400" dirty="0" smtClean="0"/>
          </a:p>
          <a:p>
            <a:pPr lvl="0"/>
            <a:r>
              <a:rPr lang="el-GR" sz="2400" dirty="0" smtClean="0"/>
              <a:t>Απαραίτητη η σχετική εκπαίδευση των χρηστών στη χρήση του συστήματος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Χαρακτηριστικά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(1/2)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η απόσταση που χωρίζει τον διδάσκοντα από τον διδασκόμενο</a:t>
            </a: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	Μ</a:t>
            </a:r>
            <a:r>
              <a:rPr lang="el-GR" sz="2400" dirty="0" err="1" smtClean="0"/>
              <a:t>πορεί</a:t>
            </a:r>
            <a:r>
              <a:rPr lang="el-GR" sz="2400" dirty="0" smtClean="0"/>
              <a:t> να είναι </a:t>
            </a:r>
            <a:endParaRPr lang="en-US" sz="2400" dirty="0" smtClean="0"/>
          </a:p>
          <a:p>
            <a:pPr lvl="1"/>
            <a:r>
              <a:rPr lang="el-GR" sz="2400" i="1" dirty="0" smtClean="0"/>
              <a:t>απόσταση στο χώρο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lvl="1"/>
            <a:r>
              <a:rPr lang="el-GR" sz="2400" i="1" dirty="0" smtClean="0"/>
              <a:t>απόσταση στο χρόνο</a:t>
            </a:r>
            <a:endParaRPr lang="en-US" sz="2400" i="1" dirty="0" smtClean="0"/>
          </a:p>
          <a:p>
            <a:pPr lvl="1"/>
            <a:endParaRPr lang="en-US" sz="2400" dirty="0" smtClean="0"/>
          </a:p>
          <a:p>
            <a:r>
              <a:rPr lang="el-GR" sz="2400" dirty="0" smtClean="0"/>
              <a:t>Η</a:t>
            </a:r>
            <a:r>
              <a:rPr lang="en-US" sz="2400" dirty="0" smtClean="0"/>
              <a:t> </a:t>
            </a:r>
            <a:r>
              <a:rPr lang="en-US" sz="2400" dirty="0" err="1" smtClean="0"/>
              <a:t>χρήση</a:t>
            </a:r>
            <a:r>
              <a:rPr lang="en-US" sz="2400" dirty="0" smtClean="0"/>
              <a:t> </a:t>
            </a:r>
            <a:r>
              <a:rPr lang="en-US" sz="2400" dirty="0" err="1" smtClean="0"/>
              <a:t>τεχνικών</a:t>
            </a:r>
            <a:r>
              <a:rPr lang="en-US" sz="2400" dirty="0" smtClean="0"/>
              <a:t> </a:t>
            </a:r>
            <a:r>
              <a:rPr lang="en-US" sz="2400" dirty="0" err="1" smtClean="0"/>
              <a:t>μέσων</a:t>
            </a:r>
            <a:r>
              <a:rPr lang="en-US" sz="2400" dirty="0" smtClean="0"/>
              <a:t> </a:t>
            </a:r>
            <a:r>
              <a:rPr lang="en-US" sz="2400" dirty="0" err="1" smtClean="0"/>
              <a:t>για</a:t>
            </a:r>
            <a:r>
              <a:rPr lang="en-US" sz="2400" dirty="0" smtClean="0"/>
              <a:t> </a:t>
            </a:r>
            <a:r>
              <a:rPr lang="en-US" sz="2400" dirty="0" err="1" smtClean="0"/>
              <a:t>την</a:t>
            </a:r>
            <a:r>
              <a:rPr lang="en-US" sz="2400" dirty="0" smtClean="0"/>
              <a:t> </a:t>
            </a:r>
            <a:r>
              <a:rPr lang="en-US" sz="2400" dirty="0" err="1" smtClean="0"/>
              <a:t>αμφίδρομη</a:t>
            </a:r>
            <a:r>
              <a:rPr lang="en-US" sz="2400" dirty="0" smtClean="0"/>
              <a:t> </a:t>
            </a:r>
            <a:r>
              <a:rPr lang="en-US" sz="2400" dirty="0" err="1" smtClean="0"/>
              <a:t>επικοινωνία</a:t>
            </a:r>
            <a:r>
              <a:rPr lang="en-US" sz="2400" dirty="0" smtClean="0"/>
              <a:t> </a:t>
            </a:r>
            <a:r>
              <a:rPr lang="en-US" sz="2400" dirty="0" err="1" smtClean="0"/>
              <a:t>διδάσκοντα</a:t>
            </a:r>
            <a:r>
              <a:rPr lang="en-US" sz="2400" dirty="0" smtClean="0"/>
              <a:t> – </a:t>
            </a:r>
            <a:r>
              <a:rPr lang="en-US" sz="2400" dirty="0" err="1" smtClean="0"/>
              <a:t>διδασκόμενου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LMS ή CMS;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/>
              <a:t>Η</a:t>
            </a:r>
            <a:r>
              <a:rPr lang="el-GR" sz="2400" dirty="0" smtClean="0"/>
              <a:t> </a:t>
            </a:r>
            <a:r>
              <a:rPr lang="en-US" sz="2400" dirty="0" err="1" smtClean="0"/>
              <a:t>μακροχρόνια</a:t>
            </a:r>
            <a:r>
              <a:rPr lang="en-US" sz="2400" dirty="0" smtClean="0"/>
              <a:t> </a:t>
            </a:r>
            <a:r>
              <a:rPr lang="el-GR" sz="2400" dirty="0" smtClean="0"/>
              <a:t>εκπαίδευση αποσκοπεί στην απόκτηση γνώσεων μακροπρόθεσμα και ως εκ τούτου μπορεί να υποστηριχτεί αποτελεσματικότερα από ένα </a:t>
            </a:r>
            <a:r>
              <a:rPr lang="en-US" sz="2400" dirty="0" smtClean="0"/>
              <a:t>CMS</a:t>
            </a:r>
            <a:r>
              <a:rPr lang="el-GR" sz="2400" dirty="0" smtClean="0"/>
              <a:t> στο οποίο μπορεί να “ανέβει” υλικό το οποίο να είναι διαθέσιμο για πολύ μεγάλο διάστημα. </a:t>
            </a:r>
            <a:endParaRPr lang="en-US" sz="2400" dirty="0" smtClean="0"/>
          </a:p>
          <a:p>
            <a:pPr lvl="0"/>
            <a:r>
              <a:rPr lang="en-US" sz="2400" dirty="0" smtClean="0"/>
              <a:t>Η</a:t>
            </a:r>
            <a:r>
              <a:rPr lang="el-GR" sz="2400" dirty="0" smtClean="0"/>
              <a:t> επιμόρφωση αποσκοπεί περισσότερο στην απόκτηση γνώσεων για άμεσες εφαρμογές και σε αυτή την περίπτωση ένα </a:t>
            </a:r>
            <a:r>
              <a:rPr lang="en-US" sz="2400" dirty="0" smtClean="0"/>
              <a:t>LMS</a:t>
            </a:r>
            <a:r>
              <a:rPr lang="el-GR" sz="2400" dirty="0" smtClean="0"/>
              <a:t> είναι πιο κατάλληλο μέσα από την υποστήριξη εγγραφών, τον προγραμματισμό των μαθημάτων, την παρακολούθηση της συμμετοχής και τη διενέργεια των εξετάσεων</a:t>
            </a: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 smtClean="0">
              <a:cs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BlackBoard</a:t>
            </a:r>
            <a:r>
              <a:rPr lang="en-US" dirty="0" smtClean="0"/>
              <a:t> (LMS)</a:t>
            </a:r>
            <a:br>
              <a:rPr lang="en-US" dirty="0" smtClean="0"/>
            </a:br>
            <a:r>
              <a:rPr lang="el-GR" u="sng" dirty="0" smtClean="0">
                <a:hlinkClick r:id="rId2"/>
              </a:rPr>
              <a:t> http://www.blackboard.com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Εργαλεία συγγραφής περιεχομένου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ανάρτησης</a:t>
            </a:r>
            <a:endParaRPr lang="en-US" sz="2400" dirty="0" smtClean="0"/>
          </a:p>
          <a:p>
            <a:pPr lvl="0"/>
            <a:r>
              <a:rPr lang="el-GR" sz="2400" dirty="0" smtClean="0"/>
              <a:t>Προκατασκευασμένο υλικό μαθημάτων</a:t>
            </a:r>
            <a:endParaRPr lang="en-US" sz="2400" dirty="0" smtClean="0"/>
          </a:p>
          <a:p>
            <a:r>
              <a:rPr lang="en-US" sz="2400" dirty="0" err="1" smtClean="0"/>
              <a:t>Έλεγχος</a:t>
            </a:r>
            <a:r>
              <a:rPr lang="en-US" sz="2400" dirty="0" smtClean="0"/>
              <a:t> </a:t>
            </a:r>
            <a:r>
              <a:rPr lang="en-US" sz="2400" dirty="0" err="1" smtClean="0"/>
              <a:t>πρόσβασης</a:t>
            </a:r>
            <a:r>
              <a:rPr lang="en-US" sz="2400" dirty="0" smtClean="0"/>
              <a:t> </a:t>
            </a:r>
            <a:r>
              <a:rPr lang="en-US" sz="2400" dirty="0" err="1" smtClean="0"/>
              <a:t>στο</a:t>
            </a:r>
            <a:r>
              <a:rPr lang="en-US" sz="2400" dirty="0" smtClean="0"/>
              <a:t> </a:t>
            </a:r>
            <a:r>
              <a:rPr lang="en-US" sz="2400" dirty="0" err="1" smtClean="0"/>
              <a:t>υλικό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lvl="0"/>
            <a:r>
              <a:rPr lang="el-GR" sz="2400" dirty="0" smtClean="0"/>
              <a:t>Δημιουργία πολλαπλών φόρουμ συζήτησης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μαθησιακών</a:t>
            </a:r>
            <a:r>
              <a:rPr lang="en-US" sz="2400" dirty="0" smtClean="0"/>
              <a:t> </a:t>
            </a:r>
            <a:r>
              <a:rPr lang="en-US" sz="2400" dirty="0" err="1" smtClean="0"/>
              <a:t>κοινοτήτων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lvl="0"/>
            <a:r>
              <a:rPr lang="el-GR" sz="2400" dirty="0" err="1" smtClean="0"/>
              <a:t>Online</a:t>
            </a:r>
            <a:r>
              <a:rPr lang="el-GR" sz="2400" dirty="0" smtClean="0"/>
              <a:t> αξιολόγηση και επισκόπηση προόδου</a:t>
            </a:r>
            <a:endParaRPr lang="en-US" sz="2400" dirty="0" smtClean="0"/>
          </a:p>
          <a:p>
            <a:r>
              <a:rPr lang="el-GR" sz="2400" dirty="0" smtClean="0"/>
              <a:t>Σύστημα έγκαιρης προειδοποίησης</a:t>
            </a:r>
            <a:r>
              <a:rPr lang="en-US" sz="2400" dirty="0" smtClean="0"/>
              <a:t> </a:t>
            </a:r>
            <a:r>
              <a:rPr lang="en-US" sz="2400" dirty="0" err="1" smtClean="0"/>
              <a:t>επιδόσεων</a:t>
            </a:r>
            <a:endParaRPr lang="en-US" sz="2400" dirty="0" smtClean="0"/>
          </a:p>
          <a:p>
            <a:pPr lvl="0"/>
            <a:r>
              <a:rPr lang="en-US" sz="2400" dirty="0" err="1" smtClean="0"/>
              <a:t>Δυνατότητα</a:t>
            </a:r>
            <a:r>
              <a:rPr lang="en-US" sz="2400" dirty="0" smtClean="0"/>
              <a:t> </a:t>
            </a:r>
            <a:r>
              <a:rPr lang="en-US" sz="2400" dirty="0" err="1" smtClean="0"/>
              <a:t>ηλεκτρονικής</a:t>
            </a:r>
            <a:r>
              <a:rPr lang="en-US" sz="2400" dirty="0" smtClean="0"/>
              <a:t> </a:t>
            </a:r>
            <a:r>
              <a:rPr lang="en-US" sz="2400" dirty="0" err="1" smtClean="0"/>
              <a:t>χρέωσης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Δυνατότητα</a:t>
            </a:r>
            <a:r>
              <a:rPr lang="en-US" sz="2400" dirty="0" smtClean="0"/>
              <a:t> </a:t>
            </a:r>
            <a:r>
              <a:rPr lang="en-US" sz="2400" dirty="0" err="1" smtClean="0"/>
              <a:t>δημιουργίας</a:t>
            </a:r>
            <a:r>
              <a:rPr lang="el-GR" sz="2400" dirty="0" smtClean="0"/>
              <a:t> </a:t>
            </a:r>
            <a:r>
              <a:rPr lang="el-GR" sz="2400" dirty="0" err="1" smtClean="0"/>
              <a:t>blog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l-GR" sz="2400" dirty="0" smtClean="0"/>
              <a:t> </a:t>
            </a:r>
            <a:r>
              <a:rPr lang="el-GR" sz="2400" dirty="0" err="1" smtClean="0"/>
              <a:t>portfolio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Δημιουργία</a:t>
            </a:r>
            <a:r>
              <a:rPr lang="en-US" sz="2400" dirty="0" smtClean="0"/>
              <a:t> </a:t>
            </a:r>
            <a:r>
              <a:rPr lang="en-US" sz="2400" dirty="0" err="1" smtClean="0"/>
              <a:t>αναφορών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Moodle (LMS)</a:t>
            </a:r>
            <a:br>
              <a:rPr lang="en-US" dirty="0" smtClean="0"/>
            </a:br>
            <a:r>
              <a:rPr lang="el-GR" u="sng" dirty="0" smtClean="0">
                <a:hlinkClick r:id="rId2"/>
              </a:rPr>
              <a:t> </a:t>
            </a:r>
            <a:r>
              <a:rPr lang="en-US" u="sng" dirty="0" smtClean="0">
                <a:hlinkClick r:id="rId3"/>
              </a:rPr>
              <a:t>http://www.moodle.org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Δυνατότητα εγγραφής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ταυτοποίησης</a:t>
            </a:r>
            <a:r>
              <a:rPr lang="el-GR" sz="2400" dirty="0" smtClean="0"/>
              <a:t> χρηστών.</a:t>
            </a:r>
            <a:endParaRPr lang="en-US" sz="2400" dirty="0" smtClean="0"/>
          </a:p>
          <a:p>
            <a:pPr lvl="0"/>
            <a:r>
              <a:rPr lang="el-GR" sz="2400" dirty="0" smtClean="0"/>
              <a:t>Έλεγχος στο περιεχόμενο του μαθήματος </a:t>
            </a:r>
            <a:endParaRPr lang="en-US" sz="2400" dirty="0" smtClean="0"/>
          </a:p>
          <a:p>
            <a:pPr lvl="0"/>
            <a:r>
              <a:rPr lang="en-US" sz="2400" dirty="0" smtClean="0"/>
              <a:t>Π</a:t>
            </a:r>
            <a:r>
              <a:rPr lang="el-GR" sz="2400" dirty="0" err="1" smtClean="0"/>
              <a:t>οικιλία</a:t>
            </a:r>
            <a:r>
              <a:rPr lang="el-GR" sz="2400" dirty="0" smtClean="0"/>
              <a:t> </a:t>
            </a:r>
            <a:r>
              <a:rPr lang="en-US" sz="2400" dirty="0" smtClean="0"/>
              <a:t>δ</a:t>
            </a:r>
            <a:r>
              <a:rPr lang="el-GR" sz="2400" dirty="0" err="1" smtClean="0"/>
              <a:t>ραστηρι</a:t>
            </a:r>
            <a:r>
              <a:rPr lang="en-US" sz="2400" dirty="0" smtClean="0"/>
              <a:t>ο</a:t>
            </a:r>
            <a:r>
              <a:rPr lang="el-GR" sz="2400" dirty="0" smtClean="0"/>
              <a:t>τ</a:t>
            </a:r>
            <a:r>
              <a:rPr lang="en-US" sz="2400" dirty="0" err="1" smtClean="0"/>
              <a:t>ήτων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τεστ</a:t>
            </a:r>
            <a:r>
              <a:rPr lang="en-US" sz="2400" dirty="0" smtClean="0"/>
              <a:t> </a:t>
            </a:r>
            <a:r>
              <a:rPr lang="en-US" sz="2400" dirty="0" err="1" smtClean="0"/>
              <a:t>αξιολόγησης</a:t>
            </a:r>
            <a:r>
              <a:rPr lang="en-US" sz="2400" dirty="0" smtClean="0"/>
              <a:t>.</a:t>
            </a:r>
          </a:p>
          <a:p>
            <a:pPr lvl="0"/>
            <a:r>
              <a:rPr lang="el-GR" sz="2400" dirty="0" smtClean="0"/>
              <a:t>Συγκεντρωτική παρουσίαση βαθμολογίας</a:t>
            </a:r>
            <a:endParaRPr lang="en-US" sz="2400" dirty="0" smtClean="0"/>
          </a:p>
          <a:p>
            <a:pPr lvl="0"/>
            <a:r>
              <a:rPr lang="en-US" sz="2400" dirty="0" smtClean="0"/>
              <a:t>Π</a:t>
            </a:r>
            <a:r>
              <a:rPr lang="el-GR" sz="2400" dirty="0" err="1" smtClean="0"/>
              <a:t>ολύγλωσση</a:t>
            </a:r>
            <a:r>
              <a:rPr lang="el-GR" sz="2400" dirty="0" smtClean="0"/>
              <a:t> υποστήριξη κειμένων</a:t>
            </a:r>
            <a:endParaRPr lang="en-US" sz="2400" dirty="0" smtClean="0"/>
          </a:p>
          <a:p>
            <a:pPr lvl="0"/>
            <a:r>
              <a:rPr lang="en-US" sz="2400" dirty="0" err="1" smtClean="0"/>
              <a:t>Πολυεπίπεδος</a:t>
            </a:r>
            <a:r>
              <a:rPr lang="en-US" sz="2400" dirty="0" smtClean="0"/>
              <a:t> έ</a:t>
            </a:r>
            <a:r>
              <a:rPr lang="el-GR" sz="2400" dirty="0" err="1" smtClean="0"/>
              <a:t>λεγχος</a:t>
            </a:r>
            <a:r>
              <a:rPr lang="el-GR" sz="2400" dirty="0" smtClean="0"/>
              <a:t> των εργασιών. </a:t>
            </a:r>
            <a:endParaRPr lang="en-US" sz="2400" dirty="0" smtClean="0"/>
          </a:p>
          <a:p>
            <a:pPr lvl="0"/>
            <a:r>
              <a:rPr lang="en-US" sz="2400" dirty="0" smtClean="0"/>
              <a:t>Δ</a:t>
            </a:r>
            <a:r>
              <a:rPr lang="el-GR" sz="2400" dirty="0" err="1" smtClean="0"/>
              <a:t>ιεξαγωγή</a:t>
            </a:r>
            <a:r>
              <a:rPr lang="el-GR" sz="2400" dirty="0" smtClean="0"/>
              <a:t> συζητήσεων </a:t>
            </a:r>
            <a:r>
              <a:rPr lang="el-GR" sz="2400" dirty="0" err="1" smtClean="0"/>
              <a:t>online</a:t>
            </a:r>
            <a:endParaRPr lang="en-US" sz="2400" dirty="0" smtClean="0"/>
          </a:p>
          <a:p>
            <a:pPr lvl="0"/>
            <a:r>
              <a:rPr lang="en-US" sz="2400" dirty="0" smtClean="0"/>
              <a:t>Δ</a:t>
            </a:r>
            <a:r>
              <a:rPr lang="el-GR" sz="2400" dirty="0" err="1" smtClean="0"/>
              <a:t>ημιουργία</a:t>
            </a:r>
            <a:r>
              <a:rPr lang="el-GR" sz="2400" dirty="0" smtClean="0"/>
              <a:t> λίστας ορισμών σε τύπο λεξικού</a:t>
            </a:r>
            <a:endParaRPr lang="en-US" sz="2400" dirty="0" smtClean="0"/>
          </a:p>
          <a:p>
            <a:pPr lvl="0"/>
            <a:r>
              <a:rPr lang="el-GR" sz="2400" dirty="0" smtClean="0"/>
              <a:t>Δημιουργία </a:t>
            </a:r>
            <a:r>
              <a:rPr lang="el-GR" sz="2400" dirty="0" err="1" smtClean="0"/>
              <a:t>blogs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wikis</a:t>
            </a:r>
            <a:endParaRPr lang="en-US" sz="2400" dirty="0" smtClean="0"/>
          </a:p>
          <a:p>
            <a:r>
              <a:rPr lang="en-US" sz="2400" dirty="0" err="1" smtClean="0"/>
              <a:t>Φίλτρα</a:t>
            </a:r>
            <a:r>
              <a:rPr lang="en-US" sz="2400" dirty="0" smtClean="0"/>
              <a:t> </a:t>
            </a:r>
            <a:r>
              <a:rPr lang="en-US" sz="2400" dirty="0" err="1" smtClean="0"/>
              <a:t>περιεχομένου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eClass</a:t>
            </a:r>
            <a:r>
              <a:rPr lang="en-US" dirty="0" smtClean="0"/>
              <a:t> (CMS)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 </a:t>
            </a:r>
            <a:r>
              <a:rPr lang="en-US" sz="2400" u="sng" dirty="0" smtClean="0">
                <a:hlinkClick r:id="rId2"/>
              </a:rPr>
              <a:t>http://www.eclass.net/pub/EClass_Web_Site_1.htm</a:t>
            </a:r>
            <a:endParaRPr lang="en-US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 dirty="0" smtClean="0"/>
              <a:t>Έχει απλή </a:t>
            </a:r>
            <a:r>
              <a:rPr lang="el-GR" sz="2400" dirty="0" err="1" smtClean="0"/>
              <a:t>διεπαφή</a:t>
            </a:r>
            <a:endParaRPr lang="en-US" sz="2400" dirty="0" smtClean="0"/>
          </a:p>
          <a:p>
            <a:pPr lvl="0"/>
            <a:r>
              <a:rPr lang="el-GR" sz="2400" dirty="0" smtClean="0"/>
              <a:t>Αποδοχή</a:t>
            </a:r>
            <a:r>
              <a:rPr lang="en-US" sz="2400" dirty="0" smtClean="0"/>
              <a:t> </a:t>
            </a:r>
            <a:r>
              <a:rPr lang="el-GR" sz="2400" dirty="0" smtClean="0"/>
              <a:t>πολλών μορφών περιεχομένου (</a:t>
            </a:r>
            <a:r>
              <a:rPr lang="el-GR" sz="2400" dirty="0" err="1" smtClean="0"/>
              <a:t>word</a:t>
            </a:r>
            <a:r>
              <a:rPr lang="el-GR" sz="2400" dirty="0" smtClean="0"/>
              <a:t>, </a:t>
            </a:r>
            <a:r>
              <a:rPr lang="el-GR" sz="2400" dirty="0" err="1" smtClean="0"/>
              <a:t>pdf</a:t>
            </a:r>
            <a:r>
              <a:rPr lang="el-GR" sz="2400" dirty="0" smtClean="0"/>
              <a:t>, </a:t>
            </a:r>
            <a:r>
              <a:rPr lang="el-GR" sz="2400" dirty="0" err="1" smtClean="0"/>
              <a:t>powerpoint</a:t>
            </a:r>
            <a:r>
              <a:rPr lang="el-GR" sz="2400" dirty="0" smtClean="0"/>
              <a:t>, </a:t>
            </a:r>
            <a:r>
              <a:rPr lang="el-GR" sz="2400" dirty="0" err="1" smtClean="0"/>
              <a:t>flash</a:t>
            </a:r>
            <a:r>
              <a:rPr lang="el-GR" sz="2400" dirty="0" smtClean="0"/>
              <a:t>, </a:t>
            </a:r>
            <a:r>
              <a:rPr lang="el-GR" sz="2400" dirty="0" err="1" smtClean="0"/>
              <a:t>windows</a:t>
            </a:r>
            <a:r>
              <a:rPr lang="el-GR" sz="2400" dirty="0" smtClean="0"/>
              <a:t> </a:t>
            </a:r>
            <a:r>
              <a:rPr lang="el-GR" sz="2400" dirty="0" err="1" smtClean="0"/>
              <a:t>media</a:t>
            </a:r>
            <a:r>
              <a:rPr lang="el-GR" sz="2400" dirty="0" smtClean="0"/>
              <a:t>, κλπ) </a:t>
            </a:r>
            <a:endParaRPr lang="en-US" sz="2400" dirty="0" smtClean="0"/>
          </a:p>
          <a:p>
            <a:pPr lvl="0"/>
            <a:r>
              <a:rPr lang="el-GR" sz="2400" dirty="0" smtClean="0"/>
              <a:t>Εύκολη οργάνωση του περιεχομένου</a:t>
            </a:r>
            <a:endParaRPr lang="en-US" sz="2400" dirty="0" smtClean="0"/>
          </a:p>
          <a:p>
            <a:pPr lvl="0"/>
            <a:r>
              <a:rPr lang="el-GR" sz="2400" dirty="0" smtClean="0"/>
              <a:t>Εμφάνιση ανάλογη με τους γνωστούς </a:t>
            </a:r>
            <a:r>
              <a:rPr lang="el-GR" sz="2400" dirty="0" err="1" smtClean="0"/>
              <a:t>browsers</a:t>
            </a:r>
            <a:endParaRPr lang="en-US" sz="2400" dirty="0" smtClean="0"/>
          </a:p>
          <a:p>
            <a:pPr lvl="0"/>
            <a:r>
              <a:rPr lang="en-US" sz="2400" dirty="0" err="1" smtClean="0"/>
              <a:t>Μεταφόρτωση</a:t>
            </a:r>
            <a:r>
              <a:rPr lang="en-US" sz="2400" dirty="0" smtClean="0"/>
              <a:t> </a:t>
            </a:r>
            <a:r>
              <a:rPr lang="en-US" sz="2400" dirty="0" err="1" smtClean="0"/>
              <a:t>με</a:t>
            </a:r>
            <a:r>
              <a:rPr lang="en-US" sz="2400" dirty="0" smtClean="0"/>
              <a:t> </a:t>
            </a:r>
            <a:r>
              <a:rPr lang="el-GR" sz="2400" dirty="0" smtClean="0"/>
              <a:t>FTP</a:t>
            </a:r>
            <a:endParaRPr lang="en-US" sz="2400" dirty="0" smtClean="0"/>
          </a:p>
          <a:p>
            <a:pPr lvl="0"/>
            <a:r>
              <a:rPr lang="en-US" sz="2400" dirty="0" smtClean="0"/>
              <a:t>Online </a:t>
            </a:r>
            <a:r>
              <a:rPr lang="en-US" sz="2400" dirty="0" err="1" smtClean="0"/>
              <a:t>εργαλεία</a:t>
            </a:r>
            <a:r>
              <a:rPr lang="en-US" sz="2400" dirty="0" smtClean="0"/>
              <a:t> </a:t>
            </a:r>
            <a:r>
              <a:rPr lang="en-US" sz="2400" dirty="0" err="1" smtClean="0"/>
              <a:t>για</a:t>
            </a:r>
            <a:r>
              <a:rPr lang="en-US" sz="2400" dirty="0" smtClean="0"/>
              <a:t> </a:t>
            </a:r>
            <a:r>
              <a:rPr lang="en-US" sz="2400" dirty="0" err="1" smtClean="0"/>
              <a:t>επεξεργασία</a:t>
            </a:r>
            <a:r>
              <a:rPr lang="en-US" sz="2400" dirty="0" smtClean="0"/>
              <a:t> </a:t>
            </a:r>
            <a:r>
              <a:rPr lang="en-US" sz="2400" dirty="0" err="1" smtClean="0"/>
              <a:t>ιστοσελίδων</a:t>
            </a:r>
            <a:endParaRPr lang="en-US" sz="2400" dirty="0" smtClean="0"/>
          </a:p>
          <a:p>
            <a:pPr lvl="0"/>
            <a:r>
              <a:rPr lang="el-GR" sz="2400" dirty="0" smtClean="0"/>
              <a:t>Ενσωματωμένη μηχανή αναζήτησης</a:t>
            </a:r>
            <a:endParaRPr lang="en-US" sz="2400" dirty="0" smtClean="0"/>
          </a:p>
          <a:p>
            <a:pPr lvl="0"/>
            <a:r>
              <a:rPr lang="el-GR" sz="2400" dirty="0" smtClean="0"/>
              <a:t>Γρήγορη και εύκολη παραγωγή </a:t>
            </a:r>
            <a:r>
              <a:rPr lang="el-GR" sz="2400" dirty="0" err="1" smtClean="0"/>
              <a:t>αυτοβαθμολογούμενων</a:t>
            </a:r>
            <a:r>
              <a:rPr lang="el-GR" sz="2400" dirty="0" smtClean="0"/>
              <a:t> διαγωνισμάτων</a:t>
            </a:r>
            <a:endParaRPr lang="en-US" sz="2400" dirty="0" smtClean="0"/>
          </a:p>
          <a:p>
            <a:r>
              <a:rPr lang="en-US" sz="2400" dirty="0" err="1" smtClean="0"/>
              <a:t>Πολύγλωσση</a:t>
            </a:r>
            <a:r>
              <a:rPr lang="en-US" sz="2400" dirty="0" smtClean="0"/>
              <a:t> </a:t>
            </a:r>
            <a:r>
              <a:rPr lang="en-US" sz="2400" dirty="0" err="1" smtClean="0"/>
              <a:t>υποστήριξη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Χαρακτηριστικά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  (2/2)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</a:t>
            </a:r>
            <a:r>
              <a:rPr lang="en-US" sz="2400" dirty="0" smtClean="0"/>
              <a:t> </a:t>
            </a:r>
            <a:r>
              <a:rPr lang="en-US" sz="2400" dirty="0" err="1" smtClean="0"/>
              <a:t>εν</a:t>
            </a:r>
            <a:r>
              <a:rPr lang="en-US" sz="2400" dirty="0" smtClean="0"/>
              <a:t> </a:t>
            </a:r>
            <a:r>
              <a:rPr lang="en-US" sz="2400" dirty="0" err="1" smtClean="0"/>
              <a:t>γένει</a:t>
            </a:r>
            <a:r>
              <a:rPr lang="en-US" sz="2400" dirty="0" smtClean="0"/>
              <a:t> </a:t>
            </a:r>
            <a:r>
              <a:rPr lang="en-US" sz="2400" dirty="0" err="1" smtClean="0"/>
              <a:t>απουσία</a:t>
            </a:r>
            <a:r>
              <a:rPr lang="en-US" sz="2400" dirty="0" smtClean="0"/>
              <a:t> </a:t>
            </a:r>
            <a:r>
              <a:rPr lang="en-US" sz="2400" dirty="0" err="1" smtClean="0"/>
              <a:t>λειτουργίας</a:t>
            </a:r>
            <a:r>
              <a:rPr lang="en-US" sz="2400" dirty="0" smtClean="0"/>
              <a:t> </a:t>
            </a:r>
            <a:r>
              <a:rPr lang="en-US" sz="2400" dirty="0" err="1" smtClean="0"/>
              <a:t>μαθησιακής</a:t>
            </a:r>
            <a:r>
              <a:rPr lang="en-US" sz="2400" dirty="0" smtClean="0"/>
              <a:t> </a:t>
            </a:r>
            <a:r>
              <a:rPr lang="en-US" sz="2400" dirty="0" err="1" smtClean="0"/>
              <a:t>ομάδας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Η</a:t>
            </a:r>
            <a:r>
              <a:rPr lang="en-US" sz="2400" dirty="0" smtClean="0"/>
              <a:t> </a:t>
            </a:r>
            <a:r>
              <a:rPr lang="en-US" sz="2400" dirty="0" err="1" smtClean="0"/>
              <a:t>επίδραση</a:t>
            </a:r>
            <a:r>
              <a:rPr lang="en-US" sz="2400" dirty="0" smtClean="0"/>
              <a:t> </a:t>
            </a:r>
            <a:r>
              <a:rPr lang="en-US" sz="2400" dirty="0" err="1" smtClean="0"/>
              <a:t>του</a:t>
            </a:r>
            <a:r>
              <a:rPr lang="en-US" sz="2400" dirty="0" smtClean="0"/>
              <a:t> </a:t>
            </a:r>
            <a:r>
              <a:rPr lang="en-US" sz="2400" dirty="0" err="1" smtClean="0"/>
              <a:t>εκπαιδευτικού</a:t>
            </a:r>
            <a:r>
              <a:rPr lang="en-US" sz="2400" dirty="0" smtClean="0"/>
              <a:t> </a:t>
            </a:r>
            <a:r>
              <a:rPr lang="en-US" sz="2400" dirty="0" err="1" smtClean="0"/>
              <a:t>οργανισμού</a:t>
            </a:r>
            <a:r>
              <a:rPr lang="en-US" sz="2400" dirty="0" smtClean="0"/>
              <a:t> </a:t>
            </a:r>
            <a:r>
              <a:rPr lang="en-US" sz="2400" dirty="0" err="1" smtClean="0"/>
              <a:t>στο</a:t>
            </a:r>
            <a:r>
              <a:rPr lang="en-US" sz="2400" dirty="0" smtClean="0"/>
              <a:t> </a:t>
            </a:r>
            <a:r>
              <a:rPr lang="en-US" sz="2400" dirty="0" err="1" smtClean="0"/>
              <a:t>σχεδιασμό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την</a:t>
            </a:r>
            <a:r>
              <a:rPr lang="en-US" sz="2400" dirty="0" smtClean="0"/>
              <a:t> </a:t>
            </a:r>
            <a:r>
              <a:rPr lang="en-US" sz="2400" dirty="0" err="1" smtClean="0"/>
              <a:t>προετοιμασία</a:t>
            </a:r>
            <a:r>
              <a:rPr lang="en-US" sz="2400" dirty="0" smtClean="0"/>
              <a:t> </a:t>
            </a:r>
            <a:r>
              <a:rPr lang="en-US" sz="2400" dirty="0" err="1" smtClean="0"/>
              <a:t>διδακτικού</a:t>
            </a:r>
            <a:r>
              <a:rPr lang="en-US" sz="2400" dirty="0" smtClean="0"/>
              <a:t> </a:t>
            </a:r>
            <a:r>
              <a:rPr lang="en-US" sz="2400" dirty="0" err="1" smtClean="0"/>
              <a:t>υλικού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Η</a:t>
            </a:r>
            <a:r>
              <a:rPr lang="en-US" sz="2400" dirty="0" smtClean="0"/>
              <a:t> </a:t>
            </a:r>
            <a:r>
              <a:rPr lang="en-US" sz="2400" dirty="0" err="1" smtClean="0"/>
              <a:t>ύπαρξη</a:t>
            </a:r>
            <a:r>
              <a:rPr lang="en-US" sz="2400" dirty="0" smtClean="0"/>
              <a:t> </a:t>
            </a:r>
            <a:r>
              <a:rPr lang="en-US" sz="2400" dirty="0" err="1" smtClean="0"/>
              <a:t>οργανωτικών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διοικητικών</a:t>
            </a:r>
            <a:r>
              <a:rPr lang="en-US" sz="2400" dirty="0" smtClean="0"/>
              <a:t> </a:t>
            </a:r>
            <a:r>
              <a:rPr lang="en-US" sz="2400" dirty="0" err="1" smtClean="0"/>
              <a:t>ρυθμίσεων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Προϋποθέσεις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επιτυχή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Θέληση</a:t>
            </a:r>
            <a:r>
              <a:rPr lang="en-US" dirty="0" smtClean="0"/>
              <a:t> </a:t>
            </a:r>
            <a:r>
              <a:rPr lang="en-US" dirty="0" err="1" smtClean="0"/>
              <a:t>μαθητή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Υποστήριξη</a:t>
            </a:r>
            <a:r>
              <a:rPr lang="en-US" dirty="0" smtClean="0"/>
              <a:t> </a:t>
            </a:r>
            <a:r>
              <a:rPr lang="en-US" dirty="0" err="1" smtClean="0"/>
              <a:t>εκπαιδευτή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Κατάλληλο</a:t>
            </a:r>
            <a:r>
              <a:rPr lang="en-US" dirty="0" smtClean="0"/>
              <a:t> </a:t>
            </a:r>
            <a:r>
              <a:rPr lang="en-US" dirty="0" err="1" smtClean="0"/>
              <a:t>εκπαιδευτικό</a:t>
            </a:r>
            <a:r>
              <a:rPr lang="en-US" dirty="0" smtClean="0"/>
              <a:t> </a:t>
            </a:r>
            <a:r>
              <a:rPr lang="en-US" dirty="0" err="1" smtClean="0"/>
              <a:t>υλικό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Παράγοντες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επιτυχή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Πρόσβαση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εξοικείωση</a:t>
            </a:r>
            <a:r>
              <a:rPr lang="en-US" sz="2400" dirty="0" smtClean="0"/>
              <a:t> </a:t>
            </a:r>
            <a:r>
              <a:rPr lang="en-US" sz="2400" dirty="0" err="1" smtClean="0"/>
              <a:t>με</a:t>
            </a:r>
            <a:r>
              <a:rPr lang="en-US" sz="2400" dirty="0" smtClean="0"/>
              <a:t> </a:t>
            </a:r>
            <a:r>
              <a:rPr lang="en-US" sz="2400" dirty="0" err="1" smtClean="0"/>
              <a:t>τη</a:t>
            </a:r>
            <a:r>
              <a:rPr lang="en-US" sz="2400" dirty="0" smtClean="0"/>
              <a:t> </a:t>
            </a:r>
            <a:r>
              <a:rPr lang="en-US" sz="2400" dirty="0" err="1" smtClean="0"/>
              <a:t>χρησιμοποιούμενη</a:t>
            </a:r>
            <a:r>
              <a:rPr lang="en-US" sz="2400" dirty="0" smtClean="0"/>
              <a:t> </a:t>
            </a:r>
            <a:r>
              <a:rPr lang="en-US" sz="2400" dirty="0" err="1" smtClean="0"/>
              <a:t>τεχνολογία</a:t>
            </a:r>
            <a:endParaRPr lang="en-US" sz="2400" dirty="0" smtClean="0"/>
          </a:p>
          <a:p>
            <a:r>
              <a:rPr lang="el-GR" sz="2400" dirty="0" smtClean="0"/>
              <a:t>Ε</a:t>
            </a:r>
            <a:r>
              <a:rPr lang="en-US" sz="2400" dirty="0" err="1" smtClean="0"/>
              <a:t>νεργοποίηση</a:t>
            </a:r>
            <a:r>
              <a:rPr lang="en-US" sz="2400" dirty="0" smtClean="0"/>
              <a:t> </a:t>
            </a:r>
            <a:r>
              <a:rPr lang="en-US" sz="2400" dirty="0" err="1" smtClean="0"/>
              <a:t>εκπαιδευτή</a:t>
            </a:r>
            <a:r>
              <a:rPr lang="en-US" sz="2400" dirty="0" smtClean="0"/>
              <a:t> </a:t>
            </a:r>
            <a:r>
              <a:rPr lang="en-US" sz="2400" dirty="0" err="1" smtClean="0"/>
              <a:t>για</a:t>
            </a:r>
            <a:r>
              <a:rPr lang="en-US" sz="2400" dirty="0" smtClean="0"/>
              <a:t> </a:t>
            </a:r>
            <a:r>
              <a:rPr lang="en-US" sz="2400" dirty="0" err="1" smtClean="0"/>
              <a:t>παρώθηση</a:t>
            </a:r>
            <a:r>
              <a:rPr lang="en-US" sz="2400" dirty="0" smtClean="0"/>
              <a:t>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</a:t>
            </a:r>
            <a:r>
              <a:rPr lang="en-US" sz="2400" dirty="0" err="1" smtClean="0"/>
              <a:t>μέγιστη</a:t>
            </a:r>
            <a:r>
              <a:rPr lang="en-US" sz="2400" dirty="0" smtClean="0"/>
              <a:t> </a:t>
            </a:r>
            <a:r>
              <a:rPr lang="en-US" sz="2400" dirty="0" err="1" smtClean="0"/>
              <a:t>συμμετοχή</a:t>
            </a:r>
            <a:r>
              <a:rPr lang="en-US" sz="2400" dirty="0" smtClean="0"/>
              <a:t> </a:t>
            </a:r>
            <a:r>
              <a:rPr lang="en-US" sz="2400" dirty="0" err="1" smtClean="0"/>
              <a:t>μαθητών</a:t>
            </a:r>
            <a:endParaRPr lang="en-US" sz="2400" dirty="0" smtClean="0"/>
          </a:p>
          <a:p>
            <a:r>
              <a:rPr lang="el-GR" sz="2400" dirty="0" smtClean="0"/>
              <a:t>Ε</a:t>
            </a:r>
            <a:r>
              <a:rPr lang="en-US" sz="2400" dirty="0" err="1" smtClean="0"/>
              <a:t>φαρμογή</a:t>
            </a:r>
            <a:r>
              <a:rPr lang="en-US" sz="2400" dirty="0" smtClean="0"/>
              <a:t> </a:t>
            </a:r>
            <a:r>
              <a:rPr lang="en-US" sz="2400" dirty="0" err="1" smtClean="0"/>
              <a:t>κατάλληλων</a:t>
            </a:r>
            <a:r>
              <a:rPr lang="en-US" sz="2400" dirty="0" smtClean="0"/>
              <a:t> </a:t>
            </a:r>
            <a:r>
              <a:rPr lang="en-US" sz="2400" dirty="0" err="1" smtClean="0"/>
              <a:t>παιδαγωγικών</a:t>
            </a:r>
            <a:r>
              <a:rPr lang="en-US" sz="2400" dirty="0" smtClean="0"/>
              <a:t> </a:t>
            </a:r>
            <a:r>
              <a:rPr lang="en-US" sz="2400" dirty="0" err="1" smtClean="0"/>
              <a:t>πρακτικών</a:t>
            </a:r>
            <a:endParaRPr lang="en-US" sz="2400" dirty="0" smtClean="0"/>
          </a:p>
          <a:p>
            <a:pPr lvl="1"/>
            <a:r>
              <a:rPr lang="el-GR" sz="2400" dirty="0" smtClean="0"/>
              <a:t>Π</a:t>
            </a:r>
            <a:r>
              <a:rPr lang="en-US" sz="2400" dirty="0" err="1" smtClean="0"/>
              <a:t>ροώθηση</a:t>
            </a:r>
            <a:r>
              <a:rPr lang="en-US" sz="2400" dirty="0" smtClean="0"/>
              <a:t> </a:t>
            </a:r>
            <a:r>
              <a:rPr lang="en-US" sz="2400" dirty="0" err="1" smtClean="0"/>
              <a:t>συνεργατικών</a:t>
            </a:r>
            <a:r>
              <a:rPr lang="en-US" sz="2400" dirty="0" smtClean="0"/>
              <a:t> </a:t>
            </a:r>
            <a:r>
              <a:rPr lang="en-US" sz="2400" dirty="0" err="1" smtClean="0"/>
              <a:t>δραστηριοτήτων</a:t>
            </a:r>
            <a:endParaRPr lang="en-US" sz="2400" dirty="0" smtClean="0"/>
          </a:p>
          <a:p>
            <a:pPr lvl="1"/>
            <a:r>
              <a:rPr lang="el-GR" sz="2400" dirty="0" smtClean="0"/>
              <a:t>Σ</a:t>
            </a:r>
            <a:r>
              <a:rPr lang="en-US" sz="2400" dirty="0" err="1" smtClean="0"/>
              <a:t>αφείς</a:t>
            </a:r>
            <a:r>
              <a:rPr lang="en-US" sz="2400" dirty="0" smtClean="0"/>
              <a:t> </a:t>
            </a:r>
            <a:r>
              <a:rPr lang="en-US" sz="2400" dirty="0" err="1" smtClean="0"/>
              <a:t>οδηγίες</a:t>
            </a:r>
            <a:endParaRPr lang="en-US" sz="2400" dirty="0" smtClean="0"/>
          </a:p>
          <a:p>
            <a:pPr lvl="1"/>
            <a:r>
              <a:rPr lang="el-GR" sz="2400" dirty="0" smtClean="0"/>
              <a:t>Δ</a:t>
            </a:r>
            <a:r>
              <a:rPr lang="en-US" sz="2400" dirty="0" err="1" smtClean="0"/>
              <a:t>ιάλογο</a:t>
            </a:r>
            <a:endParaRPr lang="en-US" sz="2400" dirty="0" smtClean="0"/>
          </a:p>
          <a:p>
            <a:pPr lvl="1"/>
            <a:r>
              <a:rPr lang="el-GR" sz="2400" dirty="0" smtClean="0"/>
              <a:t>Δ</a:t>
            </a:r>
            <a:r>
              <a:rPr lang="en-US" sz="2400" dirty="0" err="1" smtClean="0"/>
              <a:t>ιαδικασίες</a:t>
            </a:r>
            <a:r>
              <a:rPr lang="en-US" sz="2400" dirty="0" smtClean="0"/>
              <a:t> </a:t>
            </a:r>
            <a:r>
              <a:rPr lang="en-US" sz="2400" dirty="0" err="1" smtClean="0"/>
              <a:t>ανάδρασης</a:t>
            </a:r>
            <a:endParaRPr lang="en-US" sz="2400" dirty="0" smtClean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(1/8)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Διατύπωση από την αρχή σαφούς πλάνου εξέλιξης, ενημέρωση των μαθητών για τους στόχους του μαθήματος με παραδείγματα και αποσαφήνιση του τρόπου βαθμολόγησης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(2/8)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Παροχή όλου του διδακτικού υλικού εκ των προτέρων (ενότητες, ασκήσεις, θέματα συζήτησης, πηγές κλπ) ώστε ο μαθητής να μπορεί να ρυθμίσει την πορεία του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pPr algn="ctr"/>
            <a:r>
              <a:rPr lang="en-US" dirty="0" err="1" smtClean="0"/>
              <a:t>Στρατηγικές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αποτελεσματική</a:t>
            </a:r>
            <a:r>
              <a:rPr lang="en-US" dirty="0" smtClean="0"/>
              <a:t> </a:t>
            </a:r>
            <a:r>
              <a:rPr lang="en-US" dirty="0" err="1" smtClean="0"/>
              <a:t>ΕξΑ</a:t>
            </a:r>
            <a:r>
              <a:rPr lang="en-US" dirty="0" smtClean="0"/>
              <a:t> (3/8)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Γρήγορη απάντηση στα μηνύματα των μαθητών και συχνή επιβεβαίωση της συμμετοχής όλων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ΕΚΠΑΙΔΕΥΣΗ ΕΠΙΜΟΡΦΩΤΩΝ_PPT_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ΕΚΠΑΙΔΕΥΣΗ ΕΠΙΜΟΡΦΩΤΩΝ_PPT_TEMPLATE</Template>
  <TotalTime>333</TotalTime>
  <Words>1107</Words>
  <Application>Microsoft Office PowerPoint</Application>
  <PresentationFormat>Προβολή στην οθόνη (4:3)</PresentationFormat>
  <Paragraphs>174</Paragraphs>
  <Slides>33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ΕΚΠΑΙΔΕΥΣΗ ΕΠΙΜΟΡΦΩΤΩΝ_PPT_TEMPLATE</vt:lpstr>
      <vt:lpstr>Η εξ αποστάσεως εκπαίδευση (ΕξΑ)</vt:lpstr>
      <vt:lpstr>Τι είναι</vt:lpstr>
      <vt:lpstr>Χαρακτηριστικά της ΕξΑ  (1/2)</vt:lpstr>
      <vt:lpstr>Χαρακτηριστικά της ΕξΑ   (2/2)</vt:lpstr>
      <vt:lpstr>Προϋποθέσεις για επιτυχή ΕξΑ</vt:lpstr>
      <vt:lpstr>Παράγοντες για επιτυχή ΕξΑ</vt:lpstr>
      <vt:lpstr>Στρατηγικές για αποτελεσματική ΕξΑ (1/8)</vt:lpstr>
      <vt:lpstr>Στρατηγικές για αποτελεσματική ΕξΑ (2/8)</vt:lpstr>
      <vt:lpstr>Στρατηγικές για αποτελεσματική ΕξΑ (3/8)</vt:lpstr>
      <vt:lpstr>Στρατηγικές για αποτελεσματική ΕξΑ (4/8)</vt:lpstr>
      <vt:lpstr>Στρατηγικές για αποτελεσματική ΕξΑ (5/8)</vt:lpstr>
      <vt:lpstr>Στρατηγικές για αποτελεσματική ΕξΑ (6/8)</vt:lpstr>
      <vt:lpstr>Στρατηγικές για αποτελεσματική ΕξΑ (7/8)</vt:lpstr>
      <vt:lpstr>Στρατηγικές για αποτελεσματική ΕξΑ (8/8)</vt:lpstr>
      <vt:lpstr>Πλεονεκτήματα ΕξΑ   (1/2)</vt:lpstr>
      <vt:lpstr>Πλεονεκτήματα ΕξΑ   (2/2)</vt:lpstr>
      <vt:lpstr>Μειονεκτήματα ΕξΑ   (1/2)</vt:lpstr>
      <vt:lpstr>Μειονεκτήματα ΕξΑ   (2/2)</vt:lpstr>
      <vt:lpstr>Μορφές ΕξΑ   </vt:lpstr>
      <vt:lpstr>Μορφές ΕξΑ   </vt:lpstr>
      <vt:lpstr>Συστήματα Διαχείρισης Περιεχομένου και Μάθησης</vt:lpstr>
      <vt:lpstr>Υποστηρικτικές Δομές ΕξΑ </vt:lpstr>
      <vt:lpstr>Συστήματα Διαχείρισης Μάθησης και Εκπαίδευσης</vt:lpstr>
      <vt:lpstr>Συστήματα Διαχείρισης Περιεχομένου (CMS)</vt:lpstr>
      <vt:lpstr>Λειτουργίες CMS</vt:lpstr>
      <vt:lpstr>Μειονεκτήματα CMS</vt:lpstr>
      <vt:lpstr>Συστήματα Διαχείρισης Μάθησης (LMS)</vt:lpstr>
      <vt:lpstr>Λειτουργίες LMS</vt:lpstr>
      <vt:lpstr>Μειονεκτήματα LMS</vt:lpstr>
      <vt:lpstr>LMS ή CMS;</vt:lpstr>
      <vt:lpstr>BlackBoard (LMS)  http://www.blackboard.com</vt:lpstr>
      <vt:lpstr>Moodle (LMS)  http://www.moodle.org</vt:lpstr>
      <vt:lpstr>eClass (CMS)  http://www.eclass.net/pub/EClass_Web_Site_1.htm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&lt;Τίτλος Παρουσίασης&gt;</dc:title>
  <dc:creator>Egarchou Demetra</dc:creator>
  <cp:lastModifiedBy>ttar</cp:lastModifiedBy>
  <cp:revision>21</cp:revision>
  <dcterms:created xsi:type="dcterms:W3CDTF">2018-03-02T12:22:46Z</dcterms:created>
  <dcterms:modified xsi:type="dcterms:W3CDTF">2018-08-07T16:19:08Z</dcterms:modified>
</cp:coreProperties>
</file>