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309" r:id="rId4"/>
    <p:sldId id="312" r:id="rId5"/>
    <p:sldId id="303" r:id="rId6"/>
    <p:sldId id="306" r:id="rId7"/>
    <p:sldId id="310" r:id="rId8"/>
    <p:sldId id="286" r:id="rId9"/>
    <p:sldId id="283" r:id="rId10"/>
    <p:sldId id="301" r:id="rId11"/>
    <p:sldId id="257" r:id="rId12"/>
    <p:sldId id="258" r:id="rId13"/>
    <p:sldId id="296" r:id="rId14"/>
    <p:sldId id="259" r:id="rId15"/>
    <p:sldId id="311" r:id="rId16"/>
    <p:sldId id="260" r:id="rId17"/>
    <p:sldId id="297" r:id="rId18"/>
    <p:sldId id="299" r:id="rId19"/>
    <p:sldId id="304" r:id="rId20"/>
    <p:sldId id="261" r:id="rId21"/>
    <p:sldId id="262" r:id="rId22"/>
    <p:sldId id="263" r:id="rId23"/>
    <p:sldId id="264" r:id="rId24"/>
    <p:sldId id="265" r:id="rId25"/>
    <p:sldId id="298" r:id="rId26"/>
    <p:sldId id="266" r:id="rId27"/>
    <p:sldId id="267" r:id="rId28"/>
    <p:sldId id="268" r:id="rId29"/>
    <p:sldId id="300" r:id="rId30"/>
    <p:sldId id="269" r:id="rId31"/>
    <p:sldId id="270" r:id="rId32"/>
    <p:sldId id="295" r:id="rId33"/>
    <p:sldId id="271" r:id="rId34"/>
    <p:sldId id="294" r:id="rId35"/>
    <p:sldId id="272" r:id="rId36"/>
    <p:sldId id="293" r:id="rId37"/>
    <p:sldId id="273" r:id="rId38"/>
    <p:sldId id="292" r:id="rId39"/>
    <p:sldId id="274" r:id="rId40"/>
    <p:sldId id="275" r:id="rId41"/>
    <p:sldId id="276" r:id="rId42"/>
    <p:sldId id="277" r:id="rId43"/>
    <p:sldId id="278" r:id="rId44"/>
    <p:sldId id="279" r:id="rId45"/>
    <p:sldId id="280" r:id="rId46"/>
    <p:sldId id="281" r:id="rId47"/>
    <p:sldId id="291" r:id="rId48"/>
    <p:sldId id="282" r:id="rId49"/>
    <p:sldId id="287" r:id="rId50"/>
    <p:sldId id="290" r:id="rId51"/>
    <p:sldId id="288" r:id="rId52"/>
    <p:sldId id="289" r:id="rId53"/>
    <p:sldId id="307" r:id="rId54"/>
    <p:sldId id="308" r:id="rId55"/>
    <p:sldId id="314" r:id="rId56"/>
    <p:sldId id="316" r:id="rId57"/>
    <p:sldId id="317" r:id="rId58"/>
    <p:sldId id="315" r:id="rId59"/>
    <p:sldId id="318" r:id="rId60"/>
    <p:sldId id="319" r:id="rId61"/>
    <p:sldId id="320" r:id="rId62"/>
    <p:sldId id="313" r:id="rId63"/>
    <p:sldId id="305" r:id="rId6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30"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9F351480-D696-4C3B-9558-4B7FD83FD20E}" type="datetimeFigureOut">
              <a:rPr lang="el-GR" smtClean="0"/>
              <a:t>29/9/2018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14750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9F351480-D696-4C3B-9558-4B7FD83FD20E}" type="datetimeFigureOut">
              <a:rPr lang="el-GR" smtClean="0"/>
              <a:t>29/9/2018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58556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9F351480-D696-4C3B-9558-4B7FD83FD20E}" type="datetimeFigureOut">
              <a:rPr lang="el-GR" smtClean="0"/>
              <a:t>29/9/2018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3356557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9F351480-D696-4C3B-9558-4B7FD83FD20E}" type="datetimeFigureOut">
              <a:rPr lang="el-GR" smtClean="0"/>
              <a:t>29/9/2018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274837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9F351480-D696-4C3B-9558-4B7FD83FD20E}" type="datetimeFigureOut">
              <a:rPr lang="el-GR" smtClean="0"/>
              <a:t>29/9/2018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3563596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9F351480-D696-4C3B-9558-4B7FD83FD20E}" type="datetimeFigureOut">
              <a:rPr lang="el-GR" smtClean="0"/>
              <a:t>29/9/2018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499300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9F351480-D696-4C3B-9558-4B7FD83FD20E}" type="datetimeFigureOut">
              <a:rPr lang="el-GR" smtClean="0"/>
              <a:t>29/9/2018</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104324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9F351480-D696-4C3B-9558-4B7FD83FD20E}" type="datetimeFigureOut">
              <a:rPr lang="el-GR" smtClean="0"/>
              <a:t>29/9/2018</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522044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F351480-D696-4C3B-9558-4B7FD83FD20E}" type="datetimeFigureOut">
              <a:rPr lang="el-GR" smtClean="0"/>
              <a:t>29/9/2018</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92041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9F351480-D696-4C3B-9558-4B7FD83FD20E}" type="datetimeFigureOut">
              <a:rPr lang="el-GR" smtClean="0"/>
              <a:t>29/9/2018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3293134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9F351480-D696-4C3B-9558-4B7FD83FD20E}" type="datetimeFigureOut">
              <a:rPr lang="el-GR" smtClean="0"/>
              <a:t>29/9/2018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98E22FC-A801-4656-A985-83BA0FC9E1A0}" type="slidenum">
              <a:rPr lang="el-GR" smtClean="0"/>
              <a:t>‹#›</a:t>
            </a:fld>
            <a:endParaRPr lang="el-GR"/>
          </a:p>
        </p:txBody>
      </p:sp>
    </p:spTree>
    <p:extLst>
      <p:ext uri="{BB962C8B-B14F-4D97-AF65-F5344CB8AC3E}">
        <p14:creationId xmlns:p14="http://schemas.microsoft.com/office/powerpoint/2010/main" val="3550202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51480-D696-4C3B-9558-4B7FD83FD20E}" type="datetimeFigureOut">
              <a:rPr lang="el-GR" smtClean="0"/>
              <a:t>29/9/2018</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E22FC-A801-4656-A985-83BA0FC9E1A0}" type="slidenum">
              <a:rPr lang="el-GR" smtClean="0"/>
              <a:t>‹#›</a:t>
            </a:fld>
            <a:endParaRPr lang="el-GR"/>
          </a:p>
        </p:txBody>
      </p:sp>
    </p:spTree>
    <p:extLst>
      <p:ext uri="{BB962C8B-B14F-4D97-AF65-F5344CB8AC3E}">
        <p14:creationId xmlns:p14="http://schemas.microsoft.com/office/powerpoint/2010/main" val="2062471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25492"/>
          <a:stretch/>
        </p:blipFill>
        <p:spPr>
          <a:xfrm>
            <a:off x="-74567" y="-27384"/>
            <a:ext cx="9245786" cy="6850880"/>
          </a:xfrm>
          <a:prstGeom prst="rect">
            <a:avLst/>
          </a:prstGeom>
        </p:spPr>
      </p:pic>
      <p:sp>
        <p:nvSpPr>
          <p:cNvPr id="2" name="Τίτλος 1"/>
          <p:cNvSpPr>
            <a:spLocks noGrp="1"/>
          </p:cNvSpPr>
          <p:nvPr>
            <p:ph type="ctrTitle"/>
          </p:nvPr>
        </p:nvSpPr>
        <p:spPr>
          <a:xfrm>
            <a:off x="3851920" y="764704"/>
            <a:ext cx="4824536" cy="1130627"/>
          </a:xfrm>
        </p:spPr>
        <p:txBody>
          <a:bodyPr>
            <a:noAutofit/>
          </a:bodyPr>
          <a:lstStyle/>
          <a:p>
            <a:r>
              <a:rPr lang="el-GR" sz="7200" b="1" dirty="0" smtClean="0"/>
              <a:t>Μετεωρίτες</a:t>
            </a:r>
            <a:endParaRPr lang="el-GR" sz="7200" b="1" dirty="0"/>
          </a:p>
        </p:txBody>
      </p:sp>
      <p:sp>
        <p:nvSpPr>
          <p:cNvPr id="5" name="TextBox 4"/>
          <p:cNvSpPr txBox="1"/>
          <p:nvPr/>
        </p:nvSpPr>
        <p:spPr>
          <a:xfrm>
            <a:off x="1259632" y="4212336"/>
            <a:ext cx="7926443" cy="2677656"/>
          </a:xfrm>
          <a:prstGeom prst="rect">
            <a:avLst/>
          </a:prstGeom>
          <a:noFill/>
        </p:spPr>
        <p:txBody>
          <a:bodyPr wrap="square" rtlCol="0">
            <a:spAutoFit/>
          </a:bodyPr>
          <a:lstStyle/>
          <a:p>
            <a:pPr algn="ctr"/>
            <a:r>
              <a:rPr lang="en-US" sz="3600" dirty="0" smtClean="0">
                <a:solidFill>
                  <a:schemeClr val="bg1"/>
                </a:solidFill>
              </a:rPr>
              <a:t>12</a:t>
            </a:r>
            <a:r>
              <a:rPr lang="el-GR" sz="3600" baseline="30000" dirty="0" smtClean="0">
                <a:solidFill>
                  <a:schemeClr val="bg1"/>
                </a:solidFill>
              </a:rPr>
              <a:t>η</a:t>
            </a:r>
            <a:r>
              <a:rPr lang="el-GR" sz="3600" dirty="0" smtClean="0">
                <a:solidFill>
                  <a:schemeClr val="bg1"/>
                </a:solidFill>
              </a:rPr>
              <a:t> Πανελλήνια Εξόρμηση Ερασιτεχνών Αστρονόμων</a:t>
            </a:r>
          </a:p>
          <a:p>
            <a:pPr algn="ctr"/>
            <a:r>
              <a:rPr lang="el-GR" sz="3600" dirty="0" smtClean="0">
                <a:solidFill>
                  <a:schemeClr val="bg1"/>
                </a:solidFill>
              </a:rPr>
              <a:t>13-15 Ιουλίου 2018</a:t>
            </a:r>
          </a:p>
          <a:p>
            <a:pPr algn="ctr"/>
            <a:r>
              <a:rPr lang="el-GR" sz="2000" dirty="0" smtClean="0">
                <a:solidFill>
                  <a:schemeClr val="bg1"/>
                </a:solidFill>
              </a:rPr>
              <a:t>                                                                Μπακολίτσας Κωνσταντίνος</a:t>
            </a:r>
          </a:p>
          <a:p>
            <a:pPr algn="ctr"/>
            <a:r>
              <a:rPr lang="el-GR" sz="2000" dirty="0" smtClean="0">
                <a:solidFill>
                  <a:schemeClr val="bg1"/>
                </a:solidFill>
              </a:rPr>
              <a:t>                                                                 Βιολόγος</a:t>
            </a:r>
          </a:p>
          <a:p>
            <a:pPr algn="ctr"/>
            <a:r>
              <a:rPr lang="el-GR" sz="2000" dirty="0" smtClean="0">
                <a:solidFill>
                  <a:schemeClr val="bg1"/>
                </a:solidFill>
              </a:rPr>
              <a:t>                                                                Αντιπρόεδρος της Α&amp;ΑΕΔΕ</a:t>
            </a:r>
            <a:endParaRPr lang="el-GR" sz="2000" dirty="0">
              <a:solidFill>
                <a:schemeClr val="bg1"/>
              </a:solidFill>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62879"/>
            <a:ext cx="1637929" cy="1637929"/>
          </a:xfrm>
          <a:prstGeom prst="rect">
            <a:avLst/>
          </a:prstGeom>
        </p:spPr>
      </p:pic>
      <p:sp>
        <p:nvSpPr>
          <p:cNvPr id="7" name="TextBox 6"/>
          <p:cNvSpPr txBox="1"/>
          <p:nvPr/>
        </p:nvSpPr>
        <p:spPr>
          <a:xfrm>
            <a:off x="-80082" y="1700808"/>
            <a:ext cx="3179717" cy="646331"/>
          </a:xfrm>
          <a:prstGeom prst="rect">
            <a:avLst/>
          </a:prstGeom>
          <a:noFill/>
        </p:spPr>
        <p:txBody>
          <a:bodyPr wrap="none" rtlCol="0">
            <a:spAutoFit/>
          </a:bodyPr>
          <a:lstStyle/>
          <a:p>
            <a:pPr algn="ctr"/>
            <a:r>
              <a:rPr lang="el-GR" b="1" dirty="0" smtClean="0">
                <a:solidFill>
                  <a:schemeClr val="bg1"/>
                </a:solidFill>
              </a:rPr>
              <a:t>Αστρονομική και Αστροφυσική</a:t>
            </a:r>
          </a:p>
          <a:p>
            <a:pPr algn="ctr"/>
            <a:r>
              <a:rPr lang="el-GR" b="1" dirty="0" smtClean="0">
                <a:solidFill>
                  <a:schemeClr val="bg1"/>
                </a:solidFill>
              </a:rPr>
              <a:t>Εταιρεία Δυτικής Ελλάδας</a:t>
            </a:r>
            <a:endParaRPr lang="el-GR" b="1" dirty="0">
              <a:solidFill>
                <a:schemeClr val="bg1"/>
              </a:solidFill>
            </a:endParaRPr>
          </a:p>
        </p:txBody>
      </p:sp>
    </p:spTree>
    <p:extLst>
      <p:ext uri="{BB962C8B-B14F-4D97-AF65-F5344CB8AC3E}">
        <p14:creationId xmlns:p14="http://schemas.microsoft.com/office/powerpoint/2010/main" val="2721946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4822" cy="6858000"/>
          </a:xfrm>
          <a:prstGeom prst="rect">
            <a:avLst/>
          </a:prstGeom>
        </p:spPr>
      </p:pic>
    </p:spTree>
    <p:extLst>
      <p:ext uri="{BB962C8B-B14F-4D97-AF65-F5344CB8AC3E}">
        <p14:creationId xmlns:p14="http://schemas.microsoft.com/office/powerpoint/2010/main" val="100461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260648"/>
            <a:ext cx="8229600" cy="1143000"/>
          </a:xfrm>
        </p:spPr>
        <p:txBody>
          <a:bodyPr>
            <a:normAutofit fontScale="90000"/>
          </a:bodyPr>
          <a:lstStyle/>
          <a:p>
            <a:r>
              <a:rPr lang="en-US" b="1" i="1" dirty="0"/>
              <a:t>NWA  </a:t>
            </a:r>
            <a:r>
              <a:rPr lang="el-GR" b="1" i="1" dirty="0" smtClean="0"/>
              <a:t>Μετεωρίτης</a:t>
            </a:r>
            <a:r>
              <a:rPr lang="en-US" b="1" dirty="0"/>
              <a:t/>
            </a:r>
            <a:br>
              <a:rPr lang="en-US" b="1" dirty="0"/>
            </a:br>
            <a:r>
              <a:rPr lang="en-US" b="1" dirty="0"/>
              <a:t>Chondrite, </a:t>
            </a:r>
            <a:r>
              <a:rPr lang="en-US" dirty="0" smtClean="0"/>
              <a:t>Stoney</a:t>
            </a:r>
            <a:r>
              <a:rPr lang="el-GR" b="1" dirty="0" smtClean="0"/>
              <a:t>, </a:t>
            </a:r>
            <a:r>
              <a:rPr lang="en-US" b="1" dirty="0" smtClean="0"/>
              <a:t>Algeria</a:t>
            </a:r>
            <a:r>
              <a:rPr lang="en-US" b="1" dirty="0"/>
              <a:t/>
            </a:r>
            <a:br>
              <a:rPr lang="en-US" b="1" dirty="0"/>
            </a:br>
            <a:endParaRPr lang="el-GR" b="1" dirty="0"/>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19431" r="-68" b="12157"/>
          <a:stretch/>
        </p:blipFill>
        <p:spPr>
          <a:xfrm>
            <a:off x="1760750" y="1124744"/>
            <a:ext cx="7366222" cy="3096285"/>
          </a:xfrm>
        </p:spPr>
      </p:pic>
      <p:sp>
        <p:nvSpPr>
          <p:cNvPr id="5" name="TextBox 4"/>
          <p:cNvSpPr txBox="1"/>
          <p:nvPr/>
        </p:nvSpPr>
        <p:spPr>
          <a:xfrm>
            <a:off x="-71665" y="5013176"/>
            <a:ext cx="9267025" cy="1477328"/>
          </a:xfrm>
          <a:prstGeom prst="rect">
            <a:avLst/>
          </a:prstGeom>
          <a:noFill/>
        </p:spPr>
        <p:txBody>
          <a:bodyPr wrap="none" rtlCol="0">
            <a:spAutoFit/>
          </a:bodyPr>
          <a:lstStyle/>
          <a:p>
            <a:pPr algn="ctr"/>
            <a:r>
              <a:rPr lang="el-GR" dirty="0"/>
              <a:t>Αυτός ο μετεωρίτης </a:t>
            </a:r>
            <a:r>
              <a:rPr lang="el-GR" dirty="0" smtClean="0"/>
              <a:t>έχει κοπεί για </a:t>
            </a:r>
            <a:r>
              <a:rPr lang="el-GR" dirty="0"/>
              <a:t>να αποκαλύψει την εσωτερική </a:t>
            </a:r>
            <a:r>
              <a:rPr lang="el-GR" dirty="0" smtClean="0"/>
              <a:t>του δομή</a:t>
            </a:r>
            <a:r>
              <a:rPr lang="el-GR" dirty="0"/>
              <a:t>. </a:t>
            </a:r>
            <a:endParaRPr lang="el-GR" dirty="0" smtClean="0"/>
          </a:p>
          <a:p>
            <a:pPr algn="ctr"/>
            <a:r>
              <a:rPr lang="el-GR" dirty="0" smtClean="0"/>
              <a:t>(</a:t>
            </a:r>
            <a:r>
              <a:rPr lang="el-GR" dirty="0"/>
              <a:t>η μεγέθυνση </a:t>
            </a:r>
            <a:r>
              <a:rPr lang="el-GR" dirty="0" smtClean="0"/>
              <a:t>αριστερά στο </a:t>
            </a:r>
            <a:r>
              <a:rPr lang="el-GR" dirty="0"/>
              <a:t>στερεοσκόπιό </a:t>
            </a:r>
            <a:r>
              <a:rPr lang="el-GR" dirty="0" smtClean="0"/>
              <a:t>είναι Χ20</a:t>
            </a:r>
            <a:r>
              <a:rPr lang="el-GR" dirty="0"/>
              <a:t>). Βρέθηκε στη Βορειοδυτική Αφρική (NWA) </a:t>
            </a:r>
            <a:endParaRPr lang="el-GR" dirty="0" smtClean="0"/>
          </a:p>
          <a:p>
            <a:pPr algn="ctr"/>
            <a:r>
              <a:rPr lang="el-GR" dirty="0" smtClean="0"/>
              <a:t>και </a:t>
            </a:r>
            <a:r>
              <a:rPr lang="el-GR" dirty="0"/>
              <a:t>προέρχεται από μια κατηγορία μετεωριτών γνωστών ως Χονδρίτες. </a:t>
            </a:r>
            <a:endParaRPr lang="el-GR" dirty="0" smtClean="0"/>
          </a:p>
          <a:p>
            <a:pPr algn="ctr"/>
            <a:r>
              <a:rPr lang="el-GR" dirty="0" smtClean="0"/>
              <a:t>Είναι </a:t>
            </a:r>
            <a:r>
              <a:rPr lang="el-GR" dirty="0"/>
              <a:t>από τα πιο αρχέγονα πετρώματα, δομικά στοιχεία του Ηλιακού </a:t>
            </a:r>
            <a:r>
              <a:rPr lang="el-GR" dirty="0" smtClean="0"/>
              <a:t>Συστήματος</a:t>
            </a:r>
          </a:p>
          <a:p>
            <a:pPr algn="ctr"/>
            <a:r>
              <a:rPr lang="el-GR" dirty="0" smtClean="0"/>
              <a:t>ηλικίας </a:t>
            </a:r>
            <a:r>
              <a:rPr lang="el-GR" dirty="0"/>
              <a:t>4,5 δισεκατομμυρίων ετών.</a:t>
            </a: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60848"/>
            <a:ext cx="3103729" cy="2952328"/>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3194" y="3140968"/>
            <a:ext cx="2205680" cy="1955833"/>
          </a:xfrm>
          <a:prstGeom prst="rect">
            <a:avLst/>
          </a:prstGeom>
        </p:spPr>
      </p:pic>
    </p:spTree>
    <p:extLst>
      <p:ext uri="{BB962C8B-B14F-4D97-AF65-F5344CB8AC3E}">
        <p14:creationId xmlns:p14="http://schemas.microsoft.com/office/powerpoint/2010/main" val="1842453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Μετεωρίτης </a:t>
            </a:r>
            <a:r>
              <a:rPr lang="el-GR" b="1" dirty="0" err="1" smtClean="0"/>
              <a:t>Canyon</a:t>
            </a:r>
            <a:r>
              <a:rPr lang="el-GR" b="1" dirty="0" smtClean="0"/>
              <a:t> </a:t>
            </a:r>
            <a:r>
              <a:rPr lang="el-GR" b="1" dirty="0" err="1" smtClean="0"/>
              <a:t>Diablo</a:t>
            </a:r>
            <a:endParaRPr lang="el-GR" b="1" dirty="0"/>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454" r="-1603" b="17736"/>
          <a:stretch/>
        </p:blipFill>
        <p:spPr>
          <a:xfrm>
            <a:off x="3314990" y="2487259"/>
            <a:ext cx="5864624" cy="2525917"/>
          </a:xfr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340768"/>
            <a:ext cx="3816424" cy="3549463"/>
          </a:xfrm>
          <a:prstGeom prst="rect">
            <a:avLst/>
          </a:prstGeom>
        </p:spPr>
      </p:pic>
      <p:sp>
        <p:nvSpPr>
          <p:cNvPr id="6" name="TextBox 5"/>
          <p:cNvSpPr txBox="1"/>
          <p:nvPr/>
        </p:nvSpPr>
        <p:spPr>
          <a:xfrm>
            <a:off x="0" y="5013176"/>
            <a:ext cx="8683787" cy="1477328"/>
          </a:xfrm>
          <a:prstGeom prst="rect">
            <a:avLst/>
          </a:prstGeom>
          <a:noFill/>
        </p:spPr>
        <p:txBody>
          <a:bodyPr wrap="none" rtlCol="0">
            <a:spAutoFit/>
          </a:bodyPr>
          <a:lstStyle/>
          <a:p>
            <a:pPr algn="ctr"/>
            <a:r>
              <a:rPr lang="el-GR" dirty="0"/>
              <a:t>Μετεωρίτης </a:t>
            </a:r>
            <a:r>
              <a:rPr lang="el-GR" dirty="0" err="1"/>
              <a:t>Canyon</a:t>
            </a:r>
            <a:r>
              <a:rPr lang="el-GR" dirty="0"/>
              <a:t> </a:t>
            </a:r>
            <a:r>
              <a:rPr lang="el-GR" dirty="0" err="1"/>
              <a:t>Diablo</a:t>
            </a:r>
            <a:r>
              <a:rPr lang="el-GR" dirty="0"/>
              <a:t> </a:t>
            </a:r>
            <a:r>
              <a:rPr lang="el-GR" dirty="0" smtClean="0"/>
              <a:t>(</a:t>
            </a:r>
            <a:r>
              <a:rPr lang="el-GR" dirty="0"/>
              <a:t>2533 8558 8884</a:t>
            </a:r>
            <a:r>
              <a:rPr lang="el-GR" dirty="0" smtClean="0"/>
              <a:t>). Βρέθηκε </a:t>
            </a:r>
            <a:r>
              <a:rPr lang="el-GR" dirty="0"/>
              <a:t>στον </a:t>
            </a:r>
            <a:r>
              <a:rPr lang="el-GR" dirty="0" err="1"/>
              <a:t>μετεωριτικό</a:t>
            </a:r>
            <a:r>
              <a:rPr lang="el-GR" dirty="0"/>
              <a:t> κρατήρα </a:t>
            </a:r>
            <a:endParaRPr lang="el-GR" dirty="0" smtClean="0"/>
          </a:p>
          <a:p>
            <a:pPr algn="ctr"/>
            <a:r>
              <a:rPr lang="el-GR" dirty="0" err="1" smtClean="0"/>
              <a:t>Canyon</a:t>
            </a:r>
            <a:r>
              <a:rPr lang="el-GR" dirty="0" smtClean="0"/>
              <a:t> </a:t>
            </a:r>
            <a:r>
              <a:rPr lang="el-GR" dirty="0" err="1"/>
              <a:t>Diablo</a:t>
            </a:r>
            <a:r>
              <a:rPr lang="el-GR" dirty="0"/>
              <a:t> </a:t>
            </a:r>
            <a:r>
              <a:rPr lang="el-GR" dirty="0" smtClean="0"/>
              <a:t>στην </a:t>
            </a:r>
            <a:r>
              <a:rPr lang="el-GR" dirty="0" err="1"/>
              <a:t>Coconino</a:t>
            </a:r>
            <a:r>
              <a:rPr lang="el-GR" dirty="0"/>
              <a:t> </a:t>
            </a:r>
            <a:r>
              <a:rPr lang="el-GR" dirty="0" err="1"/>
              <a:t>County</a:t>
            </a:r>
            <a:r>
              <a:rPr lang="el-GR" dirty="0"/>
              <a:t>, </a:t>
            </a:r>
            <a:r>
              <a:rPr lang="el-GR" dirty="0" err="1"/>
              <a:t>Arizona</a:t>
            </a:r>
            <a:r>
              <a:rPr lang="el-GR" dirty="0"/>
              <a:t>, U.S.A. κ</a:t>
            </a:r>
            <a:r>
              <a:rPr lang="el-GR" dirty="0" smtClean="0"/>
              <a:t>αι υπολογίζεται </a:t>
            </a:r>
            <a:r>
              <a:rPr lang="el-GR" dirty="0"/>
              <a:t>ότι έπεσε πριν από </a:t>
            </a:r>
            <a:endParaRPr lang="el-GR" dirty="0" smtClean="0"/>
          </a:p>
          <a:p>
            <a:pPr algn="ctr"/>
            <a:r>
              <a:rPr lang="el-GR" dirty="0" smtClean="0"/>
              <a:t>20 </a:t>
            </a:r>
            <a:r>
              <a:rPr lang="el-GR" dirty="0"/>
              <a:t>με 40 χιλιάδες </a:t>
            </a:r>
            <a:r>
              <a:rPr lang="el-GR" dirty="0" smtClean="0"/>
              <a:t>χρόνια. Πρόκειται </a:t>
            </a:r>
            <a:r>
              <a:rPr lang="el-GR" dirty="0"/>
              <a:t>για μετεωρίτη </a:t>
            </a:r>
            <a:r>
              <a:rPr lang="el-GR" dirty="0" err="1"/>
              <a:t>Οκταεδρίτη</a:t>
            </a:r>
            <a:r>
              <a:rPr lang="el-GR" dirty="0"/>
              <a:t> Σιδήρου. </a:t>
            </a:r>
            <a:endParaRPr lang="el-GR" dirty="0" smtClean="0"/>
          </a:p>
          <a:p>
            <a:pPr algn="ctr"/>
            <a:r>
              <a:rPr lang="el-GR" dirty="0" smtClean="0"/>
              <a:t>Το </a:t>
            </a:r>
            <a:r>
              <a:rPr lang="el-GR" dirty="0"/>
              <a:t>κύριο μεταλλικό του περιεχόμενο είναι </a:t>
            </a:r>
            <a:r>
              <a:rPr lang="el-GR" dirty="0" err="1"/>
              <a:t>Kamacite</a:t>
            </a:r>
            <a:r>
              <a:rPr lang="el-GR" dirty="0"/>
              <a:t> και </a:t>
            </a:r>
            <a:r>
              <a:rPr lang="el-GR" dirty="0" err="1"/>
              <a:t>Taenite</a:t>
            </a:r>
            <a:r>
              <a:rPr lang="el-GR" dirty="0" smtClean="0"/>
              <a:t>. </a:t>
            </a:r>
          </a:p>
          <a:p>
            <a:pPr algn="ctr"/>
            <a:r>
              <a:rPr lang="el-GR" dirty="0"/>
              <a:t>Η</a:t>
            </a:r>
            <a:r>
              <a:rPr lang="el-GR" dirty="0" smtClean="0"/>
              <a:t> </a:t>
            </a:r>
            <a:r>
              <a:rPr lang="el-GR" dirty="0"/>
              <a:t>μεγέθυνση χαρακτηριστικών της επιφάνειας από το στερεοσκόπιό </a:t>
            </a:r>
            <a:r>
              <a:rPr lang="el-GR" dirty="0" smtClean="0"/>
              <a:t>είναι </a:t>
            </a:r>
            <a:r>
              <a:rPr lang="el-GR" dirty="0"/>
              <a:t>(Χ20</a:t>
            </a:r>
            <a:r>
              <a:rPr lang="el-GR" dirty="0" smtClean="0"/>
              <a:t>)</a:t>
            </a:r>
            <a:endParaRPr lang="el-GR" dirty="0"/>
          </a:p>
        </p:txBody>
      </p:sp>
      <p:pic>
        <p:nvPicPr>
          <p:cNvPr id="7" name="Εικόνα 6"/>
          <p:cNvPicPr>
            <a:picLocks noChangeAspect="1"/>
          </p:cNvPicPr>
          <p:nvPr/>
        </p:nvPicPr>
        <p:blipFill rotWithShape="1">
          <a:blip r:embed="rId4" cstate="print">
            <a:extLst>
              <a:ext uri="{28A0092B-C50C-407E-A947-70E740481C1C}">
                <a14:useLocalDpi xmlns:a14="http://schemas.microsoft.com/office/drawing/2010/main" val="0"/>
              </a:ext>
            </a:extLst>
          </a:blip>
          <a:srcRect l="18147" t="25479" r="28640" b="30297"/>
          <a:stretch/>
        </p:blipFill>
        <p:spPr>
          <a:xfrm>
            <a:off x="6300192" y="1124744"/>
            <a:ext cx="2739376" cy="2001942"/>
          </a:xfrm>
          <a:prstGeom prst="rect">
            <a:avLst/>
          </a:prstGeom>
        </p:spPr>
      </p:pic>
    </p:spTree>
    <p:extLst>
      <p:ext uri="{BB962C8B-B14F-4D97-AF65-F5344CB8AC3E}">
        <p14:creationId xmlns:p14="http://schemas.microsoft.com/office/powerpoint/2010/main" val="1848981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a:p>
        </p:txBody>
      </p:sp>
      <p:pic>
        <p:nvPicPr>
          <p:cNvPr id="7170" name="Picture 2" descr="barringer-meteor-crater-canyon-diab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 y="315278"/>
            <a:ext cx="9145168" cy="613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34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cstate="print">
            <a:extLst>
              <a:ext uri="{28A0092B-C50C-407E-A947-70E740481C1C}">
                <a14:useLocalDpi xmlns:a14="http://schemas.microsoft.com/office/drawing/2010/main" val="0"/>
              </a:ext>
            </a:extLst>
          </a:blip>
          <a:srcRect t="10135" b="12424"/>
          <a:stretch/>
        </p:blipFill>
        <p:spPr>
          <a:xfrm>
            <a:off x="2771800" y="1052736"/>
            <a:ext cx="6250068" cy="3530851"/>
          </a:xfrm>
          <a:prstGeom prst="rect">
            <a:avLst/>
          </a:prstGeom>
        </p:spPr>
      </p:pic>
      <p:sp>
        <p:nvSpPr>
          <p:cNvPr id="2" name="Τίτλος 1"/>
          <p:cNvSpPr>
            <a:spLocks noGrp="1"/>
          </p:cNvSpPr>
          <p:nvPr>
            <p:ph type="title"/>
          </p:nvPr>
        </p:nvSpPr>
        <p:spPr>
          <a:xfrm>
            <a:off x="467544" y="0"/>
            <a:ext cx="8229600" cy="1143000"/>
          </a:xfrm>
        </p:spPr>
        <p:txBody>
          <a:bodyPr/>
          <a:lstStyle/>
          <a:p>
            <a:r>
              <a:rPr lang="el-GR" dirty="0" smtClean="0"/>
              <a:t>Μετεωρίτης </a:t>
            </a:r>
            <a:r>
              <a:rPr lang="en-US" b="1" dirty="0"/>
              <a:t>Campo Del Cielo</a:t>
            </a:r>
            <a:endParaRPr lang="el-GR" b="1" dirty="0"/>
          </a:p>
        </p:txBody>
      </p:sp>
      <p:sp>
        <p:nvSpPr>
          <p:cNvPr id="3" name="Θέση περιεχομένου 2"/>
          <p:cNvSpPr>
            <a:spLocks noGrp="1"/>
          </p:cNvSpPr>
          <p:nvPr>
            <p:ph idx="1"/>
          </p:nvPr>
        </p:nvSpPr>
        <p:spPr>
          <a:xfrm>
            <a:off x="179512" y="5445224"/>
            <a:ext cx="8579296" cy="1296144"/>
          </a:xfrm>
        </p:spPr>
        <p:txBody>
          <a:bodyPr>
            <a:normAutofit/>
          </a:bodyPr>
          <a:lstStyle/>
          <a:p>
            <a:pPr marL="0" indent="0" algn="ctr">
              <a:buNone/>
            </a:pPr>
            <a:r>
              <a:rPr lang="el-GR" sz="2400" dirty="0"/>
              <a:t>Πρόκειται για ένα κομμάτι </a:t>
            </a:r>
            <a:r>
              <a:rPr lang="el-GR" sz="2400" dirty="0" smtClean="0"/>
              <a:t>του </a:t>
            </a:r>
            <a:r>
              <a:rPr lang="el-GR" sz="2400" dirty="0"/>
              <a:t>μετεωρίτη </a:t>
            </a:r>
            <a:r>
              <a:rPr lang="el-GR" sz="2400" dirty="0" err="1"/>
              <a:t>Campo</a:t>
            </a:r>
            <a:r>
              <a:rPr lang="el-GR" sz="2400" dirty="0"/>
              <a:t>. </a:t>
            </a:r>
            <a:endParaRPr lang="el-GR" sz="2400" dirty="0" smtClean="0"/>
          </a:p>
          <a:p>
            <a:pPr marL="0" indent="0" algn="ctr">
              <a:buNone/>
            </a:pPr>
            <a:r>
              <a:rPr lang="el-GR" sz="2400" dirty="0" smtClean="0"/>
              <a:t>O </a:t>
            </a:r>
            <a:r>
              <a:rPr lang="el-GR" sz="2400" dirty="0" err="1"/>
              <a:t>Campo</a:t>
            </a:r>
            <a:r>
              <a:rPr lang="el-GR" sz="2400" dirty="0"/>
              <a:t> </a:t>
            </a:r>
            <a:r>
              <a:rPr lang="el-GR" sz="2400" dirty="0" err="1"/>
              <a:t>Del</a:t>
            </a:r>
            <a:r>
              <a:rPr lang="el-GR" sz="2400" dirty="0"/>
              <a:t> </a:t>
            </a:r>
            <a:r>
              <a:rPr lang="el-GR" sz="2400" dirty="0" err="1"/>
              <a:t>Cielo</a:t>
            </a:r>
            <a:r>
              <a:rPr lang="el-GR" sz="2400" dirty="0"/>
              <a:t> βρέθηκε για πρώτη φορά στην </a:t>
            </a:r>
            <a:r>
              <a:rPr lang="el-GR" sz="2400" dirty="0" err="1"/>
              <a:t>Gran</a:t>
            </a:r>
            <a:r>
              <a:rPr lang="el-GR" sz="2400" dirty="0"/>
              <a:t> </a:t>
            </a:r>
            <a:r>
              <a:rPr lang="el-GR" sz="2400" dirty="0" err="1"/>
              <a:t>Chaco</a:t>
            </a:r>
            <a:r>
              <a:rPr lang="el-GR" sz="2400" dirty="0"/>
              <a:t> </a:t>
            </a:r>
            <a:r>
              <a:rPr lang="el-GR" sz="2400" dirty="0" err="1"/>
              <a:t>Gualamba</a:t>
            </a:r>
            <a:r>
              <a:rPr lang="el-GR" sz="2400" dirty="0"/>
              <a:t> της Αργεντινής το 1576. Είναι ένας </a:t>
            </a:r>
            <a:r>
              <a:rPr lang="el-GR" sz="2400" dirty="0" err="1"/>
              <a:t>Iron</a:t>
            </a:r>
            <a:r>
              <a:rPr lang="el-GR" sz="2400" dirty="0"/>
              <a:t> </a:t>
            </a:r>
            <a:r>
              <a:rPr lang="el-GR" sz="2400" dirty="0" err="1"/>
              <a:t>Coarse</a:t>
            </a:r>
            <a:r>
              <a:rPr lang="el-GR" sz="2400" dirty="0"/>
              <a:t> (IA).</a:t>
            </a:r>
          </a:p>
        </p:txBody>
      </p:sp>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908720"/>
            <a:ext cx="3132919" cy="2594449"/>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3503169"/>
            <a:ext cx="1878377" cy="2060848"/>
          </a:xfrm>
          <a:prstGeom prst="rect">
            <a:avLst/>
          </a:prstGeom>
        </p:spPr>
      </p:pic>
    </p:spTree>
    <p:extLst>
      <p:ext uri="{BB962C8B-B14F-4D97-AF65-F5344CB8AC3E}">
        <p14:creationId xmlns:p14="http://schemas.microsoft.com/office/powerpoint/2010/main" val="2292296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77730" y="83488"/>
            <a:ext cx="8229600" cy="1143000"/>
          </a:xfrm>
        </p:spPr>
        <p:txBody>
          <a:bodyPr>
            <a:noAutofit/>
          </a:bodyPr>
          <a:lstStyle/>
          <a:p>
            <a:r>
              <a:rPr lang="en-US" sz="2400" b="1" dirty="0"/>
              <a:t>The Campo del Cielo meteorite was found in outside the small Argentinian town of </a:t>
            </a:r>
            <a:r>
              <a:rPr lang="en-US" sz="2400" b="1" dirty="0" err="1"/>
              <a:t>Gancedo</a:t>
            </a:r>
            <a:r>
              <a:rPr lang="en-US" sz="2400" b="1" dirty="0"/>
              <a:t>. Credit: </a:t>
            </a:r>
            <a:r>
              <a:rPr lang="en-US" sz="2400" b="1" dirty="0" err="1"/>
              <a:t>Ministerio</a:t>
            </a:r>
            <a:r>
              <a:rPr lang="en-US" sz="2400" b="1" dirty="0"/>
              <a:t> de </a:t>
            </a:r>
            <a:r>
              <a:rPr lang="en-US" sz="2400" b="1" dirty="0" err="1"/>
              <a:t>Gobierno</a:t>
            </a:r>
            <a:r>
              <a:rPr lang="en-US" sz="2400" b="1" dirty="0"/>
              <a:t> Facebook page.</a:t>
            </a:r>
            <a:endParaRPr lang="el-GR" sz="2400" b="1" dirty="0"/>
          </a:p>
        </p:txBody>
      </p:sp>
      <p:pic>
        <p:nvPicPr>
          <p:cNvPr id="1026" name="Picture 2" descr="https://www.universetoday.com/wp-content/uploads/2016/09/meteorite-1-700x4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0" y="1226488"/>
            <a:ext cx="9102940" cy="561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640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6512" y="1124744"/>
            <a:ext cx="4464496" cy="1872208"/>
          </a:xfrm>
        </p:spPr>
        <p:txBody>
          <a:bodyPr>
            <a:normAutofit fontScale="90000"/>
          </a:bodyPr>
          <a:lstStyle/>
          <a:p>
            <a:r>
              <a:rPr lang="el-GR" dirty="0" smtClean="0"/>
              <a:t>METEORITE </a:t>
            </a:r>
            <a:br>
              <a:rPr lang="el-GR" dirty="0" smtClean="0"/>
            </a:br>
            <a:r>
              <a:rPr lang="el-GR" b="1" dirty="0" smtClean="0"/>
              <a:t>SIKHOTE-ALIN</a:t>
            </a:r>
            <a:r>
              <a:rPr lang="el-GR" dirty="0" smtClean="0"/>
              <a:t> PRIMORYE RUSSIA </a:t>
            </a:r>
            <a:br>
              <a:rPr lang="el-GR" dirty="0" smtClean="0"/>
            </a:b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48183" y="18122"/>
            <a:ext cx="4695818" cy="3266861"/>
          </a:xfrm>
        </p:spPr>
      </p:pic>
      <p:sp>
        <p:nvSpPr>
          <p:cNvPr id="5" name="TextBox 4"/>
          <p:cNvSpPr txBox="1"/>
          <p:nvPr/>
        </p:nvSpPr>
        <p:spPr>
          <a:xfrm>
            <a:off x="17028" y="3152846"/>
            <a:ext cx="6772239" cy="3139321"/>
          </a:xfrm>
          <a:prstGeom prst="rect">
            <a:avLst/>
          </a:prstGeom>
          <a:noFill/>
        </p:spPr>
        <p:txBody>
          <a:bodyPr wrap="none" rtlCol="0">
            <a:spAutoFit/>
          </a:bodyPr>
          <a:lstStyle/>
          <a:p>
            <a:r>
              <a:rPr lang="el-GR" dirty="0" smtClean="0"/>
              <a:t>Αυτός ο μετεωρίτης </a:t>
            </a:r>
            <a:r>
              <a:rPr lang="el-GR" dirty="0"/>
              <a:t>σιδήρου έπεσε στα βουνά </a:t>
            </a:r>
            <a:endParaRPr lang="el-GR" dirty="0" smtClean="0"/>
          </a:p>
          <a:p>
            <a:r>
              <a:rPr lang="el-GR" dirty="0" err="1" smtClean="0"/>
              <a:t>Sikhote</a:t>
            </a:r>
            <a:r>
              <a:rPr lang="el-GR" dirty="0" smtClean="0"/>
              <a:t>-</a:t>
            </a:r>
            <a:r>
              <a:rPr lang="el-GR" dirty="0" err="1" smtClean="0"/>
              <a:t>Alin</a:t>
            </a:r>
            <a:r>
              <a:rPr lang="el-GR" dirty="0" smtClean="0"/>
              <a:t> (</a:t>
            </a:r>
            <a:r>
              <a:rPr lang="el-GR" dirty="0" err="1"/>
              <a:t>Primorsky</a:t>
            </a:r>
            <a:r>
              <a:rPr lang="el-GR" dirty="0"/>
              <a:t> </a:t>
            </a:r>
            <a:r>
              <a:rPr lang="el-GR" dirty="0" err="1"/>
              <a:t>Krai</a:t>
            </a:r>
            <a:r>
              <a:rPr lang="el-GR" dirty="0"/>
              <a:t> </a:t>
            </a:r>
            <a:r>
              <a:rPr lang="el-GR" dirty="0" err="1"/>
              <a:t>Far</a:t>
            </a:r>
            <a:r>
              <a:rPr lang="el-GR" dirty="0"/>
              <a:t> </a:t>
            </a:r>
            <a:r>
              <a:rPr lang="el-GR" dirty="0" err="1"/>
              <a:t>Eastern</a:t>
            </a:r>
            <a:r>
              <a:rPr lang="el-GR" dirty="0"/>
              <a:t> </a:t>
            </a:r>
            <a:r>
              <a:rPr lang="el-GR" dirty="0" err="1"/>
              <a:t>Federal</a:t>
            </a:r>
            <a:r>
              <a:rPr lang="el-GR" dirty="0"/>
              <a:t> </a:t>
            </a:r>
            <a:r>
              <a:rPr lang="el-GR" dirty="0" err="1"/>
              <a:t>District</a:t>
            </a:r>
            <a:r>
              <a:rPr lang="el-GR" dirty="0" smtClean="0"/>
              <a:t>)</a:t>
            </a:r>
          </a:p>
          <a:p>
            <a:r>
              <a:rPr lang="el-GR" dirty="0" smtClean="0"/>
              <a:t>στη νοτιοανατολική Ρωσία στις </a:t>
            </a:r>
            <a:r>
              <a:rPr lang="el-GR" dirty="0"/>
              <a:t>12 Φεβρουαρίου του 1947. </a:t>
            </a:r>
            <a:endParaRPr lang="el-GR" dirty="0" smtClean="0"/>
          </a:p>
          <a:p>
            <a:r>
              <a:rPr lang="el-GR" dirty="0" smtClean="0"/>
              <a:t>Εκτιμάται </a:t>
            </a:r>
            <a:r>
              <a:rPr lang="el-GR" dirty="0"/>
              <a:t>ότι 70 τόνοι υλικού </a:t>
            </a:r>
            <a:r>
              <a:rPr lang="el-GR" dirty="0" smtClean="0"/>
              <a:t>(τμήμα </a:t>
            </a:r>
            <a:r>
              <a:rPr lang="el-GR" dirty="0"/>
              <a:t>του μετεωρίτη) επιβίωσαν </a:t>
            </a:r>
            <a:r>
              <a:rPr lang="el-GR" dirty="0" smtClean="0"/>
              <a:t>από </a:t>
            </a:r>
          </a:p>
          <a:p>
            <a:r>
              <a:rPr lang="el-GR" dirty="0" smtClean="0"/>
              <a:t>το </a:t>
            </a:r>
            <a:r>
              <a:rPr lang="el-GR" dirty="0"/>
              <a:t>φλογερό πέρασμα μέσω </a:t>
            </a:r>
            <a:r>
              <a:rPr lang="el-GR" dirty="0" smtClean="0"/>
              <a:t>της </a:t>
            </a:r>
            <a:r>
              <a:rPr lang="el-GR" dirty="0"/>
              <a:t>ατμόσφαιρας και έφθασαν στη Γη.</a:t>
            </a:r>
            <a:r>
              <a:rPr lang="el-GR" dirty="0" smtClean="0"/>
              <a:t/>
            </a:r>
            <a:br>
              <a:rPr lang="el-GR" dirty="0" smtClean="0"/>
            </a:br>
            <a:r>
              <a:rPr lang="el-GR" dirty="0"/>
              <a:t>Είναι ένας </a:t>
            </a:r>
            <a:r>
              <a:rPr lang="el-GR" dirty="0" err="1"/>
              <a:t>coarse</a:t>
            </a:r>
            <a:r>
              <a:rPr lang="el-GR" dirty="0"/>
              <a:t> </a:t>
            </a:r>
            <a:r>
              <a:rPr lang="el-GR" dirty="0" err="1"/>
              <a:t>octahedrite</a:t>
            </a:r>
            <a:r>
              <a:rPr lang="el-GR" dirty="0"/>
              <a:t> που αποτελείται κυρίως από σίδηρο με </a:t>
            </a:r>
            <a:endParaRPr lang="el-GR" dirty="0" smtClean="0"/>
          </a:p>
          <a:p>
            <a:r>
              <a:rPr lang="el-GR" dirty="0" smtClean="0"/>
              <a:t>περίπου </a:t>
            </a:r>
            <a:r>
              <a:rPr lang="el-GR" dirty="0"/>
              <a:t>6% νικέλιο και άλλα μέταλλα και ανόργανα στοιχεία, όπως </a:t>
            </a:r>
            <a:endParaRPr lang="el-GR" dirty="0" smtClean="0"/>
          </a:p>
          <a:p>
            <a:r>
              <a:rPr lang="el-GR" dirty="0" err="1" smtClean="0"/>
              <a:t>taenite</a:t>
            </a:r>
            <a:r>
              <a:rPr lang="el-GR" dirty="0" smtClean="0"/>
              <a:t> </a:t>
            </a:r>
            <a:r>
              <a:rPr lang="el-GR" dirty="0"/>
              <a:t>και </a:t>
            </a:r>
            <a:r>
              <a:rPr lang="el-GR" dirty="0" err="1"/>
              <a:t>kamacite</a:t>
            </a:r>
            <a:r>
              <a:rPr lang="el-GR" dirty="0"/>
              <a:t> σε μικρότερο βαθμό</a:t>
            </a:r>
            <a:r>
              <a:rPr lang="el-GR" dirty="0" smtClean="0"/>
              <a:t>.</a:t>
            </a:r>
            <a:br>
              <a:rPr lang="el-GR" dirty="0" smtClean="0"/>
            </a:br>
            <a:r>
              <a:rPr lang="el-GR" dirty="0"/>
              <a:t>Ομάδα: IIAB</a:t>
            </a:r>
            <a:r>
              <a:rPr lang="el-GR" dirty="0" smtClean="0"/>
              <a:t/>
            </a:r>
            <a:br>
              <a:rPr lang="el-GR" dirty="0" smtClean="0"/>
            </a:br>
            <a:r>
              <a:rPr lang="el-GR" dirty="0"/>
              <a:t>Σύσταση: 93% </a:t>
            </a:r>
            <a:r>
              <a:rPr lang="el-GR" dirty="0" err="1"/>
              <a:t>Fe</a:t>
            </a:r>
            <a:r>
              <a:rPr lang="el-GR" dirty="0"/>
              <a:t>, 5.9% </a:t>
            </a:r>
            <a:r>
              <a:rPr lang="el-GR" dirty="0" err="1"/>
              <a:t>Ni</a:t>
            </a:r>
            <a:r>
              <a:rPr lang="el-GR" dirty="0"/>
              <a:t>, 0.42% </a:t>
            </a:r>
            <a:r>
              <a:rPr lang="el-GR" dirty="0" err="1"/>
              <a:t>Co</a:t>
            </a:r>
            <a:r>
              <a:rPr lang="el-GR" dirty="0"/>
              <a:t>, 0.46% P, 0.28% S</a:t>
            </a:r>
            <a:r>
              <a:rPr lang="el-GR" dirty="0" smtClean="0"/>
              <a:t/>
            </a:r>
            <a:br>
              <a:rPr lang="el-GR" dirty="0" smtClean="0"/>
            </a:br>
            <a:r>
              <a:rPr lang="el-GR" dirty="0"/>
              <a:t>Συντεταγμένες: 46°09′36″N 134°39′12″E &amp; 46°09′36″N 134°39′12″E</a:t>
            </a:r>
          </a:p>
        </p:txBody>
      </p:sp>
    </p:spTree>
    <p:extLst>
      <p:ext uri="{BB962C8B-B14F-4D97-AF65-F5344CB8AC3E}">
        <p14:creationId xmlns:p14="http://schemas.microsoft.com/office/powerpoint/2010/main" val="869779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8194" name="Picture 2" descr="Sikhote-Alin meteo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48"/>
            <a:ext cx="9213970" cy="675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988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10242" name="Picture 2" descr="[Gary A. Becker Slide]"/>
          <p:cNvPicPr>
            <a:picLocks noChangeAspect="1" noChangeArrowheads="1"/>
          </p:cNvPicPr>
          <p:nvPr/>
        </p:nvPicPr>
        <p:blipFill rotWithShape="1">
          <a:blip r:embed="rId2">
            <a:extLst>
              <a:ext uri="{28A0092B-C50C-407E-A947-70E740481C1C}">
                <a14:useLocalDpi xmlns:a14="http://schemas.microsoft.com/office/drawing/2010/main" val="0"/>
              </a:ext>
            </a:extLst>
          </a:blip>
          <a:srcRect b="3750"/>
          <a:stretch/>
        </p:blipFill>
        <p:spPr bwMode="auto">
          <a:xfrm>
            <a:off x="0" y="116632"/>
            <a:ext cx="9144000" cy="660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119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rotWithShape="1">
          <a:blip r:embed="rId2">
            <a:extLst>
              <a:ext uri="{28A0092B-C50C-407E-A947-70E740481C1C}">
                <a14:useLocalDpi xmlns:a14="http://schemas.microsoft.com/office/drawing/2010/main" val="0"/>
              </a:ext>
            </a:extLst>
          </a:blip>
          <a:srcRect t="5953" r="-263"/>
          <a:stretch/>
        </p:blipFill>
        <p:spPr>
          <a:xfrm>
            <a:off x="755576" y="1"/>
            <a:ext cx="7788340" cy="6858000"/>
          </a:xfrm>
        </p:spPr>
      </p:pic>
    </p:spTree>
    <p:extLst>
      <p:ext uri="{BB962C8B-B14F-4D97-AF65-F5344CB8AC3E}">
        <p14:creationId xmlns:p14="http://schemas.microsoft.com/office/powerpoint/2010/main" val="150052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t="14698"/>
          <a:stretch/>
        </p:blipFill>
        <p:spPr>
          <a:xfrm>
            <a:off x="467544" y="0"/>
            <a:ext cx="8172400" cy="6861676"/>
          </a:xfrm>
          <a:prstGeom prst="rect">
            <a:avLst/>
          </a:prstGeom>
        </p:spPr>
      </p:pic>
      <p:sp>
        <p:nvSpPr>
          <p:cNvPr id="2" name="TextBox 1"/>
          <p:cNvSpPr txBox="1"/>
          <p:nvPr/>
        </p:nvSpPr>
        <p:spPr>
          <a:xfrm>
            <a:off x="10539" y="3430838"/>
            <a:ext cx="5804474" cy="523220"/>
          </a:xfrm>
          <a:prstGeom prst="rect">
            <a:avLst/>
          </a:prstGeom>
          <a:noFill/>
        </p:spPr>
        <p:txBody>
          <a:bodyPr wrap="none" rtlCol="0">
            <a:spAutoFit/>
          </a:bodyPr>
          <a:lstStyle/>
          <a:p>
            <a:r>
              <a:rPr lang="el-GR" sz="2800" b="1" dirty="0" smtClean="0">
                <a:solidFill>
                  <a:schemeClr val="bg1"/>
                </a:solidFill>
              </a:rPr>
              <a:t>Επί τέλους μια τεκμηριωμένη θεωρία</a:t>
            </a:r>
            <a:endParaRPr lang="el-GR" sz="2800" b="1" dirty="0">
              <a:solidFill>
                <a:schemeClr val="bg1"/>
              </a:solidFill>
            </a:endParaRPr>
          </a:p>
        </p:txBody>
      </p:sp>
      <p:pic>
        <p:nvPicPr>
          <p:cNvPr id="1026" name="Picture 2" descr="Î£ÏÎµÏÎ¹ÎºÎ® ÎµÎ¹ÎºÏÎ½Î±"/>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2806769"/>
            <a:ext cx="936104" cy="6240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770" y="3861048"/>
            <a:ext cx="5984972" cy="800219"/>
          </a:xfrm>
          <a:prstGeom prst="rect">
            <a:avLst/>
          </a:prstGeom>
          <a:noFill/>
        </p:spPr>
        <p:txBody>
          <a:bodyPr wrap="none" rtlCol="0">
            <a:spAutoFit/>
          </a:bodyPr>
          <a:lstStyle/>
          <a:p>
            <a:r>
              <a:rPr lang="el-GR" sz="2800" b="1" dirty="0">
                <a:solidFill>
                  <a:schemeClr val="bg1"/>
                </a:solidFill>
              </a:rPr>
              <a:t>για την </a:t>
            </a:r>
            <a:r>
              <a:rPr lang="el-GR" sz="2800" b="1" dirty="0" smtClean="0">
                <a:solidFill>
                  <a:schemeClr val="bg1"/>
                </a:solidFill>
              </a:rPr>
              <a:t>εξαφάνιση </a:t>
            </a:r>
            <a:r>
              <a:rPr lang="el-GR" sz="2800" b="1" dirty="0">
                <a:solidFill>
                  <a:schemeClr val="bg1"/>
                </a:solidFill>
              </a:rPr>
              <a:t>των δεινοσαύρων…</a:t>
            </a:r>
          </a:p>
          <a:p>
            <a:endParaRPr lang="el-GR" dirty="0"/>
          </a:p>
        </p:txBody>
      </p:sp>
    </p:spTree>
    <p:extLst>
      <p:ext uri="{BB962C8B-B14F-4D97-AF65-F5344CB8AC3E}">
        <p14:creationId xmlns:p14="http://schemas.microsoft.com/office/powerpoint/2010/main" val="1787364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973379" cy="6858000"/>
          </a:xfrm>
          <a:prstGeom prst="rect">
            <a:avLst/>
          </a:prstGeom>
        </p:spPr>
      </p:pic>
      <p:sp>
        <p:nvSpPr>
          <p:cNvPr id="2" name="Τίτλος 1"/>
          <p:cNvSpPr>
            <a:spLocks noGrp="1"/>
          </p:cNvSpPr>
          <p:nvPr>
            <p:ph type="title"/>
          </p:nvPr>
        </p:nvSpPr>
        <p:spPr>
          <a:xfrm>
            <a:off x="101389" y="980728"/>
            <a:ext cx="5865874" cy="854968"/>
          </a:xfrm>
        </p:spPr>
        <p:txBody>
          <a:bodyPr>
            <a:normAutofit fontScale="90000"/>
          </a:bodyPr>
          <a:lstStyle/>
          <a:p>
            <a:r>
              <a:rPr lang="en-US" b="1" dirty="0" err="1" smtClean="0">
                <a:solidFill>
                  <a:schemeClr val="bg1"/>
                </a:solidFill>
              </a:rPr>
              <a:t>Indochinite</a:t>
            </a:r>
            <a:r>
              <a:rPr lang="en-US" b="1" dirty="0" smtClean="0">
                <a:solidFill>
                  <a:schemeClr val="bg1"/>
                </a:solidFill>
              </a:rPr>
              <a:t> Tektites</a:t>
            </a:r>
            <a:br>
              <a:rPr lang="en-US" b="1" dirty="0" smtClean="0">
                <a:solidFill>
                  <a:schemeClr val="bg1"/>
                </a:solidFill>
              </a:rPr>
            </a:br>
            <a:endParaRPr lang="el-GR" b="1" dirty="0">
              <a:solidFill>
                <a:schemeClr val="bg1"/>
              </a:solidFill>
            </a:endParaRPr>
          </a:p>
        </p:txBody>
      </p:sp>
      <p:sp>
        <p:nvSpPr>
          <p:cNvPr id="3" name="Θέση περιεχομένου 2"/>
          <p:cNvSpPr>
            <a:spLocks noGrp="1"/>
          </p:cNvSpPr>
          <p:nvPr>
            <p:ph idx="1"/>
          </p:nvPr>
        </p:nvSpPr>
        <p:spPr>
          <a:xfrm>
            <a:off x="5973378" y="0"/>
            <a:ext cx="3170622" cy="6669360"/>
          </a:xfrm>
        </p:spPr>
        <p:txBody>
          <a:bodyPr>
            <a:noAutofit/>
          </a:bodyPr>
          <a:lstStyle/>
          <a:p>
            <a:pPr marL="0" indent="0">
              <a:buNone/>
            </a:pPr>
            <a:r>
              <a:rPr lang="en-US" sz="2000" dirty="0" smtClean="0"/>
              <a:t>Space rock </a:t>
            </a:r>
            <a:endParaRPr lang="el-GR" sz="2000" dirty="0" smtClean="0"/>
          </a:p>
          <a:p>
            <a:pPr marL="0" indent="0">
              <a:buNone/>
            </a:pPr>
            <a:r>
              <a:rPr lang="el-GR" sz="2000" dirty="0" smtClean="0"/>
              <a:t>Η</a:t>
            </a:r>
            <a:r>
              <a:rPr lang="en-US" sz="2000" dirty="0" smtClean="0"/>
              <a:t> </a:t>
            </a:r>
            <a:r>
              <a:rPr lang="en-US" sz="2000" dirty="0" err="1"/>
              <a:t>μεγέθυνση</a:t>
            </a:r>
            <a:r>
              <a:rPr lang="en-US" sz="2000" dirty="0"/>
              <a:t> από </a:t>
            </a:r>
            <a:r>
              <a:rPr lang="en-US" sz="2000" dirty="0" err="1"/>
              <a:t>το</a:t>
            </a:r>
            <a:r>
              <a:rPr lang="en-US" sz="2000" dirty="0"/>
              <a:t> </a:t>
            </a:r>
            <a:r>
              <a:rPr lang="en-US" sz="2000" dirty="0" err="1"/>
              <a:t>στερεοσκό</a:t>
            </a:r>
            <a:r>
              <a:rPr lang="en-US" sz="2000" dirty="0"/>
              <a:t>πιο (Χ20)</a:t>
            </a:r>
            <a:br>
              <a:rPr lang="en-US" sz="2000" dirty="0"/>
            </a:br>
            <a:r>
              <a:rPr lang="en-US" sz="2000" b="1" dirty="0"/>
              <a:t>Location: Strewn Field</a:t>
            </a:r>
          </a:p>
          <a:p>
            <a:pPr marL="0" indent="0">
              <a:buNone/>
            </a:pPr>
            <a:r>
              <a:rPr lang="en-US" sz="2000" dirty="0"/>
              <a:t>Tektites are chunks of glassy material found in a number of locations across the globe. Most are blackish in </a:t>
            </a:r>
            <a:r>
              <a:rPr lang="en-US" sz="2000" dirty="0" err="1"/>
              <a:t>colour</a:t>
            </a:r>
            <a:r>
              <a:rPr lang="en-US" sz="2000" dirty="0"/>
              <a:t> and show signs of exposure to intense heat. </a:t>
            </a:r>
            <a:endParaRPr lang="el-GR" sz="2000" dirty="0" smtClean="0"/>
          </a:p>
          <a:p>
            <a:pPr marL="0" indent="0">
              <a:buNone/>
            </a:pPr>
            <a:r>
              <a:rPr lang="en-US" sz="2000" dirty="0" smtClean="0"/>
              <a:t>There </a:t>
            </a:r>
            <a:r>
              <a:rPr lang="en-US" sz="2000" dirty="0"/>
              <a:t>has been much controversy about the origins of tektites: their appearance and distribution in 'strewn fields' suggests a meteoric origin, but their chemical composition is very close to that of terrestrial rock types</a:t>
            </a:r>
            <a:r>
              <a:rPr lang="en-US" sz="2000" dirty="0" smtClean="0"/>
              <a:t>.</a:t>
            </a:r>
            <a:endParaRPr lang="en-US" sz="2000" dirty="0"/>
          </a:p>
        </p:txBody>
      </p:sp>
    </p:spTree>
    <p:extLst>
      <p:ext uri="{BB962C8B-B14F-4D97-AF65-F5344CB8AC3E}">
        <p14:creationId xmlns:p14="http://schemas.microsoft.com/office/powerpoint/2010/main" val="1041425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868960" y="116632"/>
            <a:ext cx="6275040" cy="1143000"/>
          </a:xfrm>
        </p:spPr>
        <p:txBody>
          <a:bodyPr>
            <a:normAutofit fontScale="90000"/>
          </a:bodyPr>
          <a:lstStyle/>
          <a:p>
            <a:r>
              <a:rPr lang="el-GR" dirty="0" smtClean="0"/>
              <a:t>Μετεωρίτης</a:t>
            </a:r>
            <a:br>
              <a:rPr lang="el-GR" dirty="0" smtClean="0"/>
            </a:br>
            <a:r>
              <a:rPr lang="en-US" dirty="0" smtClean="0"/>
              <a:t>NWA </a:t>
            </a:r>
            <a:r>
              <a:rPr lang="el-GR" dirty="0" smtClean="0"/>
              <a:t>από Μαρόκο</a:t>
            </a:r>
            <a:endParaRPr lang="el-GR" dirty="0"/>
          </a:p>
        </p:txBody>
      </p:sp>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4616" y="3501008"/>
            <a:ext cx="6209383" cy="3356992"/>
          </a:xfrm>
          <a:prstGeom prst="rect">
            <a:avLst/>
          </a:prstGeom>
        </p:spPr>
      </p:pic>
      <p:pic>
        <p:nvPicPr>
          <p:cNvPr id="4" name="Θέση περιεχομένου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3419872" cy="5110392"/>
          </a:xfrm>
        </p:spPr>
      </p:pic>
    </p:spTree>
    <p:extLst>
      <p:ext uri="{BB962C8B-B14F-4D97-AF65-F5344CB8AC3E}">
        <p14:creationId xmlns:p14="http://schemas.microsoft.com/office/powerpoint/2010/main" val="1902663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F030"/>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dirty="0" err="1" smtClean="0"/>
              <a:t>Μολδαβίτης</a:t>
            </a:r>
            <a:r>
              <a:rPr lang="el-GR" b="1" dirty="0" smtClean="0"/>
              <a:t> (</a:t>
            </a:r>
            <a:r>
              <a:rPr lang="en-US" b="1" dirty="0" err="1" smtClean="0"/>
              <a:t>Moldavite</a:t>
            </a:r>
            <a:r>
              <a:rPr lang="el-GR" b="1" dirty="0" smtClean="0"/>
              <a:t>)</a:t>
            </a:r>
            <a:endParaRPr lang="el-GR" b="1"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84784"/>
            <a:ext cx="5292044" cy="4680520"/>
          </a:xfrm>
        </p:spPr>
      </p:pic>
      <p:sp>
        <p:nvSpPr>
          <p:cNvPr id="5" name="TextBox 4"/>
          <p:cNvSpPr txBox="1"/>
          <p:nvPr/>
        </p:nvSpPr>
        <p:spPr>
          <a:xfrm>
            <a:off x="5220072" y="1484784"/>
            <a:ext cx="3802044" cy="2862322"/>
          </a:xfrm>
          <a:prstGeom prst="rect">
            <a:avLst/>
          </a:prstGeom>
          <a:noFill/>
        </p:spPr>
        <p:txBody>
          <a:bodyPr wrap="square" rtlCol="0">
            <a:spAutoFit/>
          </a:bodyPr>
          <a:lstStyle/>
          <a:p>
            <a:r>
              <a:rPr lang="el-GR" dirty="0"/>
              <a:t>Ο </a:t>
            </a:r>
            <a:r>
              <a:rPr lang="el-GR" dirty="0" err="1"/>
              <a:t>Μολδαβίτης</a:t>
            </a:r>
            <a:r>
              <a:rPr lang="el-GR" dirty="0"/>
              <a:t> (</a:t>
            </a:r>
            <a:r>
              <a:rPr lang="en-US" dirty="0" err="1"/>
              <a:t>Moldavite</a:t>
            </a:r>
            <a:r>
              <a:rPr lang="en-US" dirty="0"/>
              <a:t>) </a:t>
            </a:r>
            <a:r>
              <a:rPr lang="el-GR" dirty="0"/>
              <a:t>της εικόνας </a:t>
            </a:r>
            <a:endParaRPr lang="en-US" dirty="0" smtClean="0"/>
          </a:p>
          <a:p>
            <a:r>
              <a:rPr lang="el-GR" dirty="0" smtClean="0"/>
              <a:t>είναι </a:t>
            </a:r>
            <a:r>
              <a:rPr lang="el-GR" dirty="0"/>
              <a:t>ένα πράσινο ορυκτό, </a:t>
            </a:r>
            <a:r>
              <a:rPr lang="el-GR" dirty="0" err="1"/>
              <a:t>τεκτίτης</a:t>
            </a:r>
            <a:r>
              <a:rPr lang="el-GR" dirty="0"/>
              <a:t> (</a:t>
            </a:r>
            <a:r>
              <a:rPr lang="en-US" dirty="0"/>
              <a:t>tektite) </a:t>
            </a:r>
            <a:r>
              <a:rPr lang="el-GR" dirty="0" smtClean="0"/>
              <a:t>που </a:t>
            </a:r>
            <a:r>
              <a:rPr lang="el-GR" dirty="0"/>
              <a:t>σχηματίστηκε από την πτώση μετεωρίτη </a:t>
            </a:r>
            <a:r>
              <a:rPr lang="el-GR" dirty="0" smtClean="0"/>
              <a:t>περίπου </a:t>
            </a:r>
            <a:r>
              <a:rPr lang="el-GR" dirty="0"/>
              <a:t>14.700.000 χρόνια </a:t>
            </a:r>
            <a:r>
              <a:rPr lang="el-GR" dirty="0" smtClean="0"/>
              <a:t>πριν</a:t>
            </a:r>
            <a:r>
              <a:rPr lang="en-US" dirty="0" smtClean="0"/>
              <a:t>. </a:t>
            </a:r>
            <a:r>
              <a:rPr lang="el-GR" dirty="0"/>
              <a:t>Π</a:t>
            </a:r>
            <a:r>
              <a:rPr lang="el-GR" dirty="0" smtClean="0"/>
              <a:t>ροέλευση </a:t>
            </a:r>
            <a:r>
              <a:rPr lang="el-GR" dirty="0"/>
              <a:t>Τσεχία</a:t>
            </a:r>
            <a:r>
              <a:rPr lang="el-GR" dirty="0" smtClean="0"/>
              <a:t>.</a:t>
            </a:r>
            <a:r>
              <a:rPr lang="en-US" dirty="0" smtClean="0"/>
              <a:t/>
            </a:r>
            <a:br>
              <a:rPr lang="en-US" dirty="0" smtClean="0"/>
            </a:br>
            <a:r>
              <a:rPr lang="en-US" dirty="0"/>
              <a:t>Quality A</a:t>
            </a:r>
            <a:r>
              <a:rPr lang="en-US" dirty="0" smtClean="0"/>
              <a:t/>
            </a:r>
            <a:br>
              <a:rPr lang="en-US" dirty="0" smtClean="0"/>
            </a:br>
            <a:r>
              <a:rPr lang="en-US" dirty="0"/>
              <a:t>Shape Natural piece</a:t>
            </a:r>
            <a:r>
              <a:rPr lang="en-US" dirty="0" smtClean="0"/>
              <a:t/>
            </a:r>
            <a:br>
              <a:rPr lang="en-US" dirty="0" smtClean="0"/>
            </a:br>
            <a:r>
              <a:rPr lang="en-US" dirty="0"/>
              <a:t>Shiny crystal</a:t>
            </a:r>
            <a:r>
              <a:rPr lang="en-US" dirty="0" smtClean="0"/>
              <a:t/>
            </a:r>
            <a:br>
              <a:rPr lang="en-US" dirty="0" smtClean="0"/>
            </a:br>
            <a:r>
              <a:rPr lang="en-US" dirty="0"/>
              <a:t>Color Bottle green</a:t>
            </a:r>
            <a:r>
              <a:rPr lang="en-US" dirty="0" smtClean="0"/>
              <a:t/>
            </a:r>
            <a:br>
              <a:rPr lang="en-US" dirty="0" smtClean="0"/>
            </a:br>
            <a:r>
              <a:rPr lang="en-US" dirty="0"/>
              <a:t>with noticeable fluidal structure</a:t>
            </a:r>
            <a:endParaRPr lang="el-GR" dirty="0"/>
          </a:p>
        </p:txBody>
      </p:sp>
    </p:spTree>
    <p:extLst>
      <p:ext uri="{BB962C8B-B14F-4D97-AF65-F5344CB8AC3E}">
        <p14:creationId xmlns:p14="http://schemas.microsoft.com/office/powerpoint/2010/main" val="2826900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71400"/>
            <a:ext cx="8229600" cy="1143000"/>
          </a:xfrm>
        </p:spPr>
        <p:txBody>
          <a:bodyPr/>
          <a:lstStyle/>
          <a:p>
            <a:r>
              <a:rPr lang="en-US" b="1" dirty="0" err="1">
                <a:solidFill>
                  <a:schemeClr val="bg1"/>
                </a:solidFill>
              </a:rPr>
              <a:t>Pallasite</a:t>
            </a:r>
            <a:r>
              <a:rPr lang="en-US" b="1" dirty="0">
                <a:solidFill>
                  <a:schemeClr val="bg1"/>
                </a:solidFill>
              </a:rPr>
              <a:t> NWA 7920 </a:t>
            </a:r>
            <a:r>
              <a:rPr lang="el-GR" dirty="0" smtClean="0">
                <a:solidFill>
                  <a:schemeClr val="bg1"/>
                </a:solidFill>
              </a:rPr>
              <a:t>από τη </a:t>
            </a:r>
            <a:r>
              <a:rPr lang="en-US" dirty="0" smtClean="0">
                <a:solidFill>
                  <a:schemeClr val="bg1"/>
                </a:solidFill>
              </a:rPr>
              <a:t>Sahara</a:t>
            </a:r>
            <a:endParaRPr lang="el-GR" dirty="0">
              <a:solidFill>
                <a:schemeClr val="bg1"/>
              </a:solidFill>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70" y="692696"/>
            <a:ext cx="3591027" cy="2256656"/>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749929"/>
            <a:ext cx="5089349" cy="6108072"/>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 y="3068960"/>
            <a:ext cx="3561675" cy="3752596"/>
          </a:xfrm>
          <a:prstGeom prst="rect">
            <a:avLst/>
          </a:prstGeom>
        </p:spPr>
      </p:pic>
    </p:spTree>
    <p:extLst>
      <p:ext uri="{BB962C8B-B14F-4D97-AF65-F5344CB8AC3E}">
        <p14:creationId xmlns:p14="http://schemas.microsoft.com/office/powerpoint/2010/main" val="1187174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t>NANTAN IRON </a:t>
            </a:r>
            <a:r>
              <a:rPr lang="el-GR" dirty="0" smtClean="0"/>
              <a:t>Μετεωρίτες</a:t>
            </a:r>
            <a:endParaRPr lang="el-GR" dirty="0"/>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481" t="2963" r="4954" b="5020"/>
          <a:stretch/>
        </p:blipFill>
        <p:spPr>
          <a:xfrm>
            <a:off x="0" y="1988840"/>
            <a:ext cx="5406671" cy="4829259"/>
          </a:xfr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764" y="1700808"/>
            <a:ext cx="3663868" cy="5133464"/>
          </a:xfrm>
          <a:prstGeom prst="rect">
            <a:avLst/>
          </a:prstGeom>
        </p:spPr>
      </p:pic>
    </p:spTree>
    <p:extLst>
      <p:ext uri="{BB962C8B-B14F-4D97-AF65-F5344CB8AC3E}">
        <p14:creationId xmlns:p14="http://schemas.microsoft.com/office/powerpoint/2010/main" val="393785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9218" name="Picture 2" descr="Nantan meteor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401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491880" y="34311"/>
            <a:ext cx="2592288" cy="1143000"/>
          </a:xfrm>
        </p:spPr>
        <p:txBody>
          <a:bodyPr>
            <a:normAutofit fontScale="90000"/>
          </a:bodyPr>
          <a:lstStyle/>
          <a:p>
            <a:r>
              <a:rPr lang="en-US" b="1" dirty="0" smtClean="0"/>
              <a:t>NANTAN</a:t>
            </a:r>
            <a:r>
              <a:rPr lang="el-GR" dirty="0" smtClean="0"/>
              <a:t/>
            </a:r>
            <a:br>
              <a:rPr lang="el-GR" dirty="0" smtClean="0"/>
            </a:br>
            <a:r>
              <a:rPr lang="en-US" b="1" dirty="0"/>
              <a:t>MCV-5</a:t>
            </a:r>
            <a:endParaRPr lang="el-GR" dirty="0"/>
          </a:p>
        </p:txBody>
      </p:sp>
      <p:sp>
        <p:nvSpPr>
          <p:cNvPr id="3" name="Θέση περιεχομένου 2"/>
          <p:cNvSpPr>
            <a:spLocks noGrp="1"/>
          </p:cNvSpPr>
          <p:nvPr>
            <p:ph idx="1"/>
          </p:nvPr>
        </p:nvSpPr>
        <p:spPr>
          <a:xfrm>
            <a:off x="107503" y="332656"/>
            <a:ext cx="4130758" cy="5112568"/>
          </a:xfrm>
        </p:spPr>
        <p:txBody>
          <a:bodyPr>
            <a:normAutofit fontScale="47500" lnSpcReduction="20000"/>
          </a:bodyPr>
          <a:lstStyle/>
          <a:p>
            <a:pPr marL="0" indent="0">
              <a:buNone/>
            </a:pPr>
            <a:r>
              <a:rPr lang="en-US" dirty="0" smtClean="0"/>
              <a:t/>
            </a:r>
            <a:br>
              <a:rPr lang="en-US" dirty="0" smtClean="0"/>
            </a:br>
            <a:r>
              <a:rPr lang="en-US" b="1" dirty="0"/>
              <a:t>Origin: </a:t>
            </a:r>
            <a:r>
              <a:rPr lang="en-US" b="1" dirty="0" err="1"/>
              <a:t>Guanxi</a:t>
            </a:r>
            <a:r>
              <a:rPr lang="en-US" b="1" dirty="0"/>
              <a:t>, </a:t>
            </a:r>
            <a:r>
              <a:rPr lang="en-US" b="1" dirty="0" err="1"/>
              <a:t>Nantan</a:t>
            </a:r>
            <a:r>
              <a:rPr lang="en-US" b="1" dirty="0"/>
              <a:t> province, China</a:t>
            </a:r>
            <a:r>
              <a:rPr lang="en-US" b="1" dirty="0" smtClean="0"/>
              <a:t/>
            </a:r>
            <a:br>
              <a:rPr lang="en-US" b="1" dirty="0" smtClean="0"/>
            </a:br>
            <a:r>
              <a:rPr lang="en-US" b="1" dirty="0"/>
              <a:t>Fall: in May 1516</a:t>
            </a:r>
            <a:r>
              <a:rPr lang="en-US" b="1" dirty="0" smtClean="0"/>
              <a:t/>
            </a:r>
            <a:br>
              <a:rPr lang="en-US" b="1" dirty="0" smtClean="0"/>
            </a:br>
            <a:r>
              <a:rPr lang="en-US" b="1" dirty="0"/>
              <a:t>Class: Iron, IAB-MG (</a:t>
            </a:r>
            <a:r>
              <a:rPr lang="en-US" b="1" dirty="0" err="1"/>
              <a:t>ottaedrite</a:t>
            </a:r>
            <a:r>
              <a:rPr lang="en-US" b="1" dirty="0"/>
              <a:t>) </a:t>
            </a:r>
            <a:r>
              <a:rPr lang="en-US" b="1" dirty="0" smtClean="0"/>
              <a:t/>
            </a:r>
            <a:br>
              <a:rPr lang="en-US" b="1" dirty="0" smtClean="0"/>
            </a:br>
            <a:r>
              <a:rPr lang="en-US" b="1" dirty="0"/>
              <a:t>Composition: Fe 89%, Ni 6.8</a:t>
            </a:r>
            <a:r>
              <a:rPr lang="en-US" b="1" dirty="0" smtClean="0"/>
              <a:t>%</a:t>
            </a:r>
            <a:endParaRPr lang="el-GR" b="1" dirty="0" smtClean="0"/>
          </a:p>
          <a:p>
            <a:pPr marL="0" indent="0" algn="just">
              <a:buNone/>
            </a:pPr>
            <a:r>
              <a:rPr lang="en-US" b="1" dirty="0" smtClean="0"/>
              <a:t/>
            </a:r>
            <a:br>
              <a:rPr lang="en-US" b="1" dirty="0" smtClean="0"/>
            </a:br>
            <a:r>
              <a:rPr lang="en-US" dirty="0"/>
              <a:t>A Nickel-Iron </a:t>
            </a:r>
            <a:r>
              <a:rPr lang="en-US" dirty="0" err="1"/>
              <a:t>Octahedrite</a:t>
            </a:r>
            <a:r>
              <a:rPr lang="en-US" dirty="0"/>
              <a:t> was observed to fall in May of 1516 (“During summertime in May of </a:t>
            </a:r>
            <a:r>
              <a:rPr lang="en-US" dirty="0" err="1"/>
              <a:t>Jiajing</a:t>
            </a:r>
            <a:r>
              <a:rPr lang="en-US" dirty="0"/>
              <a:t> 11th year, stars fell from the northwest direction, five to six fold long, waving like snakes and dragons. They were as bright as lightning and disappeared in seconds".) The fall was estimated at 9000 kg. It lay untouched until "the great leap forward" in 1958, when peasants were to boost steel production with </a:t>
            </a:r>
            <a:r>
              <a:rPr lang="en-US" dirty="0" err="1"/>
              <a:t>neighbourhood</a:t>
            </a:r>
            <a:r>
              <a:rPr lang="en-US" dirty="0"/>
              <a:t> blast furnaces. There was a shortage of iron and so the meteorites were dug up. Fortunately their melting point was too high and the meteorites were spared. When cleaned from their heavy oxide coating they show three dimensional </a:t>
            </a:r>
            <a:r>
              <a:rPr lang="en-US" dirty="0" err="1"/>
              <a:t>Widmanstaetten</a:t>
            </a:r>
            <a:r>
              <a:rPr lang="en-US" dirty="0"/>
              <a:t> lines, i.e. octahedral crystals of </a:t>
            </a:r>
            <a:r>
              <a:rPr lang="en-US" dirty="0" err="1"/>
              <a:t>kamacite</a:t>
            </a:r>
            <a:r>
              <a:rPr lang="en-US" dirty="0"/>
              <a:t> to over an inch. The fall was in an 8 km wide path, trending northwesterly over a length of 27 to 28 km between the towns of </a:t>
            </a:r>
            <a:r>
              <a:rPr lang="en-US" dirty="0" err="1"/>
              <a:t>Lihu</a:t>
            </a:r>
            <a:r>
              <a:rPr lang="en-US" dirty="0"/>
              <a:t> and </a:t>
            </a:r>
            <a:r>
              <a:rPr lang="en-US" dirty="0" err="1"/>
              <a:t>Yaochai</a:t>
            </a:r>
            <a:r>
              <a:rPr lang="en-US" dirty="0"/>
              <a:t>, located NE and ESE of </a:t>
            </a:r>
            <a:r>
              <a:rPr lang="en-US" dirty="0" err="1"/>
              <a:t>Nandan</a:t>
            </a:r>
            <a:r>
              <a:rPr lang="en-US" dirty="0"/>
              <a:t>, respectively.</a:t>
            </a:r>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8261" y="3178696"/>
            <a:ext cx="4905739" cy="3679304"/>
          </a:xfrm>
          <a:prstGeom prst="rect">
            <a:avLst/>
          </a:prstGeom>
        </p:spPr>
      </p:pic>
      <p:pic>
        <p:nvPicPr>
          <p:cNvPr id="1026" name="Picture 2" descr="Î¦ÏÏÎ¿Î³ÏÎ±ÏÎ¯Î± ÏÎ¿Ï Konstantinos Bakolits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7312" y="0"/>
            <a:ext cx="3246328" cy="317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296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t>Amulet 1708076759 9g</a:t>
            </a:r>
            <a:endParaRPr lang="el-GR" dirty="0"/>
          </a:p>
        </p:txBody>
      </p:sp>
      <p:pic>
        <p:nvPicPr>
          <p:cNvPr id="2050" name="Picture 2" descr="Î¦ÏÏÎ¿Î³ÏÎ±ÏÎ¯Î± ÏÎ¿Ï Konstantinos Bakolits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4944"/>
            <a:ext cx="3999717" cy="39330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Î¦ÏÏÎ¿Î³ÏÎ±ÏÎ¯Î± ÏÎ¿Ï Konstantinos Bakolits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548" y="2420888"/>
            <a:ext cx="5169451" cy="443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109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b="1" dirty="0" smtClean="0"/>
              <a:t>BRAHIN</a:t>
            </a:r>
            <a:r>
              <a:rPr lang="en-US" dirty="0" smtClean="0"/>
              <a:t> </a:t>
            </a:r>
            <a:r>
              <a:rPr lang="el-GR" dirty="0" smtClean="0"/>
              <a:t>Μετεωρίτης</a:t>
            </a:r>
            <a:br>
              <a:rPr lang="el-GR" dirty="0" smtClean="0"/>
            </a:br>
            <a:r>
              <a:rPr lang="en-US" b="1" dirty="0" err="1" smtClean="0"/>
              <a:t>Pallasite</a:t>
            </a:r>
            <a:r>
              <a:rPr lang="en-US" dirty="0" smtClean="0"/>
              <a:t> </a:t>
            </a:r>
            <a:r>
              <a:rPr lang="el-GR" dirty="0" smtClean="0"/>
              <a:t>(</a:t>
            </a:r>
            <a:r>
              <a:rPr lang="el-GR" dirty="0" err="1" smtClean="0"/>
              <a:t>Παλασίτης</a:t>
            </a:r>
            <a:r>
              <a:rPr lang="el-GR" dirty="0" smtClean="0"/>
              <a:t>)</a:t>
            </a:r>
            <a:endParaRPr lang="el-GR" dirty="0"/>
          </a:p>
        </p:txBody>
      </p:sp>
      <p:sp>
        <p:nvSpPr>
          <p:cNvPr id="3" name="Θέση περιεχομένου 2"/>
          <p:cNvSpPr>
            <a:spLocks noGrp="1"/>
          </p:cNvSpPr>
          <p:nvPr>
            <p:ph idx="1"/>
          </p:nvPr>
        </p:nvSpPr>
        <p:spPr>
          <a:xfrm>
            <a:off x="5436096" y="1600201"/>
            <a:ext cx="3250704" cy="1900808"/>
          </a:xfrm>
        </p:spPr>
        <p:txBody>
          <a:bodyPr>
            <a:normAutofit/>
          </a:bodyPr>
          <a:lstStyle/>
          <a:p>
            <a:pPr marL="0" indent="0">
              <a:buNone/>
            </a:pPr>
            <a:r>
              <a:rPr lang="en-US" sz="2400" dirty="0" err="1" smtClean="0"/>
              <a:t>Pallasite</a:t>
            </a:r>
            <a:r>
              <a:rPr lang="el-GR" sz="2400" dirty="0" smtClean="0"/>
              <a:t> Κρύσταλλοι </a:t>
            </a:r>
            <a:r>
              <a:rPr lang="en-US" sz="2400" dirty="0" smtClean="0"/>
              <a:t>Olivine</a:t>
            </a:r>
            <a:endParaRPr lang="el-GR" sz="2400" dirty="0" smtClean="0"/>
          </a:p>
          <a:p>
            <a:pPr marL="0" indent="0">
              <a:buNone/>
            </a:pPr>
            <a:r>
              <a:rPr lang="el-GR" sz="2400" dirty="0" smtClean="0"/>
              <a:t>Έτος </a:t>
            </a:r>
            <a:r>
              <a:rPr lang="el-GR" sz="2400" dirty="0"/>
              <a:t>εύρεσης : </a:t>
            </a:r>
            <a:r>
              <a:rPr lang="el-GR" sz="2400" dirty="0" smtClean="0"/>
              <a:t>1810</a:t>
            </a:r>
          </a:p>
          <a:p>
            <a:pPr marL="0" indent="0">
              <a:buNone/>
            </a:pPr>
            <a:r>
              <a:rPr lang="el-GR" sz="2400" dirty="0" smtClean="0"/>
              <a:t>Χώρα </a:t>
            </a:r>
            <a:r>
              <a:rPr lang="el-GR" sz="2400" dirty="0"/>
              <a:t>εύρεσης: </a:t>
            </a:r>
            <a:r>
              <a:rPr lang="en-US" sz="2400" dirty="0"/>
              <a:t>Belarus</a:t>
            </a:r>
            <a:endParaRPr lang="el-GR" sz="2400" dirty="0"/>
          </a:p>
        </p:txBody>
      </p:sp>
      <p:pic>
        <p:nvPicPr>
          <p:cNvPr id="3074" name="Picture 2" descr="https://scontent.fath4-2.fna.fbcdn.net/v/t1.0-9/29570684_1399396860207024_5436550356186243891_n.jpg?_nc_cat=0&amp;_nc_eui2=v1%3AAeHafRDZ_bSk9hodAKdqX268p3Znl4gWgk29iNTx2CofxIT0y01uXuahFV1TquVapZKGweWBw2EXcIVnsAKG-7AIGbcYTFyMWLMOt5s4PVHR6w&amp;oh=8d3747c28f31ccd72a9c6b1ab3926dc3&amp;oe=5B2B5D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2360"/>
            <a:ext cx="4575828" cy="53701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8644" y="4509120"/>
            <a:ext cx="4539256" cy="923330"/>
          </a:xfrm>
          <a:prstGeom prst="rect">
            <a:avLst/>
          </a:prstGeom>
          <a:noFill/>
        </p:spPr>
        <p:txBody>
          <a:bodyPr wrap="none" rtlCol="0">
            <a:spAutoFit/>
          </a:bodyPr>
          <a:lstStyle/>
          <a:p>
            <a:pPr algn="ctr"/>
            <a:r>
              <a:rPr lang="el-GR" b="1" dirty="0"/>
              <a:t>Αποτελείται από κρυστάλλους </a:t>
            </a:r>
            <a:r>
              <a:rPr lang="el-GR" b="1" dirty="0" err="1"/>
              <a:t>ολιβίνης</a:t>
            </a:r>
            <a:r>
              <a:rPr lang="el-GR" b="1" dirty="0"/>
              <a:t> </a:t>
            </a:r>
            <a:endParaRPr lang="el-GR" b="1" dirty="0" smtClean="0"/>
          </a:p>
          <a:p>
            <a:pPr algn="ctr"/>
            <a:r>
              <a:rPr lang="el-GR" b="1" dirty="0" smtClean="0"/>
              <a:t>μεγέθους </a:t>
            </a:r>
            <a:r>
              <a:rPr lang="el-GR" b="1" dirty="0"/>
              <a:t>εκατοστόμετρου ποιότητας </a:t>
            </a:r>
            <a:r>
              <a:rPr lang="el-GR" b="1" dirty="0" err="1" smtClean="0"/>
              <a:t>peridot</a:t>
            </a:r>
            <a:endParaRPr lang="el-GR" b="1" dirty="0" smtClean="0"/>
          </a:p>
          <a:p>
            <a:pPr algn="ctr"/>
            <a:r>
              <a:rPr lang="el-GR" b="1" dirty="0" smtClean="0"/>
              <a:t>σε </a:t>
            </a:r>
            <a:r>
              <a:rPr lang="el-GR" b="1" dirty="0"/>
              <a:t>μήτρα σιδήρου </a:t>
            </a:r>
            <a:r>
              <a:rPr lang="el-GR" b="1" dirty="0" smtClean="0"/>
              <a:t>– νικελίου.</a:t>
            </a:r>
            <a:endParaRPr lang="el-GR" b="1" dirty="0"/>
          </a:p>
        </p:txBody>
      </p:sp>
    </p:spTree>
    <p:extLst>
      <p:ext uri="{BB962C8B-B14F-4D97-AF65-F5344CB8AC3E}">
        <p14:creationId xmlns:p14="http://schemas.microsoft.com/office/powerpoint/2010/main" val="21253954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11268" name="Picture 4" descr="ÎÏÎ¿ÏÎ­Î»ÎµÏÎ¼Î± ÎµÎ¹ÎºÏÎ½Î±Ï Î³Î¹Î± BRAHIN  METEO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36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74638"/>
            <a:ext cx="8856984" cy="6394722"/>
          </a:xfrm>
        </p:spPr>
        <p:txBody>
          <a:bodyPr>
            <a:normAutofit/>
          </a:bodyPr>
          <a:lstStyle/>
          <a:p>
            <a:r>
              <a:rPr lang="el-GR" sz="2800" b="1" dirty="0" smtClean="0">
                <a:solidFill>
                  <a:schemeClr val="bg1"/>
                </a:solidFill>
              </a:rPr>
              <a:t>Έχει κίνητρο ένας Βιολόγος να συλλέγει </a:t>
            </a:r>
            <a:br>
              <a:rPr lang="el-GR" sz="2800" b="1" dirty="0" smtClean="0">
                <a:solidFill>
                  <a:schemeClr val="bg1"/>
                </a:solidFill>
              </a:rPr>
            </a:br>
            <a:r>
              <a:rPr lang="el-GR" sz="2800" b="1" dirty="0" smtClean="0">
                <a:solidFill>
                  <a:schemeClr val="bg1"/>
                </a:solidFill>
              </a:rPr>
              <a:t>και να μελετά μετεωρίτες;</a:t>
            </a:r>
            <a:br>
              <a:rPr lang="el-GR" sz="2800" b="1" dirty="0" smtClean="0">
                <a:solidFill>
                  <a:schemeClr val="bg1"/>
                </a:solidFill>
              </a:rPr>
            </a:br>
            <a:r>
              <a:rPr lang="el-GR" sz="2800" b="1" dirty="0" smtClean="0">
                <a:solidFill>
                  <a:schemeClr val="bg1"/>
                </a:solidFill>
              </a:rPr>
              <a:t/>
            </a:r>
            <a:br>
              <a:rPr lang="el-GR" sz="2800" b="1" dirty="0" smtClean="0">
                <a:solidFill>
                  <a:schemeClr val="bg1"/>
                </a:solidFill>
              </a:rPr>
            </a:br>
            <a:r>
              <a:rPr lang="el-GR" sz="2800" b="1" dirty="0" smtClean="0">
                <a:solidFill>
                  <a:schemeClr val="bg1"/>
                </a:solidFill>
              </a:rPr>
              <a:t>Έχει σχέση ένας μετεωρίτης με την εξέλιξη της ζωής στον πλανήτη και με την βιοποικιλότητα όπως έχει σήμερα διαμορφωθεί;</a:t>
            </a:r>
            <a:br>
              <a:rPr lang="el-GR" sz="2800" b="1" dirty="0" smtClean="0">
                <a:solidFill>
                  <a:schemeClr val="bg1"/>
                </a:solidFill>
              </a:rPr>
            </a:br>
            <a:r>
              <a:rPr lang="el-GR" sz="2800" b="1" dirty="0" smtClean="0">
                <a:solidFill>
                  <a:schemeClr val="bg1"/>
                </a:solidFill>
              </a:rPr>
              <a:t/>
            </a:r>
            <a:br>
              <a:rPr lang="el-GR" sz="2800" b="1" dirty="0" smtClean="0">
                <a:solidFill>
                  <a:schemeClr val="bg1"/>
                </a:solidFill>
              </a:rPr>
            </a:br>
            <a:r>
              <a:rPr lang="el-GR" sz="2800" b="1" dirty="0" smtClean="0"/>
              <a:t>Μπορεί ένας μετεωρίτης να μεταφέρει πληροφορίες πολύτιμες για την ύπαρξη ζωής στο σύμπαν;</a:t>
            </a:r>
            <a:br>
              <a:rPr lang="el-GR" sz="2800" b="1" dirty="0" smtClean="0"/>
            </a:br>
            <a:r>
              <a:rPr lang="el-GR" sz="2800" b="1" dirty="0" smtClean="0"/>
              <a:t/>
            </a:r>
            <a:br>
              <a:rPr lang="el-GR" sz="2800" b="1" dirty="0" smtClean="0"/>
            </a:br>
            <a:r>
              <a:rPr lang="el-GR" sz="2800" b="1" dirty="0" smtClean="0"/>
              <a:t>Υπάρχει πιθανότητα η πτώση ενός μεγάλου μετεωρίτη στη Γη να μεταβάλει η να αφανίσει τη ζωή, φυτική και ζωική όπως την ξέρουμε σήμερα; </a:t>
            </a:r>
            <a:br>
              <a:rPr lang="el-GR" sz="2800" b="1" dirty="0" smtClean="0"/>
            </a:br>
            <a:endParaRPr lang="el-GR" sz="2800" b="1" dirty="0"/>
          </a:p>
        </p:txBody>
      </p:sp>
      <p:sp>
        <p:nvSpPr>
          <p:cNvPr id="4" name="Αριστερό-δεξιό βέλος 3"/>
          <p:cNvSpPr/>
          <p:nvPr/>
        </p:nvSpPr>
        <p:spPr>
          <a:xfrm>
            <a:off x="323528" y="620688"/>
            <a:ext cx="288032"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Αριστερό-δεξιό βέλος 4"/>
          <p:cNvSpPr/>
          <p:nvPr/>
        </p:nvSpPr>
        <p:spPr>
          <a:xfrm>
            <a:off x="35496" y="1916832"/>
            <a:ext cx="288032"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Αριστερό-δεξιό βέλος 5"/>
          <p:cNvSpPr/>
          <p:nvPr/>
        </p:nvSpPr>
        <p:spPr>
          <a:xfrm>
            <a:off x="303392" y="3573016"/>
            <a:ext cx="288032"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Αριστερό-δεξιό βέλος 6"/>
          <p:cNvSpPr/>
          <p:nvPr/>
        </p:nvSpPr>
        <p:spPr>
          <a:xfrm>
            <a:off x="35496" y="4869160"/>
            <a:ext cx="288032"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672049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solidFill>
                  <a:schemeClr val="bg1"/>
                </a:solidFill>
              </a:rPr>
              <a:t>Mετεωρίτης</a:t>
            </a:r>
            <a:r>
              <a:rPr lang="el-GR" dirty="0" smtClean="0">
                <a:solidFill>
                  <a:schemeClr val="bg1"/>
                </a:solidFill>
              </a:rPr>
              <a:t> </a:t>
            </a:r>
            <a:r>
              <a:rPr lang="el-GR" b="1" dirty="0" err="1" smtClean="0">
                <a:solidFill>
                  <a:schemeClr val="bg1"/>
                </a:solidFill>
              </a:rPr>
              <a:t>Gao</a:t>
            </a:r>
            <a:r>
              <a:rPr lang="el-GR" b="1" dirty="0" smtClean="0">
                <a:solidFill>
                  <a:schemeClr val="bg1"/>
                </a:solidFill>
              </a:rPr>
              <a:t>-</a:t>
            </a:r>
            <a:r>
              <a:rPr lang="el-GR" b="1" dirty="0" err="1" smtClean="0">
                <a:solidFill>
                  <a:schemeClr val="bg1"/>
                </a:solidFill>
              </a:rPr>
              <a:t>Guenie</a:t>
            </a:r>
            <a:r>
              <a:rPr lang="el-GR" dirty="0" smtClean="0">
                <a:solidFill>
                  <a:schemeClr val="bg1"/>
                </a:solidFill>
              </a:rPr>
              <a:t> </a:t>
            </a:r>
            <a:endParaRPr lang="el-GR" dirty="0">
              <a:solidFill>
                <a:schemeClr val="bg1"/>
              </a:solidFill>
            </a:endParaRPr>
          </a:p>
        </p:txBody>
      </p:sp>
      <p:sp>
        <p:nvSpPr>
          <p:cNvPr id="3" name="Θέση περιεχομένου 2"/>
          <p:cNvSpPr>
            <a:spLocks noGrp="1"/>
          </p:cNvSpPr>
          <p:nvPr>
            <p:ph idx="1"/>
          </p:nvPr>
        </p:nvSpPr>
        <p:spPr>
          <a:xfrm>
            <a:off x="5508104" y="2852936"/>
            <a:ext cx="3456384" cy="1684783"/>
          </a:xfrm>
        </p:spPr>
        <p:txBody>
          <a:bodyPr>
            <a:normAutofit/>
          </a:bodyPr>
          <a:lstStyle/>
          <a:p>
            <a:pPr marL="0" indent="0">
              <a:buNone/>
            </a:pPr>
            <a:r>
              <a:rPr lang="el-GR" sz="2400" dirty="0">
                <a:solidFill>
                  <a:schemeClr val="bg1"/>
                </a:solidFill>
              </a:rPr>
              <a:t>Α</a:t>
            </a:r>
            <a:r>
              <a:rPr lang="el-GR" sz="2400" dirty="0" smtClean="0">
                <a:solidFill>
                  <a:schemeClr val="bg1"/>
                </a:solidFill>
              </a:rPr>
              <a:t>πό </a:t>
            </a:r>
            <a:r>
              <a:rPr lang="el-GR" sz="2400" dirty="0" err="1">
                <a:solidFill>
                  <a:schemeClr val="bg1"/>
                </a:solidFill>
              </a:rPr>
              <a:t>Burkina</a:t>
            </a:r>
            <a:r>
              <a:rPr lang="el-GR" sz="2400" dirty="0">
                <a:solidFill>
                  <a:schemeClr val="bg1"/>
                </a:solidFill>
              </a:rPr>
              <a:t> </a:t>
            </a:r>
            <a:r>
              <a:rPr lang="el-GR" sz="2400" dirty="0" err="1">
                <a:solidFill>
                  <a:schemeClr val="bg1"/>
                </a:solidFill>
              </a:rPr>
              <a:t>Faso</a:t>
            </a:r>
            <a:r>
              <a:rPr lang="el-GR" sz="2400" dirty="0">
                <a:solidFill>
                  <a:schemeClr val="bg1"/>
                </a:solidFill>
              </a:rPr>
              <a:t>, </a:t>
            </a:r>
            <a:r>
              <a:rPr lang="el-GR" sz="2400" dirty="0" err="1">
                <a:solidFill>
                  <a:schemeClr val="bg1"/>
                </a:solidFill>
              </a:rPr>
              <a:t>Africa</a:t>
            </a:r>
            <a:r>
              <a:rPr lang="el-GR" sz="2400" dirty="0">
                <a:solidFill>
                  <a:schemeClr val="bg1"/>
                </a:solidFill>
              </a:rPr>
              <a:t>, συνήθης </a:t>
            </a:r>
            <a:r>
              <a:rPr lang="el-GR" sz="2400" b="1" dirty="0" err="1">
                <a:solidFill>
                  <a:schemeClr val="bg1"/>
                </a:solidFill>
              </a:rPr>
              <a:t>Χονδρίτης</a:t>
            </a:r>
            <a:r>
              <a:rPr lang="el-GR" sz="2400" b="1" dirty="0">
                <a:solidFill>
                  <a:schemeClr val="bg1"/>
                </a:solidFill>
              </a:rPr>
              <a:t> H5</a:t>
            </a:r>
            <a:r>
              <a:rPr lang="el-GR" sz="2400" dirty="0">
                <a:solidFill>
                  <a:schemeClr val="bg1"/>
                </a:solidFill>
              </a:rPr>
              <a:t>, έπεσε στις 5 Μαρτίου </a:t>
            </a:r>
            <a:r>
              <a:rPr lang="el-GR" sz="2400" dirty="0" smtClean="0">
                <a:solidFill>
                  <a:schemeClr val="bg1"/>
                </a:solidFill>
              </a:rPr>
              <a:t>1960</a:t>
            </a:r>
            <a:r>
              <a:rPr lang="el-GR" sz="2400" dirty="0">
                <a:solidFill>
                  <a:schemeClr val="bg1"/>
                </a:solidFill>
              </a:rPr>
              <a:t>.</a:t>
            </a:r>
          </a:p>
        </p:txBody>
      </p:sp>
      <p:pic>
        <p:nvPicPr>
          <p:cNvPr id="4098" name="Picture 2" descr="Î¦ÏÏÎ¿Î³ÏÎ±ÏÎ¯Î± ÏÎ¿Ï Konstantinos Bakolits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6" y="1988841"/>
            <a:ext cx="5447232" cy="486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24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5338936" cy="1143000"/>
          </a:xfrm>
        </p:spPr>
        <p:txBody>
          <a:bodyPr/>
          <a:lstStyle/>
          <a:p>
            <a:r>
              <a:rPr lang="el-GR" b="1" dirty="0" smtClean="0"/>
              <a:t>Μετεωρίτης</a:t>
            </a:r>
            <a:r>
              <a:rPr lang="el-GR" dirty="0" smtClean="0"/>
              <a:t> </a:t>
            </a:r>
            <a:r>
              <a:rPr lang="en-US" b="1" dirty="0"/>
              <a:t>ALLENDE </a:t>
            </a:r>
            <a:endParaRPr lang="el-GR" dirty="0"/>
          </a:p>
        </p:txBody>
      </p:sp>
      <p:sp>
        <p:nvSpPr>
          <p:cNvPr id="3" name="Θέση περιεχομένου 2"/>
          <p:cNvSpPr>
            <a:spLocks noGrp="1"/>
          </p:cNvSpPr>
          <p:nvPr>
            <p:ph idx="1"/>
          </p:nvPr>
        </p:nvSpPr>
        <p:spPr>
          <a:xfrm>
            <a:off x="-1" y="1340769"/>
            <a:ext cx="5991043" cy="5112567"/>
          </a:xfrm>
        </p:spPr>
        <p:txBody>
          <a:bodyPr>
            <a:normAutofit fontScale="62500" lnSpcReduction="20000"/>
          </a:bodyPr>
          <a:lstStyle/>
          <a:p>
            <a:pPr marL="0" indent="0">
              <a:buNone/>
            </a:pPr>
            <a:r>
              <a:rPr lang="en-US" b="1" dirty="0"/>
              <a:t>ALLENDE CV3 carbonaceous chondrite.</a:t>
            </a:r>
            <a:r>
              <a:rPr lang="en-US" b="1" dirty="0" smtClean="0"/>
              <a:t/>
            </a:r>
            <a:br>
              <a:rPr lang="en-US" b="1" dirty="0" smtClean="0"/>
            </a:br>
            <a:r>
              <a:rPr lang="en-US" b="1" dirty="0"/>
              <a:t>Name: PUEBLITO DE ALLENDE.</a:t>
            </a:r>
            <a:r>
              <a:rPr lang="en-US" b="1" dirty="0" smtClean="0"/>
              <a:t/>
            </a:r>
            <a:br>
              <a:rPr lang="en-US" b="1" dirty="0" smtClean="0"/>
            </a:br>
            <a:r>
              <a:rPr lang="en-US" b="1" dirty="0"/>
              <a:t>The place of fall or discovery</a:t>
            </a:r>
            <a:r>
              <a:rPr lang="en-US" dirty="0"/>
              <a:t>: The village of </a:t>
            </a:r>
            <a:r>
              <a:rPr lang="en-US" dirty="0" err="1"/>
              <a:t>Pueblito</a:t>
            </a:r>
            <a:r>
              <a:rPr lang="en-US" dirty="0"/>
              <a:t> de Allende, Chihuahua, Mexico; φ = 26°58'N, λ = 105°19'W.</a:t>
            </a:r>
            <a:r>
              <a:rPr lang="en-US" dirty="0" smtClean="0"/>
              <a:t/>
            </a:r>
            <a:br>
              <a:rPr lang="en-US" dirty="0" smtClean="0"/>
            </a:br>
            <a:r>
              <a:rPr lang="en-US" dirty="0"/>
              <a:t>Date of fall or discovery: FALL, February 8, 1969, 7h05mGMT.</a:t>
            </a:r>
            <a:r>
              <a:rPr lang="en-US" dirty="0" smtClean="0"/>
              <a:t/>
            </a:r>
            <a:br>
              <a:rPr lang="en-US" dirty="0" smtClean="0"/>
            </a:br>
            <a:r>
              <a:rPr lang="en-US" b="1" dirty="0"/>
              <a:t>Class and type</a:t>
            </a:r>
            <a:r>
              <a:rPr lang="en-US" dirty="0"/>
              <a:t>: STONY, carbonaceous chondrite, type III.</a:t>
            </a:r>
            <a:r>
              <a:rPr lang="en-US" dirty="0" smtClean="0"/>
              <a:t/>
            </a:r>
            <a:br>
              <a:rPr lang="en-US" dirty="0" smtClean="0"/>
            </a:br>
            <a:r>
              <a:rPr lang="en-US" b="1" dirty="0"/>
              <a:t>Number of individual specimens</a:t>
            </a:r>
            <a:r>
              <a:rPr lang="en-US" dirty="0"/>
              <a:t>: METEORITE SHOWER, several dozen were collected.</a:t>
            </a:r>
            <a:r>
              <a:rPr lang="en-US" dirty="0" smtClean="0"/>
              <a:t/>
            </a:r>
            <a:br>
              <a:rPr lang="en-US" dirty="0" smtClean="0"/>
            </a:br>
            <a:r>
              <a:rPr lang="en-US" b="1" dirty="0"/>
              <a:t>Total weight</a:t>
            </a:r>
            <a:r>
              <a:rPr lang="en-US" dirty="0"/>
              <a:t>: Over 100 kg.</a:t>
            </a:r>
            <a:r>
              <a:rPr lang="en-US" dirty="0" smtClean="0"/>
              <a:t/>
            </a:r>
            <a:br>
              <a:rPr lang="en-US" dirty="0" smtClean="0"/>
            </a:br>
            <a:r>
              <a:rPr lang="en-US" b="1" dirty="0"/>
              <a:t>Circumstances of the fall or discovery</a:t>
            </a:r>
            <a:r>
              <a:rPr lang="en-US" dirty="0"/>
              <a:t>: The huge fireball lighted up thousands of square miles of Northern Mexico and Southwestern United States. The fireball travelled from south to north. A meteorite shower spread over 50 square kilometers area. There are several pits; the biggest one is 60 cm across and 15 cm deep. Search and preliminary investigation of the meteorites were carried out by Dr. E. King (NASA), Drs. B. Mason and R. Clarke (Smithsonian Institution, Washington, USA) and others.</a:t>
            </a:r>
            <a:endParaRPr lang="el-GR" dirty="0"/>
          </a:p>
        </p:txBody>
      </p:sp>
      <p:pic>
        <p:nvPicPr>
          <p:cNvPr id="5122" name="Picture 2" descr="Î¦ÏÏÎ¿Î³ÏÎ±ÏÎ¯Î± ÏÎ¿Ï Konstantinos Bakolits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5514" y="3761656"/>
            <a:ext cx="3128486"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Î¦ÏÏÎ¿Î³ÏÎ±ÏÎ¯Î± ÏÎ¿Ï Konstantinos Bakolits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5514" y="708122"/>
            <a:ext cx="3128486" cy="30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141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1/18/Allende_Strewnfiel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8576"/>
            <a:ext cx="6372200" cy="6874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056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sz="1800" dirty="0"/>
              <a:t> </a:t>
            </a:r>
            <a:r>
              <a:rPr lang="en-US" sz="3100" b="1" dirty="0" smtClean="0"/>
              <a:t>Iron </a:t>
            </a:r>
            <a:r>
              <a:rPr lang="el-GR" sz="3100" b="1" dirty="0" err="1"/>
              <a:t>Μ</a:t>
            </a:r>
            <a:r>
              <a:rPr lang="en-US" sz="3100" b="1" dirty="0" err="1" smtClean="0"/>
              <a:t>ετεωρίτης</a:t>
            </a:r>
            <a:r>
              <a:rPr lang="en-US" sz="1800" dirty="0"/>
              <a:t/>
            </a:r>
            <a:br>
              <a:rPr lang="en-US" sz="1800" dirty="0"/>
            </a:br>
            <a:r>
              <a:rPr lang="en-US" sz="1800" dirty="0"/>
              <a:t>Όνομα: </a:t>
            </a:r>
            <a:r>
              <a:rPr lang="en-US" sz="4000" b="1" dirty="0"/>
              <a:t>Muonionalusta</a:t>
            </a:r>
            <a:r>
              <a:rPr lang="en-US" sz="1800" dirty="0"/>
              <a:t/>
            </a:r>
            <a:br>
              <a:rPr lang="en-US" sz="1800" dirty="0"/>
            </a:br>
            <a:r>
              <a:rPr lang="en-US" sz="1800" dirty="0"/>
              <a:t>Located in </a:t>
            </a:r>
            <a:r>
              <a:rPr lang="en-US" sz="1800" b="1" dirty="0"/>
              <a:t>Sweden</a:t>
            </a:r>
            <a:r>
              <a:rPr lang="en-US" sz="1800" dirty="0"/>
              <a:t> north of the Arctic Circle. The first meteorite was found in 1906.</a:t>
            </a:r>
            <a:br>
              <a:rPr lang="en-US" sz="1800" dirty="0"/>
            </a:br>
            <a:r>
              <a:rPr lang="en-US" sz="1800" dirty="0"/>
              <a:t>The meteorite was classified as a fine </a:t>
            </a:r>
            <a:r>
              <a:rPr lang="en-US" sz="1800" b="1" dirty="0"/>
              <a:t>octahedrite</a:t>
            </a:r>
            <a:r>
              <a:rPr lang="en-US" sz="1800" dirty="0"/>
              <a:t> </a:t>
            </a:r>
            <a:r>
              <a:rPr lang="en-US" sz="1800" b="1" dirty="0"/>
              <a:t>Classe </a:t>
            </a:r>
            <a:r>
              <a:rPr lang="en-US" sz="1800" b="1" dirty="0" smtClean="0"/>
              <a:t>IVA</a:t>
            </a:r>
            <a:r>
              <a:rPr lang="el-GR" sz="1800" b="1" dirty="0"/>
              <a:t>.</a:t>
            </a:r>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77072"/>
            <a:ext cx="2709500" cy="2780928"/>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3883413"/>
            <a:ext cx="2843808" cy="2974585"/>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9501" y="2570433"/>
            <a:ext cx="3590691" cy="4275409"/>
          </a:xfrm>
          <a:prstGeom prst="rect">
            <a:avLst/>
          </a:prstGeom>
        </p:spPr>
      </p:pic>
      <p:sp>
        <p:nvSpPr>
          <p:cNvPr id="7" name="TextBox 6"/>
          <p:cNvSpPr txBox="1"/>
          <p:nvPr/>
        </p:nvSpPr>
        <p:spPr>
          <a:xfrm>
            <a:off x="7372493" y="3373255"/>
            <a:ext cx="829394" cy="646331"/>
          </a:xfrm>
          <a:prstGeom prst="rect">
            <a:avLst/>
          </a:prstGeom>
          <a:noFill/>
        </p:spPr>
        <p:txBody>
          <a:bodyPr wrap="none" rtlCol="0">
            <a:spAutoFit/>
          </a:bodyPr>
          <a:lstStyle/>
          <a:p>
            <a:r>
              <a:rPr lang="en-US" dirty="0" err="1"/>
              <a:t>Troilite</a:t>
            </a:r>
            <a:endParaRPr lang="en-US" dirty="0"/>
          </a:p>
          <a:p>
            <a:endParaRPr lang="el-GR" dirty="0"/>
          </a:p>
        </p:txBody>
      </p:sp>
    </p:spTree>
    <p:extLst>
      <p:ext uri="{BB962C8B-B14F-4D97-AF65-F5344CB8AC3E}">
        <p14:creationId xmlns:p14="http://schemas.microsoft.com/office/powerpoint/2010/main" val="41369795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Î£ÏÎµÏÎ¹ÎºÎ® ÎµÎ¹ÎºÏÎ½Î±"/>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63566" cy="687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739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sz="3600" b="1" dirty="0"/>
              <a:t>Chelyabinsk</a:t>
            </a:r>
            <a:r>
              <a:rPr lang="en-US" sz="2800" dirty="0"/>
              <a:t>, Russia, Chelyabinsk region, ordinary </a:t>
            </a:r>
            <a:r>
              <a:rPr lang="en-US" sz="3600" b="1" dirty="0"/>
              <a:t>chondrite</a:t>
            </a:r>
            <a:r>
              <a:rPr lang="en-US" sz="3600" dirty="0"/>
              <a:t> </a:t>
            </a:r>
            <a:r>
              <a:rPr lang="en-US" sz="3600" b="1" dirty="0"/>
              <a:t>LL5</a:t>
            </a:r>
            <a:r>
              <a:rPr lang="en-US" sz="2800" dirty="0"/>
              <a:t>, fell February 15, </a:t>
            </a:r>
            <a:r>
              <a:rPr lang="en-US" sz="2800" dirty="0" smtClean="0"/>
              <a:t>2013</a:t>
            </a:r>
            <a:endParaRPr lang="el-GR" sz="2800" dirty="0"/>
          </a:p>
        </p:txBody>
      </p:sp>
      <p:pic>
        <p:nvPicPr>
          <p:cNvPr id="4" name="Εικόνα 3"/>
          <p:cNvPicPr>
            <a:picLocks noChangeAspect="1"/>
          </p:cNvPicPr>
          <p:nvPr/>
        </p:nvPicPr>
        <p:blipFill rotWithShape="1">
          <a:blip r:embed="rId2" cstate="print">
            <a:extLst>
              <a:ext uri="{28A0092B-C50C-407E-A947-70E740481C1C}">
                <a14:useLocalDpi xmlns:a14="http://schemas.microsoft.com/office/drawing/2010/main" val="0"/>
              </a:ext>
            </a:extLst>
          </a:blip>
          <a:srcRect l="4848" t="4496" r="4534"/>
          <a:stretch/>
        </p:blipFill>
        <p:spPr>
          <a:xfrm>
            <a:off x="-1" y="2996953"/>
            <a:ext cx="4773081" cy="3884266"/>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108800"/>
            <a:ext cx="4355976" cy="3749200"/>
          </a:xfrm>
          <a:prstGeom prst="rect">
            <a:avLst/>
          </a:prstGeom>
        </p:spPr>
      </p:pic>
    </p:spTree>
    <p:extLst>
      <p:ext uri="{BB962C8B-B14F-4D97-AF65-F5344CB8AC3E}">
        <p14:creationId xmlns:p14="http://schemas.microsoft.com/office/powerpoint/2010/main" val="611450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p:bgPr>
    </p:bg>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4704"/>
            <a:ext cx="9137018" cy="5157192"/>
          </a:xfrm>
        </p:spPr>
      </p:pic>
    </p:spTree>
    <p:extLst>
      <p:ext uri="{BB962C8B-B14F-4D97-AF65-F5344CB8AC3E}">
        <p14:creationId xmlns:p14="http://schemas.microsoft.com/office/powerpoint/2010/main" val="1724909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491880" y="25258"/>
            <a:ext cx="5652120" cy="2179606"/>
          </a:xfrm>
        </p:spPr>
        <p:txBody>
          <a:bodyPr>
            <a:normAutofit/>
          </a:bodyPr>
          <a:lstStyle/>
          <a:p>
            <a:r>
              <a:rPr lang="en-US" sz="3200" b="1" dirty="0"/>
              <a:t>Agoudal Iron Meteorite IIAB</a:t>
            </a:r>
            <a:r>
              <a:rPr lang="en-US" sz="2400" dirty="0"/>
              <a:t/>
            </a:r>
            <a:br>
              <a:rPr lang="en-US" sz="2400" dirty="0"/>
            </a:br>
            <a:r>
              <a:rPr lang="en-US" sz="2400" dirty="0"/>
              <a:t>Find 2000 - New Find 12/2012 near </a:t>
            </a:r>
            <a:r>
              <a:rPr lang="en-US" sz="2400" b="1" dirty="0"/>
              <a:t>Imilchil</a:t>
            </a:r>
            <a:r>
              <a:rPr lang="en-US" sz="2400" dirty="0"/>
              <a:t>, </a:t>
            </a:r>
            <a:r>
              <a:rPr lang="en-US" sz="2400" b="1" dirty="0"/>
              <a:t>Morocco</a:t>
            </a:r>
            <a:r>
              <a:rPr lang="en-US" sz="2400" dirty="0"/>
              <a:t>, </a:t>
            </a:r>
            <a:r>
              <a:rPr lang="en-US" sz="2400" b="1" dirty="0"/>
              <a:t>Africa</a:t>
            </a:r>
            <a:endParaRPr lang="el-GR" sz="2400" b="1" dirty="0"/>
          </a:p>
        </p:txBody>
      </p:sp>
      <p:pic>
        <p:nvPicPr>
          <p:cNvPr id="2050" name="Picture 2" descr="https://scontent.fath4-2.fna.fbcdn.net/v/t1.0-9/31122752_1417593918387318_1465241776796205056_n.jpg?_nc_cat=0&amp;_nc_eui2=v1%3AAeGmeCEp8yvk7KSSupBTq2jTLygn6gTufVecfyqXmqRsmQl7N_ekSOAyWHBjZg_XY_W9__5cBkdEYovyeCFnpYfN55m3MaKNTkI9V_2lfFv7yQ&amp;oh=f189b393f365c7fc6a0a9eeacbebacad&amp;oe=5B6466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905"/>
            <a:ext cx="4355976" cy="40156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Î¦ÏÏÎ¿Î³ÏÎ±ÏÎ¯Î± ÏÎ¿Ï Konstantinos Bakolits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527518"/>
            <a:ext cx="4767504" cy="4330482"/>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rotWithShape="1">
          <a:blip r:embed="rId4">
            <a:extLst>
              <a:ext uri="{28A0092B-C50C-407E-A947-70E740481C1C}">
                <a14:useLocalDpi xmlns:a14="http://schemas.microsoft.com/office/drawing/2010/main" val="0"/>
              </a:ext>
            </a:extLst>
          </a:blip>
          <a:srcRect t="35914"/>
          <a:stretch/>
        </p:blipFill>
        <p:spPr>
          <a:xfrm>
            <a:off x="-1" y="1"/>
            <a:ext cx="3019477" cy="2849903"/>
          </a:xfrm>
          <a:prstGeom prst="rect">
            <a:avLst/>
          </a:prstGeom>
        </p:spPr>
      </p:pic>
    </p:spTree>
    <p:extLst>
      <p:ext uri="{BB962C8B-B14F-4D97-AF65-F5344CB8AC3E}">
        <p14:creationId xmlns:p14="http://schemas.microsoft.com/office/powerpoint/2010/main" val="3666877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4098" name="Picture 2" descr="Meteorite Agoudal, strewn field"/>
          <p:cNvPicPr>
            <a:picLocks noChangeAspect="1" noChangeArrowheads="1"/>
          </p:cNvPicPr>
          <p:nvPr/>
        </p:nvPicPr>
        <p:blipFill rotWithShape="1">
          <a:blip r:embed="rId2">
            <a:extLst>
              <a:ext uri="{28A0092B-C50C-407E-A947-70E740481C1C}">
                <a14:useLocalDpi xmlns:a14="http://schemas.microsoft.com/office/drawing/2010/main" val="0"/>
              </a:ext>
            </a:extLst>
          </a:blip>
          <a:srcRect r="19043"/>
          <a:stretch/>
        </p:blipFill>
        <p:spPr bwMode="auto">
          <a:xfrm>
            <a:off x="0" y="260648"/>
            <a:ext cx="9162476" cy="623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759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a:t>Ο Μετεωρίτης </a:t>
            </a:r>
            <a:r>
              <a:rPr lang="en-US" sz="3100" b="1" dirty="0"/>
              <a:t>Dar El </a:t>
            </a:r>
            <a:r>
              <a:rPr lang="en-US" sz="3100" b="1" dirty="0" err="1"/>
              <a:t>Kahal</a:t>
            </a:r>
            <a:r>
              <a:rPr lang="en-US" sz="2400" dirty="0"/>
              <a:t>. </a:t>
            </a:r>
            <a:r>
              <a:rPr lang="el-GR" sz="2400" dirty="0"/>
              <a:t>Β</a:t>
            </a:r>
            <a:r>
              <a:rPr lang="el-GR" sz="2400" dirty="0" smtClean="0"/>
              <a:t>ρέθηκε </a:t>
            </a:r>
            <a:r>
              <a:rPr lang="el-GR" sz="2400" dirty="0"/>
              <a:t>για πρώτη φορά στο </a:t>
            </a:r>
            <a:r>
              <a:rPr lang="en-US" sz="2400" dirty="0"/>
              <a:t>Mali </a:t>
            </a:r>
            <a:r>
              <a:rPr lang="el-GR" sz="2400" dirty="0"/>
              <a:t>το 2013. Είναι ένας </a:t>
            </a:r>
            <a:r>
              <a:rPr lang="en-US" sz="2400" b="1" dirty="0"/>
              <a:t>Ordinary chondrite (H5-6</a:t>
            </a:r>
            <a:r>
              <a:rPr lang="en-US" sz="2400" b="1" dirty="0" smtClean="0"/>
              <a:t>)</a:t>
            </a:r>
            <a:endParaRPr lang="el-GR" sz="2400" dirty="0"/>
          </a:p>
        </p:txBody>
      </p:sp>
      <p:pic>
        <p:nvPicPr>
          <p:cNvPr id="1026" name="Picture 2" descr="Î¦ÏÏÎ¿Î³ÏÎ±ÏÎ¯Î± ÏÎ¿Ï Konstantinos Bakolits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38313"/>
            <a:ext cx="9144000" cy="2803095"/>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8760"/>
            <a:ext cx="3147219" cy="2769553"/>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7220" y="1268760"/>
            <a:ext cx="2758906" cy="2769553"/>
          </a:xfrm>
          <a:prstGeom prst="rect">
            <a:avLst/>
          </a:prstGeom>
        </p:spPr>
      </p:pic>
      <p:pic>
        <p:nvPicPr>
          <p:cNvPr id="5" name="Εικόνα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126" y="1268760"/>
            <a:ext cx="3212976" cy="2049473"/>
          </a:xfrm>
          <a:prstGeom prst="rect">
            <a:avLst/>
          </a:prstGeom>
        </p:spPr>
      </p:pic>
      <p:pic>
        <p:nvPicPr>
          <p:cNvPr id="3074" name="Picture 2" descr="ÎÏÎ¿ÏÎ­Î»ÎµÏÎ¼Î± ÎµÎ¹ÎºÏÎ½Î±Ï Î³Î¹Î± Dar El Kahal METEOR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3305705"/>
            <a:ext cx="2870128" cy="17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694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6588224" cy="1143000"/>
          </a:xfrm>
        </p:spPr>
        <p:txBody>
          <a:bodyPr>
            <a:normAutofit fontScale="90000"/>
          </a:bodyPr>
          <a:lstStyle/>
          <a:p>
            <a:r>
              <a:rPr lang="el-GR" dirty="0" smtClean="0">
                <a:solidFill>
                  <a:schemeClr val="bg1"/>
                </a:solidFill>
              </a:rPr>
              <a:t>Η απάντηση σε όλα τα ερωτήματα είναι η ίδια: ΝΑΙ</a:t>
            </a:r>
            <a:endParaRPr lang="el-GR" dirty="0">
              <a:solidFill>
                <a:schemeClr val="bg1"/>
              </a:solidFill>
            </a:endParaRPr>
          </a:p>
        </p:txBody>
      </p:sp>
    </p:spTree>
    <p:extLst>
      <p:ext uri="{BB962C8B-B14F-4D97-AF65-F5344CB8AC3E}">
        <p14:creationId xmlns:p14="http://schemas.microsoft.com/office/powerpoint/2010/main" val="696032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b="1" dirty="0" smtClean="0">
                <a:solidFill>
                  <a:schemeClr val="bg2"/>
                </a:solidFill>
              </a:rPr>
              <a:t>Μετεωρίτης</a:t>
            </a:r>
            <a:r>
              <a:rPr lang="en-US" sz="2400" b="1" dirty="0" smtClean="0">
                <a:solidFill>
                  <a:schemeClr val="bg2"/>
                </a:solidFill>
              </a:rPr>
              <a:t> </a:t>
            </a:r>
            <a:r>
              <a:rPr lang="el-GR" sz="2400" b="1" dirty="0" smtClean="0">
                <a:solidFill>
                  <a:schemeClr val="bg2"/>
                </a:solidFill>
              </a:rPr>
              <a:t> </a:t>
            </a:r>
            <a:r>
              <a:rPr lang="en-US" sz="3200" b="1" dirty="0" err="1">
                <a:solidFill>
                  <a:schemeClr val="bg2"/>
                </a:solidFill>
              </a:rPr>
              <a:t>Mesosiderite</a:t>
            </a:r>
            <a:r>
              <a:rPr lang="en-US" sz="2400" b="1" dirty="0">
                <a:solidFill>
                  <a:schemeClr val="bg2"/>
                </a:solidFill>
              </a:rPr>
              <a:t> </a:t>
            </a:r>
            <a:r>
              <a:rPr lang="en-US" sz="2400" b="1" dirty="0" smtClean="0">
                <a:solidFill>
                  <a:schemeClr val="bg2"/>
                </a:solidFill>
              </a:rPr>
              <a:t> </a:t>
            </a:r>
            <a:r>
              <a:rPr lang="el-GR" sz="2400" b="1" dirty="0" smtClean="0">
                <a:solidFill>
                  <a:schemeClr val="bg2"/>
                </a:solidFill>
              </a:rPr>
              <a:t>Σαχάρας</a:t>
            </a:r>
            <a:endParaRPr lang="el-GR" sz="2400" b="1" dirty="0">
              <a:solidFill>
                <a:schemeClr val="bg2"/>
              </a:solidFill>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88" y="1701800"/>
            <a:ext cx="8242300" cy="5156200"/>
          </a:xfrm>
          <a:prstGeom prst="rect">
            <a:avLst/>
          </a:prstGeom>
        </p:spPr>
      </p:pic>
    </p:spTree>
    <p:extLst>
      <p:ext uri="{BB962C8B-B14F-4D97-AF65-F5344CB8AC3E}">
        <p14:creationId xmlns:p14="http://schemas.microsoft.com/office/powerpoint/2010/main" val="19029530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6204"/>
            <a:ext cx="8229600" cy="604484"/>
          </a:xfrm>
        </p:spPr>
        <p:txBody>
          <a:bodyPr>
            <a:normAutofit/>
          </a:bodyPr>
          <a:lstStyle/>
          <a:p>
            <a:r>
              <a:rPr lang="en-US" sz="2400" b="1" dirty="0"/>
              <a:t>M</a:t>
            </a:r>
            <a:r>
              <a:rPr lang="en-US" sz="2400" b="1" dirty="0" smtClean="0"/>
              <a:t>eteorite NWA </a:t>
            </a:r>
            <a:r>
              <a:rPr lang="en-US" sz="2400" b="1" dirty="0"/>
              <a:t>11017 </a:t>
            </a:r>
            <a:r>
              <a:rPr lang="en-US" sz="3200" b="1" dirty="0"/>
              <a:t>Diogenite polymict achondrite</a:t>
            </a:r>
            <a:endParaRPr lang="el-GR" sz="3200" b="1" dirty="0"/>
          </a:p>
        </p:txBody>
      </p:sp>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23168" t="8402" r="23267" b="9178"/>
          <a:stretch/>
        </p:blipFill>
        <p:spPr>
          <a:xfrm>
            <a:off x="1" y="3565681"/>
            <a:ext cx="4788024" cy="3292319"/>
          </a:xfrm>
          <a:prstGeom prst="rect">
            <a:avLst/>
          </a:prstGeom>
        </p:spPr>
      </p:pic>
      <p:pic>
        <p:nvPicPr>
          <p:cNvPr id="5" name="Εικόνα 4"/>
          <p:cNvPicPr>
            <a:picLocks noChangeAspect="1"/>
          </p:cNvPicPr>
          <p:nvPr/>
        </p:nvPicPr>
        <p:blipFill rotWithShape="1">
          <a:blip r:embed="rId3" cstate="print">
            <a:extLst>
              <a:ext uri="{28A0092B-C50C-407E-A947-70E740481C1C}">
                <a14:useLocalDpi xmlns:a14="http://schemas.microsoft.com/office/drawing/2010/main" val="0"/>
              </a:ext>
            </a:extLst>
          </a:blip>
          <a:srcRect l="21683" t="1977" r="20990" b="2088"/>
          <a:stretch/>
        </p:blipFill>
        <p:spPr>
          <a:xfrm>
            <a:off x="4743879" y="3565681"/>
            <a:ext cx="4413191" cy="3300367"/>
          </a:xfrm>
          <a:prstGeom prst="rect">
            <a:avLst/>
          </a:prstGeom>
        </p:spPr>
      </p:pic>
      <p:pic>
        <p:nvPicPr>
          <p:cNvPr id="6" name="Εικόνα 5"/>
          <p:cNvPicPr>
            <a:picLocks noChangeAspect="1"/>
          </p:cNvPicPr>
          <p:nvPr/>
        </p:nvPicPr>
        <p:blipFill rotWithShape="1">
          <a:blip r:embed="rId4">
            <a:extLst>
              <a:ext uri="{28A0092B-C50C-407E-A947-70E740481C1C}">
                <a14:useLocalDpi xmlns:a14="http://schemas.microsoft.com/office/drawing/2010/main" val="0"/>
              </a:ext>
            </a:extLst>
          </a:blip>
          <a:srcRect l="41188" t="8624" r="41980" b="43962"/>
          <a:stretch/>
        </p:blipFill>
        <p:spPr>
          <a:xfrm>
            <a:off x="3424515" y="548679"/>
            <a:ext cx="2396683" cy="3017001"/>
          </a:xfrm>
          <a:prstGeom prst="rect">
            <a:avLst/>
          </a:prstGeom>
        </p:spPr>
      </p:pic>
      <p:pic>
        <p:nvPicPr>
          <p:cNvPr id="3" name="Εικόνα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48680"/>
            <a:ext cx="2929777" cy="3017000"/>
          </a:xfrm>
          <a:prstGeom prst="rect">
            <a:avLst/>
          </a:prstGeom>
        </p:spPr>
      </p:pic>
    </p:spTree>
    <p:extLst>
      <p:ext uri="{BB962C8B-B14F-4D97-AF65-F5344CB8AC3E}">
        <p14:creationId xmlns:p14="http://schemas.microsoft.com/office/powerpoint/2010/main" val="864997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3491879" cy="3574414"/>
          </a:xfrm>
          <a:prstGeom prst="rect">
            <a:avLst/>
          </a:prstGeom>
        </p:spPr>
      </p:pic>
      <p:pic>
        <p:nvPicPr>
          <p:cNvPr id="7"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16789"/>
            <a:ext cx="3491880" cy="3541890"/>
          </a:xfrm>
          <a:prstGeom prst="rect">
            <a:avLst/>
          </a:prstGeom>
        </p:spPr>
      </p:pic>
      <p:pic>
        <p:nvPicPr>
          <p:cNvPr id="8" name="Εικόνα 7"/>
          <p:cNvPicPr>
            <a:picLocks noChangeAspect="1"/>
          </p:cNvPicPr>
          <p:nvPr/>
        </p:nvPicPr>
        <p:blipFill rotWithShape="1">
          <a:blip r:embed="rId4" cstate="print">
            <a:extLst>
              <a:ext uri="{28A0092B-C50C-407E-A947-70E740481C1C}">
                <a14:useLocalDpi xmlns:a14="http://schemas.microsoft.com/office/drawing/2010/main" val="0"/>
              </a:ext>
            </a:extLst>
          </a:blip>
          <a:srcRect l="15870" t="8548" r="20680" b="12685"/>
          <a:stretch/>
        </p:blipFill>
        <p:spPr>
          <a:xfrm>
            <a:off x="5364088" y="-36381"/>
            <a:ext cx="3779912" cy="3534917"/>
          </a:xfrm>
          <a:prstGeom prst="rect">
            <a:avLst/>
          </a:prstGeom>
        </p:spPr>
      </p:pic>
      <p:pic>
        <p:nvPicPr>
          <p:cNvPr id="5" name="Εικόνα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3392620"/>
            <a:ext cx="3779551" cy="3484659"/>
          </a:xfrm>
          <a:prstGeom prst="rect">
            <a:avLst/>
          </a:prstGeom>
        </p:spPr>
      </p:pic>
      <p:sp>
        <p:nvSpPr>
          <p:cNvPr id="10" name="Τίτλος 1"/>
          <p:cNvSpPr>
            <a:spLocks noGrp="1"/>
          </p:cNvSpPr>
          <p:nvPr>
            <p:ph type="title"/>
          </p:nvPr>
        </p:nvSpPr>
        <p:spPr>
          <a:xfrm>
            <a:off x="3347864" y="1"/>
            <a:ext cx="2160240" cy="6857999"/>
          </a:xfrm>
          <a:solidFill>
            <a:schemeClr val="accent3">
              <a:lumMod val="40000"/>
              <a:lumOff val="60000"/>
            </a:schemeClr>
          </a:solidFill>
        </p:spPr>
        <p:txBody>
          <a:bodyPr>
            <a:normAutofit/>
          </a:bodyPr>
          <a:lstStyle/>
          <a:p>
            <a:r>
              <a:rPr lang="en-US" sz="3600" dirty="0"/>
              <a:t>Tektite </a:t>
            </a:r>
            <a:r>
              <a:rPr lang="el-GR" sz="3600" dirty="0" smtClean="0"/>
              <a:t>από Μαρόκο</a:t>
            </a:r>
            <a:br>
              <a:rPr lang="el-GR" sz="3600" dirty="0" smtClean="0"/>
            </a:br>
            <a:r>
              <a:rPr lang="el-GR" sz="3600" dirty="0" smtClean="0"/>
              <a:t>(Χ20</a:t>
            </a:r>
            <a:r>
              <a:rPr lang="el-GR" sz="3600" dirty="0"/>
              <a:t>)</a:t>
            </a:r>
          </a:p>
        </p:txBody>
      </p:sp>
    </p:spTree>
    <p:extLst>
      <p:ext uri="{BB962C8B-B14F-4D97-AF65-F5344CB8AC3E}">
        <p14:creationId xmlns:p14="http://schemas.microsoft.com/office/powerpoint/2010/main" val="4157926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44623"/>
            <a:ext cx="8928992" cy="2016225"/>
          </a:xfrm>
        </p:spPr>
        <p:txBody>
          <a:bodyPr>
            <a:noAutofit/>
          </a:bodyPr>
          <a:lstStyle/>
          <a:p>
            <a:r>
              <a:rPr lang="en-US" sz="1400" dirty="0"/>
              <a:t>The </a:t>
            </a:r>
            <a:r>
              <a:rPr lang="en-US" sz="1400" b="1" dirty="0"/>
              <a:t>Campo del Cielo</a:t>
            </a:r>
            <a:r>
              <a:rPr lang="en-US" sz="1400" dirty="0"/>
              <a:t> refers to a group of iron meteorites or to the area where they were found situated on the border between the provinces of Chaco and Santiago del Estero, 1,000 kilometers (620 mi) northwest of Buenos Aries, Argentina.  The crater field covers an area of 3×20 kilometers and contains at least 26 craters, the largest being 115×91 meters. The craters' age is estimated at 4,000–5,000 years. The craters, containing iron masses, were reported in 1576, but were already well known to the aboriginal inhabitants of the area. The craters and the area around contain numerous fragments of an iron meteorite. The total weight of the pieces so far recovered exceeds 100 tons, making the meteorite the heaviest one ever recovered on Earth. The largest fragment, consisting of 37 tons, is the second heaviest single-piece meteorite recovered on Earth, after the Hoba meteorite. </a:t>
            </a:r>
            <a:endParaRPr lang="el-GR" sz="14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513" y="2060848"/>
            <a:ext cx="6385626" cy="4699099"/>
          </a:xfrm>
          <a:prstGeom prst="rect">
            <a:avLst/>
          </a:prstGeom>
        </p:spPr>
      </p:pic>
    </p:spTree>
    <p:extLst>
      <p:ext uri="{BB962C8B-B14F-4D97-AF65-F5344CB8AC3E}">
        <p14:creationId xmlns:p14="http://schemas.microsoft.com/office/powerpoint/2010/main" val="17029271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0031" y="548680"/>
            <a:ext cx="8229600" cy="1143000"/>
          </a:xfrm>
        </p:spPr>
        <p:txBody>
          <a:bodyPr>
            <a:noAutofit/>
          </a:bodyPr>
          <a:lstStyle/>
          <a:p>
            <a:r>
              <a:rPr lang="en-US" sz="3200" b="1" dirty="0" smtClean="0"/>
              <a:t>              NWA </a:t>
            </a:r>
            <a:r>
              <a:rPr lang="en-US" sz="3200" b="1" dirty="0"/>
              <a:t>869 Ordinary chondrite (L3-6)</a:t>
            </a:r>
            <a:r>
              <a:rPr lang="en-US" sz="3200" dirty="0"/>
              <a:t/>
            </a:r>
            <a:br>
              <a:rPr lang="en-US" sz="3200" dirty="0"/>
            </a:br>
            <a:r>
              <a:rPr lang="en-US" sz="3200" u="sng" dirty="0" smtClean="0"/>
              <a:t>Meteorite</a:t>
            </a:r>
            <a:r>
              <a:rPr lang="en-US" sz="3200" dirty="0"/>
              <a:t/>
            </a:r>
            <a:br>
              <a:rPr lang="en-US" sz="3200" dirty="0"/>
            </a:br>
            <a:endParaRPr lang="el-GR" sz="32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1" y="2368928"/>
            <a:ext cx="9144000" cy="4465524"/>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8628" y="908720"/>
            <a:ext cx="2190803" cy="2154396"/>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1720"/>
            <a:ext cx="1944216" cy="2571651"/>
          </a:xfrm>
          <a:prstGeom prst="rect">
            <a:avLst/>
          </a:prstGeom>
        </p:spPr>
      </p:pic>
    </p:spTree>
    <p:extLst>
      <p:ext uri="{BB962C8B-B14F-4D97-AF65-F5344CB8AC3E}">
        <p14:creationId xmlns:p14="http://schemas.microsoft.com/office/powerpoint/2010/main" val="2444772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262522"/>
            <a:ext cx="6984776" cy="6022515"/>
          </a:xfrm>
          <a:prstGeom prst="rect">
            <a:avLst/>
          </a:prstGeom>
        </p:spPr>
      </p:pic>
      <p:sp>
        <p:nvSpPr>
          <p:cNvPr id="2" name="Τίτλος 1"/>
          <p:cNvSpPr>
            <a:spLocks noGrp="1"/>
          </p:cNvSpPr>
          <p:nvPr>
            <p:ph type="title"/>
          </p:nvPr>
        </p:nvSpPr>
        <p:spPr>
          <a:xfrm>
            <a:off x="437504" y="116632"/>
            <a:ext cx="8229600" cy="850106"/>
          </a:xfrm>
        </p:spPr>
        <p:txBody>
          <a:bodyPr>
            <a:normAutofit/>
          </a:bodyPr>
          <a:lstStyle/>
          <a:p>
            <a:r>
              <a:rPr lang="en-US" sz="4000" b="1" dirty="0" smtClean="0"/>
              <a:t>Dhofar 020 Class</a:t>
            </a:r>
            <a:r>
              <a:rPr lang="en-US" sz="4000" b="1" dirty="0"/>
              <a:t>:  </a:t>
            </a:r>
            <a:r>
              <a:rPr lang="en-US" sz="4000" b="1" dirty="0" smtClean="0"/>
              <a:t>H4/5</a:t>
            </a:r>
            <a:endParaRPr lang="el-GR" sz="4000" b="1" dirty="0"/>
          </a:p>
        </p:txBody>
      </p:sp>
      <p:sp>
        <p:nvSpPr>
          <p:cNvPr id="4" name="TextBox 3"/>
          <p:cNvSpPr txBox="1"/>
          <p:nvPr/>
        </p:nvSpPr>
        <p:spPr>
          <a:xfrm>
            <a:off x="755576" y="5733256"/>
            <a:ext cx="7942046" cy="923330"/>
          </a:xfrm>
          <a:prstGeom prst="rect">
            <a:avLst/>
          </a:prstGeom>
          <a:noFill/>
        </p:spPr>
        <p:txBody>
          <a:bodyPr wrap="none" rtlCol="0">
            <a:spAutoFit/>
          </a:bodyPr>
          <a:lstStyle/>
          <a:p>
            <a:pPr algn="ctr"/>
            <a:r>
              <a:rPr lang="en-US" dirty="0"/>
              <a:t>More than 2000 pieces of the Dhofar 020 meteorite, with a total weight of 256 kg, </a:t>
            </a:r>
            <a:endParaRPr lang="en-US" dirty="0" smtClean="0"/>
          </a:p>
          <a:p>
            <a:pPr algn="ctr"/>
            <a:r>
              <a:rPr lang="en-US" dirty="0" smtClean="0"/>
              <a:t>were </a:t>
            </a:r>
            <a:r>
              <a:rPr lang="en-US" dirty="0"/>
              <a:t>found during a search operation on 10th March 2000 in the Sahara, </a:t>
            </a:r>
            <a:endParaRPr lang="en-US" dirty="0" smtClean="0"/>
          </a:p>
          <a:p>
            <a:pPr algn="ctr"/>
            <a:r>
              <a:rPr lang="en-US" dirty="0" smtClean="0"/>
              <a:t>in </a:t>
            </a:r>
            <a:r>
              <a:rPr lang="en-US" dirty="0"/>
              <a:t>the Oman, </a:t>
            </a:r>
            <a:r>
              <a:rPr lang="en-US" dirty="0" smtClean="0"/>
              <a:t>United </a:t>
            </a:r>
            <a:r>
              <a:rPr lang="en-US" dirty="0"/>
              <a:t>Arab Emirates.</a:t>
            </a:r>
            <a:endParaRPr lang="el-GR" dirty="0"/>
          </a:p>
        </p:txBody>
      </p:sp>
      <p:pic>
        <p:nvPicPr>
          <p:cNvPr id="1026" name="Picture 2" descr="Î¦ÏÏÎ¿Î³ÏÎ±ÏÎ¯Î± ÏÎ¿Ï Konstantinos Bakolits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86" y="3140968"/>
            <a:ext cx="2057525" cy="2059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Î¦ÏÏÎ¿Î³ÏÎ±ÏÎ¯Î± ÏÎ¿Ï Konstantinos Bakolits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9457" y="836713"/>
            <a:ext cx="2042551" cy="208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1879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2146250"/>
          </a:xfrm>
        </p:spPr>
        <p:txBody>
          <a:bodyPr>
            <a:noAutofit/>
          </a:bodyPr>
          <a:lstStyle/>
          <a:p>
            <a:r>
              <a:rPr lang="en-US" sz="2000" dirty="0">
                <a:solidFill>
                  <a:schemeClr val="bg1"/>
                </a:solidFill>
              </a:rPr>
              <a:t>The </a:t>
            </a:r>
            <a:r>
              <a:rPr lang="en-US" sz="2000" b="1" dirty="0">
                <a:solidFill>
                  <a:schemeClr val="bg1"/>
                </a:solidFill>
              </a:rPr>
              <a:t>Campo del Cielo</a:t>
            </a:r>
            <a:r>
              <a:rPr lang="en-US" sz="2000" dirty="0">
                <a:solidFill>
                  <a:schemeClr val="bg1"/>
                </a:solidFill>
              </a:rPr>
              <a:t> refers to a group of iron meteorites or to the area where they were found situated on the border between the provinces of Chaco and Santiago del Estero, 1,000 kilometers (620 mi) northwest of Buenos Aries, Argentina.  The crater field covers an area of 3×20 kilometers and contains at least 26 craters, the largest being 115×91 meters. The craters' age is estimated at 4,000–5,000 years. </a:t>
            </a:r>
            <a:endParaRPr lang="el-GR" sz="2000" dirty="0">
              <a:solidFill>
                <a:schemeClr val="bg1"/>
              </a:solidFill>
            </a:endParaRPr>
          </a:p>
        </p:txBody>
      </p:sp>
      <p:pic>
        <p:nvPicPr>
          <p:cNvPr id="2050" name="Picture 2" descr="https://i.ebayimg.com/images/g/oOMAAOSwnF9Y6OU0/s-l1600.jpg"/>
          <p:cNvPicPr>
            <a:picLocks noChangeAspect="1" noChangeArrowheads="1"/>
          </p:cNvPicPr>
          <p:nvPr/>
        </p:nvPicPr>
        <p:blipFill rotWithShape="1">
          <a:blip r:embed="rId2">
            <a:extLst>
              <a:ext uri="{28A0092B-C50C-407E-A947-70E740481C1C}">
                <a14:useLocalDpi xmlns:a14="http://schemas.microsoft.com/office/drawing/2010/main" val="0"/>
              </a:ext>
            </a:extLst>
          </a:blip>
          <a:srcRect l="7244" t="37805" r="43852" b="20326"/>
          <a:stretch/>
        </p:blipFill>
        <p:spPr bwMode="auto">
          <a:xfrm>
            <a:off x="30426" y="2348880"/>
            <a:ext cx="5495010" cy="35283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ebayimg.com/images/g/vowAAOSwPapa9WPx/s-l16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04" b="19032"/>
          <a:stretch/>
        </p:blipFill>
        <p:spPr bwMode="auto">
          <a:xfrm>
            <a:off x="5471592" y="3826834"/>
            <a:ext cx="3672408" cy="303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2926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1026" name="Picture 2" descr="campo-del-ciel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19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b="1" dirty="0"/>
              <a:t>Ο μετεωρίτης </a:t>
            </a:r>
            <a:r>
              <a:rPr lang="en-US" sz="2000" b="1" dirty="0"/>
              <a:t>Bondoc </a:t>
            </a:r>
            <a:r>
              <a:rPr lang="el-GR" sz="2000" b="1" dirty="0"/>
              <a:t>είναι ένας </a:t>
            </a:r>
            <a:r>
              <a:rPr lang="en-US" sz="2000" b="1" dirty="0"/>
              <a:t>Pyroxene Nodule. '</a:t>
            </a:r>
            <a:r>
              <a:rPr lang="el-GR" sz="2000" b="1" dirty="0"/>
              <a:t>Έπεσε το 1956 κοντά στο </a:t>
            </a:r>
            <a:r>
              <a:rPr lang="en-US" sz="2000" b="1" dirty="0"/>
              <a:t>Bondoc Peninsula, Luzon </a:t>
            </a:r>
            <a:r>
              <a:rPr lang="el-GR" sz="2000" b="1" dirty="0"/>
              <a:t>νήσο, στις </a:t>
            </a:r>
            <a:r>
              <a:rPr lang="en-US" sz="2000" b="1" dirty="0"/>
              <a:t>Philippines. </a:t>
            </a:r>
            <a:r>
              <a:rPr lang="el-GR" sz="2000" b="1" dirty="0"/>
              <a:t>Ο </a:t>
            </a:r>
            <a:r>
              <a:rPr lang="en-US" sz="2000" b="1" dirty="0"/>
              <a:t>Bondoc </a:t>
            </a:r>
            <a:r>
              <a:rPr lang="el-GR" sz="2000" b="1" dirty="0"/>
              <a:t>είναι ένας </a:t>
            </a:r>
            <a:r>
              <a:rPr lang="en-US" sz="2000" b="1" dirty="0" err="1"/>
              <a:t>mesosiderite</a:t>
            </a:r>
            <a:endParaRPr lang="el-GR" sz="2000" b="1"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736"/>
            <a:ext cx="4808444" cy="3672408"/>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444" y="3658305"/>
            <a:ext cx="4335556" cy="3199695"/>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1081288"/>
            <a:ext cx="3105398" cy="2780928"/>
          </a:xfrm>
          <a:prstGeom prst="rect">
            <a:avLst/>
          </a:prstGeom>
        </p:spPr>
      </p:pic>
    </p:spTree>
    <p:extLst>
      <p:ext uri="{BB962C8B-B14F-4D97-AF65-F5344CB8AC3E}">
        <p14:creationId xmlns:p14="http://schemas.microsoft.com/office/powerpoint/2010/main" val="6371647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0"/>
            <a:ext cx="8229600" cy="2348880"/>
          </a:xfrm>
        </p:spPr>
        <p:txBody>
          <a:bodyPr>
            <a:normAutofit/>
          </a:bodyPr>
          <a:lstStyle/>
          <a:p>
            <a:r>
              <a:rPr lang="el-GR" sz="3600" dirty="0" smtClean="0"/>
              <a:t>Ο μετεωρίτης </a:t>
            </a:r>
            <a:r>
              <a:rPr lang="en-US" sz="3600" dirty="0" smtClean="0"/>
              <a:t>Saratov</a:t>
            </a:r>
            <a:r>
              <a:rPr lang="en-US" sz="1400" dirty="0"/>
              <a:t/>
            </a:r>
            <a:br>
              <a:rPr lang="en-US" sz="1400" dirty="0"/>
            </a:br>
            <a:r>
              <a:rPr lang="el-GR" sz="2700" dirty="0" smtClean="0"/>
              <a:t>Είναι ένας</a:t>
            </a:r>
            <a:r>
              <a:rPr lang="en-US" sz="2700" dirty="0" smtClean="0"/>
              <a:t> </a:t>
            </a:r>
            <a:r>
              <a:rPr lang="en-US" sz="2700" dirty="0"/>
              <a:t>L4 </a:t>
            </a:r>
            <a:r>
              <a:rPr lang="el-GR" sz="2700" dirty="0"/>
              <a:t>μετεωρίτης </a:t>
            </a:r>
            <a:r>
              <a:rPr lang="el-GR" sz="2700" dirty="0" smtClean="0"/>
              <a:t>που έπεσε στη</a:t>
            </a:r>
            <a:r>
              <a:rPr lang="en-US" sz="2700" dirty="0" smtClean="0"/>
              <a:t> </a:t>
            </a:r>
            <a:r>
              <a:rPr lang="el-GR" sz="2700" dirty="0" smtClean="0"/>
              <a:t>Ρωσία</a:t>
            </a:r>
            <a:r>
              <a:rPr lang="en-US" sz="2700" dirty="0"/>
              <a:t>  </a:t>
            </a:r>
            <a:r>
              <a:rPr lang="el-GR" sz="2700" dirty="0" smtClean="0"/>
              <a:t>στις 6 Σεπτεμβρίου του</a:t>
            </a:r>
            <a:r>
              <a:rPr lang="en-US" sz="2700" dirty="0" smtClean="0"/>
              <a:t> </a:t>
            </a:r>
            <a:r>
              <a:rPr lang="en-US" sz="2700" dirty="0"/>
              <a:t>1918</a:t>
            </a:r>
            <a:br>
              <a:rPr lang="en-US" sz="2700" dirty="0"/>
            </a:br>
            <a:r>
              <a:rPr lang="en-US" sz="2700" dirty="0" smtClean="0"/>
              <a:t>(</a:t>
            </a:r>
            <a:r>
              <a:rPr lang="el-GR" sz="2700" dirty="0" smtClean="0"/>
              <a:t>Κοντά στο </a:t>
            </a:r>
            <a:r>
              <a:rPr lang="en-US" sz="2700" dirty="0" smtClean="0"/>
              <a:t>Donguz</a:t>
            </a:r>
            <a:r>
              <a:rPr lang="en-US" sz="2700" dirty="0"/>
              <a:t>, Penza, </a:t>
            </a:r>
            <a:r>
              <a:rPr lang="el-GR" sz="2700" dirty="0" smtClean="0"/>
              <a:t>της Ρωσίας </a:t>
            </a:r>
            <a:r>
              <a:rPr lang="en-US" sz="2700" dirty="0" smtClean="0"/>
              <a:t>52</a:t>
            </a:r>
            <a:r>
              <a:rPr lang="en-US" sz="2700" dirty="0"/>
              <a:t>° 33'N, 46° 33'E</a:t>
            </a:r>
            <a:r>
              <a:rPr lang="en-US" sz="2700" dirty="0" smtClean="0"/>
              <a:t>)</a:t>
            </a:r>
            <a:r>
              <a:rPr lang="en-US" sz="2700" dirty="0"/>
              <a:t/>
            </a:r>
            <a:br>
              <a:rPr lang="en-US" sz="2700" dirty="0"/>
            </a:br>
            <a:r>
              <a:rPr lang="el-GR" sz="2700" dirty="0" smtClean="0"/>
              <a:t>Ολικό βάρος μετεωρίτη 328 </a:t>
            </a:r>
            <a:r>
              <a:rPr lang="en-US" sz="2700" dirty="0" smtClean="0"/>
              <a:t>Kg.</a:t>
            </a:r>
            <a:endParaRPr lang="el-GR" sz="2700" dirty="0"/>
          </a:p>
        </p:txBody>
      </p:sp>
      <p:sp>
        <p:nvSpPr>
          <p:cNvPr id="3" name="Ορθογώνιο 2"/>
          <p:cNvSpPr/>
          <p:nvPr/>
        </p:nvSpPr>
        <p:spPr>
          <a:xfrm>
            <a:off x="1475656" y="6208544"/>
            <a:ext cx="6408712" cy="369332"/>
          </a:xfrm>
          <a:prstGeom prst="rect">
            <a:avLst/>
          </a:prstGeom>
        </p:spPr>
        <p:txBody>
          <a:bodyPr wrap="square">
            <a:spAutoFit/>
          </a:bodyPr>
          <a:lstStyle/>
          <a:p>
            <a:r>
              <a:rPr lang="en-US" dirty="0"/>
              <a:t>https://www.meteorite-times.com/micro-visions/saratov-l4/</a:t>
            </a:r>
            <a:endParaRPr lang="el-GR" dirty="0"/>
          </a:p>
        </p:txBody>
      </p:sp>
      <p:pic>
        <p:nvPicPr>
          <p:cNvPr id="2050" name="Picture 2" descr="Î£ÏÎµÏÎ¹ÎºÎ® ÎµÎ¹ÎºÏÎ½Î±"/>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5787" y="2348879"/>
            <a:ext cx="3295735" cy="2471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meteorite-times.com/Back_Links/2010/may/2_mv.jpg"/>
          <p:cNvPicPr>
            <a:picLocks noChangeAspect="1" noChangeArrowheads="1"/>
          </p:cNvPicPr>
          <p:nvPr/>
        </p:nvPicPr>
        <p:blipFill rotWithShape="1">
          <a:blip r:embed="rId3">
            <a:extLst>
              <a:ext uri="{28A0092B-C50C-407E-A947-70E740481C1C}">
                <a14:useLocalDpi xmlns:a14="http://schemas.microsoft.com/office/drawing/2010/main" val="0"/>
              </a:ext>
            </a:extLst>
          </a:blip>
          <a:srcRect l="3355" t="5341" r="3712" b="4451"/>
          <a:stretch/>
        </p:blipFill>
        <p:spPr bwMode="auto">
          <a:xfrm>
            <a:off x="5868144" y="3785344"/>
            <a:ext cx="3266672" cy="24231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meteorite-times.com/Back_Links/2010/may/14_mv.jpg"/>
          <p:cNvPicPr>
            <a:picLocks noChangeAspect="1" noChangeArrowheads="1"/>
          </p:cNvPicPr>
          <p:nvPr/>
        </p:nvPicPr>
        <p:blipFill rotWithShape="1">
          <a:blip r:embed="rId4">
            <a:extLst>
              <a:ext uri="{28A0092B-C50C-407E-A947-70E740481C1C}">
                <a14:useLocalDpi xmlns:a14="http://schemas.microsoft.com/office/drawing/2010/main" val="0"/>
              </a:ext>
            </a:extLst>
          </a:blip>
          <a:srcRect l="2623" t="2997" r="3843" b="4370"/>
          <a:stretch/>
        </p:blipFill>
        <p:spPr bwMode="auto">
          <a:xfrm>
            <a:off x="0" y="2924944"/>
            <a:ext cx="3311506" cy="328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984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800" b="1" dirty="0" smtClean="0"/>
              <a:t>Πιστεύεται πως τουλάχιστον </a:t>
            </a:r>
            <a:r>
              <a:rPr lang="el-GR" sz="2800" b="1" dirty="0"/>
              <a:t>δύο μετεωρίτες -και όχι μόνο ένας- προσέκρουσαν στον πλανήτη μας, προκαλώντας τη μαζική εξαφάνιση των δεινοσαύρων περίπου πριν από 65 εκατ. χρόνια</a:t>
            </a:r>
          </a:p>
        </p:txBody>
      </p:sp>
      <p:pic>
        <p:nvPicPr>
          <p:cNvPr id="1026" name="Picture 2" descr="double_hit_d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6" y="1700808"/>
            <a:ext cx="28956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physics4u.gr/news/images4/di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808" y="1675645"/>
            <a:ext cx="1933575" cy="2371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520" y="4099178"/>
            <a:ext cx="9252520" cy="2677656"/>
          </a:xfrm>
          <a:prstGeom prst="rect">
            <a:avLst/>
          </a:prstGeom>
          <a:noFill/>
        </p:spPr>
        <p:txBody>
          <a:bodyPr wrap="square" rtlCol="0">
            <a:spAutoFit/>
          </a:bodyPr>
          <a:lstStyle/>
          <a:p>
            <a:pPr algn="ctr"/>
            <a:r>
              <a:rPr lang="el-GR" sz="2400" b="1" dirty="0"/>
              <a:t>Όταν ο διαμέτρου δέκα χιλιομέτρων αστεροειδής </a:t>
            </a:r>
            <a:r>
              <a:rPr lang="el-GR" sz="2400" b="1" dirty="0" err="1" smtClean="0"/>
              <a:t>συνετρίβει</a:t>
            </a:r>
            <a:r>
              <a:rPr lang="el-GR" sz="2400" b="1" dirty="0" smtClean="0"/>
              <a:t> </a:t>
            </a:r>
            <a:r>
              <a:rPr lang="el-GR" sz="2400" b="1" dirty="0"/>
              <a:t>στην </a:t>
            </a:r>
            <a:endParaRPr lang="el-GR" sz="2400" b="1" dirty="0" smtClean="0"/>
          </a:p>
          <a:p>
            <a:pPr algn="ctr"/>
            <a:r>
              <a:rPr lang="el-GR" sz="2400" b="1" dirty="0" smtClean="0"/>
              <a:t>περιοχή </a:t>
            </a:r>
            <a:r>
              <a:rPr lang="el-GR" sz="2400" b="1" dirty="0"/>
              <a:t>του σημερινού </a:t>
            </a:r>
            <a:r>
              <a:rPr lang="el-GR" sz="2400" b="1" dirty="0" smtClean="0"/>
              <a:t>Γιουκατάν </a:t>
            </a:r>
            <a:r>
              <a:rPr lang="el-GR" sz="2400" b="1" dirty="0"/>
              <a:t>του Μεξικού, </a:t>
            </a:r>
            <a:r>
              <a:rPr lang="el-GR" sz="2400" b="1" dirty="0" smtClean="0"/>
              <a:t>δημιουργώντας </a:t>
            </a:r>
            <a:r>
              <a:rPr lang="el-GR" sz="2400" b="1" dirty="0"/>
              <a:t>τον διασημότερο </a:t>
            </a:r>
            <a:r>
              <a:rPr lang="el-GR" sz="2400" b="1" dirty="0" smtClean="0"/>
              <a:t>κρατήρα </a:t>
            </a:r>
            <a:r>
              <a:rPr lang="el-GR" sz="2400" b="1" dirty="0"/>
              <a:t>του </a:t>
            </a:r>
            <a:r>
              <a:rPr lang="el-GR" sz="2400" b="1" dirty="0" smtClean="0"/>
              <a:t>κόσμου, τον </a:t>
            </a:r>
            <a:r>
              <a:rPr lang="el-GR" sz="2400" b="1" dirty="0" err="1"/>
              <a:t>Τσιξουλούμπ</a:t>
            </a:r>
            <a:r>
              <a:rPr lang="el-GR" sz="2400" b="1" dirty="0"/>
              <a:t>, </a:t>
            </a:r>
            <a:r>
              <a:rPr lang="el-GR" sz="2400" b="1" dirty="0" smtClean="0"/>
              <a:t>οι </a:t>
            </a:r>
            <a:r>
              <a:rPr lang="el-GR" sz="2400" b="1" dirty="0"/>
              <a:t>περιβαλλοντικές επιπτώσεις </a:t>
            </a:r>
            <a:r>
              <a:rPr lang="el-GR" sz="2400" b="1" dirty="0" smtClean="0"/>
              <a:t>(</a:t>
            </a:r>
            <a:r>
              <a:rPr lang="el-GR" sz="2400" b="1" dirty="0"/>
              <a:t>πυρκαγιές, καυτοί άνεμοι, νέφη </a:t>
            </a:r>
            <a:r>
              <a:rPr lang="el-GR" sz="2400" b="1" dirty="0" smtClean="0"/>
              <a:t>σωματιδίων που </a:t>
            </a:r>
            <a:r>
              <a:rPr lang="el-GR" sz="2400" b="1" dirty="0" err="1"/>
              <a:t>σκίασαν</a:t>
            </a:r>
            <a:r>
              <a:rPr lang="el-GR" sz="2400" b="1" dirty="0"/>
              <a:t> τον ουρανό, απότομη πτώση θερμοκρασίας, </a:t>
            </a:r>
            <a:endParaRPr lang="el-GR" sz="2400" b="1" dirty="0" smtClean="0"/>
          </a:p>
          <a:p>
            <a:pPr algn="ctr"/>
            <a:r>
              <a:rPr lang="el-GR" sz="2400" b="1" dirty="0" smtClean="0"/>
              <a:t>τρομεροί </a:t>
            </a:r>
            <a:r>
              <a:rPr lang="el-GR" sz="2400" b="1" dirty="0"/>
              <a:t>σεισμοί έως 100 φορές </a:t>
            </a:r>
            <a:r>
              <a:rPr lang="el-GR" sz="2400" b="1" dirty="0" smtClean="0"/>
              <a:t>μεγαλύτεροι </a:t>
            </a:r>
            <a:r>
              <a:rPr lang="el-GR" sz="2400" b="1" dirty="0"/>
              <a:t>από τους σημερινούς κ.α.) </a:t>
            </a:r>
            <a:r>
              <a:rPr lang="el-GR" sz="2400" b="1" dirty="0" smtClean="0"/>
              <a:t>δημιούργησαν </a:t>
            </a:r>
            <a:r>
              <a:rPr lang="el-GR" sz="2400" b="1" dirty="0"/>
              <a:t>μια κόλαση </a:t>
            </a:r>
            <a:r>
              <a:rPr lang="el-GR" sz="2400" b="1" dirty="0" smtClean="0"/>
              <a:t>στη Γη. </a:t>
            </a:r>
            <a:r>
              <a:rPr lang="en-US" sz="1400" b="1" dirty="0"/>
              <a:t>http://www.physics4u.gr/</a:t>
            </a:r>
            <a:endParaRPr lang="el-GR" sz="1400" b="1" dirty="0"/>
          </a:p>
        </p:txBody>
      </p:sp>
      <p:pic>
        <p:nvPicPr>
          <p:cNvPr id="1030" name="Picture 6" descr="di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3" y="1700808"/>
            <a:ext cx="3758651" cy="234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87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3688"/>
            <a:ext cx="6146665" cy="6858000"/>
          </a:xfrm>
          <a:prstGeom prst="rect">
            <a:avLst/>
          </a:prstGeom>
        </p:spPr>
      </p:pic>
    </p:spTree>
    <p:extLst>
      <p:ext uri="{BB962C8B-B14F-4D97-AF65-F5344CB8AC3E}">
        <p14:creationId xmlns:p14="http://schemas.microsoft.com/office/powerpoint/2010/main" val="3937590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498178"/>
          </a:xfrm>
        </p:spPr>
        <p:txBody>
          <a:bodyPr>
            <a:noAutofit/>
          </a:bodyPr>
          <a:lstStyle/>
          <a:p>
            <a:r>
              <a:rPr lang="en-US" sz="2400" b="1" dirty="0" smtClean="0"/>
              <a:t>O </a:t>
            </a:r>
            <a:r>
              <a:rPr lang="el-GR" sz="2400" b="1" dirty="0" smtClean="0"/>
              <a:t>μετεωρίτης </a:t>
            </a:r>
            <a:r>
              <a:rPr lang="en-US" sz="3600" b="1" dirty="0" smtClean="0"/>
              <a:t>Gold </a:t>
            </a:r>
            <a:r>
              <a:rPr lang="en-US" sz="3600" b="1" dirty="0"/>
              <a:t>Basin </a:t>
            </a:r>
            <a:r>
              <a:rPr lang="el-GR" sz="2400" b="1" dirty="0" smtClean="0"/>
              <a:t>βρέθηκε στην </a:t>
            </a:r>
            <a:r>
              <a:rPr lang="en-US" sz="2400" b="1" dirty="0" smtClean="0"/>
              <a:t>Mohave </a:t>
            </a:r>
            <a:r>
              <a:rPr lang="en-US" sz="2400" b="1" dirty="0"/>
              <a:t>County, Arizona </a:t>
            </a:r>
            <a:r>
              <a:rPr lang="el-GR" sz="2400" b="1" dirty="0" smtClean="0"/>
              <a:t>το </a:t>
            </a:r>
            <a:r>
              <a:rPr lang="en-US" sz="2400" b="1" dirty="0" smtClean="0"/>
              <a:t>1995</a:t>
            </a:r>
            <a:r>
              <a:rPr lang="en-US" sz="2400" b="1" dirty="0"/>
              <a:t>. </a:t>
            </a:r>
            <a:r>
              <a:rPr lang="el-GR" sz="2400" b="1" dirty="0" smtClean="0"/>
              <a:t/>
            </a:r>
            <a:br>
              <a:rPr lang="el-GR" sz="2400" b="1" dirty="0" smtClean="0"/>
            </a:br>
            <a:r>
              <a:rPr lang="el-GR" sz="2400" b="1" dirty="0" smtClean="0"/>
              <a:t>Είναι ένας κοινός </a:t>
            </a:r>
            <a:r>
              <a:rPr lang="en-US" sz="2400" b="1" dirty="0" smtClean="0"/>
              <a:t>chondrite</a:t>
            </a:r>
            <a:r>
              <a:rPr lang="en-US" sz="2400" b="1" dirty="0"/>
              <a:t>. </a:t>
            </a:r>
            <a:endParaRPr lang="el-GR" sz="2400" b="1" dirty="0"/>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17" y="1988840"/>
            <a:ext cx="8980997" cy="4473742"/>
          </a:xfrm>
          <a:prstGeom prst="rect">
            <a:avLst/>
          </a:prstGeom>
        </p:spPr>
      </p:pic>
    </p:spTree>
    <p:extLst>
      <p:ext uri="{BB962C8B-B14F-4D97-AF65-F5344CB8AC3E}">
        <p14:creationId xmlns:p14="http://schemas.microsoft.com/office/powerpoint/2010/main" val="392289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 y="528191"/>
            <a:ext cx="9144056" cy="6329809"/>
          </a:xfrm>
          <a:prstGeom prst="rect">
            <a:avLst/>
          </a:prstGeom>
        </p:spPr>
      </p:pic>
      <p:sp>
        <p:nvSpPr>
          <p:cNvPr id="2" name="TextBox 1"/>
          <p:cNvSpPr txBox="1"/>
          <p:nvPr/>
        </p:nvSpPr>
        <p:spPr>
          <a:xfrm>
            <a:off x="662151" y="35814"/>
            <a:ext cx="7819641" cy="523220"/>
          </a:xfrm>
          <a:prstGeom prst="rect">
            <a:avLst/>
          </a:prstGeom>
          <a:noFill/>
        </p:spPr>
        <p:txBody>
          <a:bodyPr wrap="none" rtlCol="0">
            <a:spAutoFit/>
          </a:bodyPr>
          <a:lstStyle/>
          <a:p>
            <a:r>
              <a:rPr lang="el-GR" sz="2800" b="1" dirty="0" smtClean="0"/>
              <a:t>Θεωρείται </a:t>
            </a:r>
            <a:r>
              <a:rPr lang="el-GR" sz="2800" b="1" dirty="0"/>
              <a:t>ότι είναι κομμάτι του αστεροειδή </a:t>
            </a:r>
            <a:r>
              <a:rPr lang="el-GR" sz="2800" b="1" dirty="0" err="1"/>
              <a:t>Vesta</a:t>
            </a:r>
            <a:r>
              <a:rPr lang="el-GR" sz="2800" b="1" dirty="0"/>
              <a:t>.</a:t>
            </a:r>
          </a:p>
        </p:txBody>
      </p:sp>
      <p:pic>
        <p:nvPicPr>
          <p:cNvPr id="2050" name="Picture 2" descr="Î¦ÏÏÎ¿Î³ÏÎ±ÏÎ¯Î± ÏÎ¿Ï Konstantinos Bakolits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3452424"/>
            <a:ext cx="3635896" cy="341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03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5992"/>
            <a:ext cx="9144000" cy="2835466"/>
          </a:xfrm>
        </p:spPr>
        <p:txBody>
          <a:bodyPr>
            <a:normAutofit fontScale="90000"/>
          </a:bodyPr>
          <a:lstStyle/>
          <a:p>
            <a:r>
              <a:rPr lang="el-GR" sz="2800" b="1" dirty="0" smtClean="0"/>
              <a:t>Σεληνιακός </a:t>
            </a:r>
            <a:r>
              <a:rPr lang="el-GR" sz="2800" b="1" dirty="0"/>
              <a:t>μετεωρίτης</a:t>
            </a:r>
            <a:br>
              <a:rPr lang="el-GR" sz="2800" b="1" dirty="0"/>
            </a:br>
            <a:r>
              <a:rPr lang="el-GR" sz="2000" b="1" dirty="0"/>
              <a:t>Είναι το αποτέλεσμα πρόσκρουσης ενός άλλου μετεωρίτη με τη Σελήνη, η οποία απελευθέρωσε έναν βράχο της στο διάστημα και ο οποίος περιφερόταν για εκατομμύρια χρόνια, μέχρι που η τροχιά του τον οδήγησε στη Γη. </a:t>
            </a:r>
            <a:br>
              <a:rPr lang="el-GR" sz="2000" b="1" dirty="0"/>
            </a:br>
            <a:r>
              <a:rPr lang="el-GR" sz="2000" b="1" dirty="0"/>
              <a:t>Αυτός ο μετεωρίτης σεληνιακού feldspathic breccia προέρχεται από το διάσημο, αλλά πρόσφατα ανακαλυφθέν πεδίο στην Αλγερία. (NWA 11273)</a:t>
            </a:r>
            <a:br>
              <a:rPr lang="el-GR" sz="2000" b="1" dirty="0"/>
            </a:br>
            <a:r>
              <a:rPr lang="el-GR" sz="2000" b="1" dirty="0"/>
              <a:t>Ε</a:t>
            </a:r>
            <a:r>
              <a:rPr lang="el-GR" sz="2000" b="1" dirty="0" smtClean="0"/>
              <a:t>ίναι </a:t>
            </a:r>
            <a:r>
              <a:rPr lang="el-GR" sz="2000" b="1" dirty="0"/>
              <a:t>ένας ανορθοσίτης και αποτελείται από κροκαλοπαγείς αργυροπυριτικούς ρεγκόλιθους, η δε </a:t>
            </a:r>
            <a:r>
              <a:rPr lang="el-GR" sz="2000" b="1" dirty="0" smtClean="0"/>
              <a:t>σύνθεσή </a:t>
            </a:r>
            <a:r>
              <a:rPr lang="el-GR" sz="2000" b="1" dirty="0"/>
              <a:t>του είναι πανομοιότυπη με αυτούς που έφεραν οι Αμερικανικές αποστολές από το Φεγγάρι</a:t>
            </a:r>
            <a:r>
              <a:rPr lang="el-GR" sz="2000" b="1" dirty="0" smtClean="0"/>
              <a:t>.</a:t>
            </a:r>
            <a:r>
              <a:rPr lang="en-US" sz="2000" b="1" dirty="0" smtClean="0"/>
              <a:t> </a:t>
            </a:r>
            <a:r>
              <a:rPr lang="el-GR" sz="2000" b="1" dirty="0" smtClean="0"/>
              <a:t>Τα </a:t>
            </a:r>
            <a:r>
              <a:rPr lang="el-GR" sz="2000" b="1" dirty="0"/>
              <a:t>πετρώματα αυτά παρουσιάζουν σημάδια υψηλών ιμπακτικών σοκ και διαφοροποίησης.</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120" y="2821767"/>
            <a:ext cx="5328592" cy="4036233"/>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5469"/>
            <a:ext cx="3491880" cy="4082531"/>
          </a:xfrm>
          <a:prstGeom prst="rect">
            <a:avLst/>
          </a:prstGeom>
        </p:spPr>
      </p:pic>
    </p:spTree>
    <p:extLst>
      <p:ext uri="{BB962C8B-B14F-4D97-AF65-F5344CB8AC3E}">
        <p14:creationId xmlns:p14="http://schemas.microsoft.com/office/powerpoint/2010/main" val="4084047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2160240"/>
          </a:xfrm>
        </p:spPr>
        <p:txBody>
          <a:bodyPr>
            <a:normAutofit fontScale="90000"/>
          </a:bodyPr>
          <a:lstStyle/>
          <a:p>
            <a:r>
              <a:rPr lang="en-US" b="1" dirty="0"/>
              <a:t>Libyan Desert Glass Meteorite </a:t>
            </a:r>
            <a:r>
              <a:rPr lang="en-US" b="1" dirty="0" smtClean="0"/>
              <a:t>Tektite</a:t>
            </a:r>
            <a:r>
              <a:rPr lang="el-GR" b="1" dirty="0" smtClean="0"/>
              <a:t/>
            </a:r>
            <a:br>
              <a:rPr lang="el-GR" b="1" dirty="0" smtClean="0"/>
            </a:br>
            <a:r>
              <a:rPr lang="el-GR" sz="1800" b="1" dirty="0" smtClean="0"/>
              <a:t>Σχηματίστηκαν πριν </a:t>
            </a:r>
            <a:r>
              <a:rPr lang="el-GR" sz="1800" b="1" dirty="0"/>
              <a:t>από 29 εκατομμύρια χρόνια, </a:t>
            </a:r>
            <a:r>
              <a:rPr lang="el-GR" sz="1800" b="1" dirty="0" smtClean="0"/>
              <a:t>όταν </a:t>
            </a:r>
            <a:r>
              <a:rPr lang="el-GR" sz="1800" b="1" dirty="0"/>
              <a:t>ένας αστεροειδής ή ένας κομήτης έπληξε την επιφάνεια της </a:t>
            </a:r>
            <a:r>
              <a:rPr lang="el-GR" sz="1800" b="1" dirty="0" smtClean="0"/>
              <a:t>γης κοντά </a:t>
            </a:r>
            <a:r>
              <a:rPr lang="el-GR" sz="1800" b="1" dirty="0"/>
              <a:t>στα σύνορα της Λιβύης με την Αίγυπτο</a:t>
            </a:r>
            <a:r>
              <a:rPr lang="el-GR" sz="1800" b="1" dirty="0" smtClean="0"/>
              <a:t>. </a:t>
            </a:r>
            <a:r>
              <a:rPr lang="el-GR" sz="1800" b="1" dirty="0"/>
              <a:t>Ο κρατήρας δεν </a:t>
            </a:r>
            <a:r>
              <a:rPr lang="el-GR" sz="1800" b="1" dirty="0" smtClean="0"/>
              <a:t>ανακαλύφθηκε. Η </a:t>
            </a:r>
            <a:r>
              <a:rPr lang="el-GR" sz="1800" b="1" dirty="0"/>
              <a:t>θερμότητα </a:t>
            </a:r>
            <a:r>
              <a:rPr lang="el-GR" sz="1800" b="1" dirty="0" smtClean="0"/>
              <a:t> και </a:t>
            </a:r>
            <a:r>
              <a:rPr lang="el-GR" sz="1800" b="1" dirty="0"/>
              <a:t>η πίεση του συμβάντος </a:t>
            </a:r>
            <a:r>
              <a:rPr lang="el-GR" sz="1800" b="1" dirty="0" smtClean="0"/>
              <a:t> πρόσκρουσης</a:t>
            </a:r>
            <a:r>
              <a:rPr lang="el-GR" sz="1800" b="1" dirty="0"/>
              <a:t>, </a:t>
            </a:r>
            <a:r>
              <a:rPr lang="el-GR" sz="1800" b="1" dirty="0" smtClean="0"/>
              <a:t>έλειωσαν την άμμο </a:t>
            </a:r>
            <a:r>
              <a:rPr lang="el-GR" sz="1800" b="1" dirty="0"/>
              <a:t>της ερήμου και </a:t>
            </a:r>
            <a:r>
              <a:rPr lang="el-GR" sz="1800" b="1" dirty="0" smtClean="0"/>
              <a:t>σχημάτισαν ημιδιαφανή κομμάτια γυαλιού, με </a:t>
            </a:r>
            <a:r>
              <a:rPr lang="el-GR" sz="1800" b="1" dirty="0"/>
              <a:t>ένα ευρύ φάσμα σχημάτων. Τα δείγματα έχουν συχνά μικρά </a:t>
            </a:r>
            <a:r>
              <a:rPr lang="el-GR" sz="1800" b="1" dirty="0" smtClean="0"/>
              <a:t>τμήματα του </a:t>
            </a:r>
            <a:r>
              <a:rPr lang="el-GR" sz="1800" b="1" dirty="0"/>
              <a:t>μετεωρίτη εγκλωβισμένα μέσα στο γυαλί. Τα δείγματα μπορούν να έχουν αεροδυναμικά χαρακτηριστικά </a:t>
            </a:r>
            <a:r>
              <a:rPr lang="el-GR" sz="1800" b="1" dirty="0" smtClean="0"/>
              <a:t> παρόμοια  με </a:t>
            </a:r>
            <a:r>
              <a:rPr lang="el-GR" sz="1800" b="1" dirty="0"/>
              <a:t>τα </a:t>
            </a:r>
            <a:r>
              <a:rPr lang="el-GR" sz="1800" b="1" dirty="0" smtClean="0"/>
              <a:t>χαρακτηριστικά των μετεωριτών, </a:t>
            </a:r>
            <a:r>
              <a:rPr lang="el-GR" sz="1800" b="1" dirty="0"/>
              <a:t>ως αποτέλεσμα της </a:t>
            </a:r>
            <a:r>
              <a:rPr lang="el-GR" sz="1800" b="1" dirty="0" smtClean="0"/>
              <a:t>εκσφενδόνισης στον </a:t>
            </a:r>
            <a:r>
              <a:rPr lang="el-GR" sz="1800" b="1" dirty="0"/>
              <a:t>αέρα σε τετηγμένη κατάσταση. Πολλοί επίσης εμφανίζουν </a:t>
            </a:r>
            <a:r>
              <a:rPr lang="el-GR" sz="1800" b="1" dirty="0" err="1" smtClean="0"/>
              <a:t>Christobalite</a:t>
            </a:r>
            <a:r>
              <a:rPr lang="el-GR" sz="1800" b="1" dirty="0"/>
              <a:t>, </a:t>
            </a:r>
            <a:r>
              <a:rPr lang="el-GR" sz="1800" b="1" dirty="0" smtClean="0"/>
              <a:t>που είναι πολύμορφοι χαλαζίες κρυσταλλωμένοι,  </a:t>
            </a:r>
            <a:r>
              <a:rPr lang="el-GR" sz="1800" b="1" dirty="0"/>
              <a:t>που </a:t>
            </a:r>
            <a:r>
              <a:rPr lang="el-GR" sz="1800" b="1" dirty="0" smtClean="0"/>
              <a:t>φαίνονται σαν μικρές </a:t>
            </a:r>
            <a:r>
              <a:rPr lang="el-GR" sz="1800" b="1" dirty="0"/>
              <a:t>λευκές φυσαλίδες στο ποτήρι.</a:t>
            </a:r>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2652912"/>
            <a:ext cx="4633877" cy="4118216"/>
          </a:xfrm>
          <a:prstGeom prst="rect">
            <a:avLst/>
          </a:prstGeom>
        </p:spPr>
      </p:pic>
    </p:spTree>
    <p:extLst>
      <p:ext uri="{BB962C8B-B14F-4D97-AF65-F5344CB8AC3E}">
        <p14:creationId xmlns:p14="http://schemas.microsoft.com/office/powerpoint/2010/main" val="3371395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15" y="4293097"/>
            <a:ext cx="4404963" cy="2564880"/>
          </a:xfrm>
          <a:prstGeom prst="rect">
            <a:avLst/>
          </a:prstGeom>
        </p:spPr>
      </p:pic>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 y="0"/>
            <a:ext cx="5734369" cy="3212976"/>
          </a:xfrm>
          <a:prstGeom prst="rect">
            <a:avLst/>
          </a:prstGeom>
        </p:spPr>
      </p:pic>
      <p:pic>
        <p:nvPicPr>
          <p:cNvPr id="2" name="Εικόνα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428" y="18296"/>
            <a:ext cx="4146548" cy="2186568"/>
          </a:xfrm>
          <a:prstGeom prst="rect">
            <a:avLst/>
          </a:prstGeom>
        </p:spPr>
      </p:pic>
      <p:pic>
        <p:nvPicPr>
          <p:cNvPr id="1026" name="Picture 2" descr="https://scontent.fath3-3.fna.fbcdn.net/v/t1.0-9/40751234_1558013047678737_1131267168558645248_n.jpg?_nc_cat=109&amp;oh=4940ea5d1118ab6654f0940057b5311a&amp;oe=5C1D2C6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122431"/>
            <a:ext cx="4059920" cy="371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72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22995"/>
            <a:ext cx="3347864" cy="5235005"/>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106" y="0"/>
            <a:ext cx="6689272" cy="2852936"/>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2809" y="3498122"/>
            <a:ext cx="4395568" cy="3359878"/>
          </a:xfrm>
          <a:prstGeom prst="rect">
            <a:avLst/>
          </a:prstGeom>
        </p:spPr>
      </p:pic>
    </p:spTree>
    <p:extLst>
      <p:ext uri="{BB962C8B-B14F-4D97-AF65-F5344CB8AC3E}">
        <p14:creationId xmlns:p14="http://schemas.microsoft.com/office/powerpoint/2010/main" val="3430901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9144000" cy="6741368"/>
          </a:xfrm>
        </p:spPr>
        <p:txBody>
          <a:bodyPr>
            <a:noAutofit/>
          </a:bodyPr>
          <a:lstStyle/>
          <a:p>
            <a:pPr marL="0" indent="0" algn="ctr">
              <a:buNone/>
            </a:pPr>
            <a:r>
              <a:rPr lang="en-US" sz="2000" dirty="0"/>
              <a:t>The Uruaçu Meteorite is an Iron, IAB-MG meteorite that fell in Goiás, Brazil. </a:t>
            </a:r>
            <a:r>
              <a:rPr lang="en-US" sz="2000" dirty="0" smtClean="0"/>
              <a:t>The </a:t>
            </a:r>
            <a:r>
              <a:rPr lang="en-US" sz="2000" dirty="0"/>
              <a:t>meteorite has a total known weight of 72-500 kilos and was discovered in 1992. </a:t>
            </a:r>
            <a:endParaRPr lang="en-US" sz="2000" dirty="0" smtClean="0"/>
          </a:p>
          <a:p>
            <a:pPr marL="0" indent="0" algn="ctr">
              <a:buNone/>
            </a:pPr>
            <a:r>
              <a:rPr lang="en-US" sz="2000" dirty="0" smtClean="0"/>
              <a:t>Four </a:t>
            </a:r>
            <a:r>
              <a:rPr lang="en-US" sz="2000" dirty="0"/>
              <a:t>masses have been recovered from the property of Wilson Rezende. Mass 1 (29kg) was discovered by cattlemen in 1992. Masses 2 (25.2kg) and 3 (300kg) were discovered by Célio Rezende in 1994 and 1999, respectively. Mass 4 (18kg) was discovered by gold prospectors in 2000. </a:t>
            </a:r>
            <a:endParaRPr lang="en-US" sz="2000" dirty="0" smtClean="0"/>
          </a:p>
          <a:p>
            <a:pPr marL="0" indent="0" algn="ctr">
              <a:buNone/>
            </a:pPr>
            <a:r>
              <a:rPr lang="en-US" sz="2000" dirty="0" smtClean="0"/>
              <a:t>The </a:t>
            </a:r>
            <a:r>
              <a:rPr lang="en-US" sz="2000" dirty="0"/>
              <a:t>bulk composition is: Co = 0.46%, Ni = 6.43%, Ga = 89.6 ppm, As = 11.6 ppm, Ir = 3.36 ppm, Au = 1.46 ppm. </a:t>
            </a:r>
            <a:endParaRPr lang="en-US" sz="2000" dirty="0" smtClean="0"/>
          </a:p>
          <a:p>
            <a:pPr marL="0" indent="0" algn="ctr">
              <a:buNone/>
            </a:pPr>
            <a:r>
              <a:rPr lang="en-US" sz="2000" dirty="0" smtClean="0"/>
              <a:t>The </a:t>
            </a:r>
            <a:r>
              <a:rPr lang="en-US" sz="2000" dirty="0"/>
              <a:t>coordinates of the crater field are 14° 32'S, 48° 46'W. </a:t>
            </a:r>
            <a:endParaRPr lang="en-US" sz="2000" dirty="0" smtClean="0"/>
          </a:p>
          <a:p>
            <a:pPr marL="0" indent="0" algn="ctr">
              <a:buNone/>
            </a:pPr>
            <a:r>
              <a:rPr lang="en-US" sz="2000" dirty="0" smtClean="0"/>
              <a:t>The </a:t>
            </a:r>
            <a:r>
              <a:rPr lang="en-US" sz="2000" dirty="0"/>
              <a:t>Uruaçu Meteorite is chemically-similar to the Campo del Cielo Meteorite, however, structurally, it is not at all similar. </a:t>
            </a:r>
            <a:endParaRPr lang="en-US" sz="2000" dirty="0" smtClean="0"/>
          </a:p>
          <a:p>
            <a:pPr marL="0" indent="0" algn="ctr">
              <a:buNone/>
            </a:pPr>
            <a:r>
              <a:rPr lang="en-US" sz="2000" dirty="0" smtClean="0"/>
              <a:t>Structurally</a:t>
            </a:r>
            <a:r>
              <a:rPr lang="en-US" sz="2000" dirty="0"/>
              <a:t>, Uruaçu is a coarse octahedrite. It contains </a:t>
            </a:r>
            <a:r>
              <a:rPr lang="en-US" sz="2000" dirty="0" err="1"/>
              <a:t>schreibersite</a:t>
            </a:r>
            <a:r>
              <a:rPr lang="en-US" sz="2000" dirty="0"/>
              <a:t> and </a:t>
            </a:r>
            <a:r>
              <a:rPr lang="en-US" sz="2000" dirty="0" err="1"/>
              <a:t>cohenite</a:t>
            </a:r>
            <a:r>
              <a:rPr lang="en-US" sz="2000" dirty="0"/>
              <a:t> inclusions, is extremely stable, and has beautiful etch patterns with many Neumann lines</a:t>
            </a:r>
            <a:endParaRPr lang="el-GR" sz="2000" dirty="0"/>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0" y="4569808"/>
            <a:ext cx="2630152" cy="2305344"/>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9175" y="4569808"/>
            <a:ext cx="3448841" cy="2266478"/>
          </a:xfrm>
          <a:prstGeom prst="rect">
            <a:avLst/>
          </a:prstGeom>
        </p:spPr>
      </p:pic>
      <p:pic>
        <p:nvPicPr>
          <p:cNvPr id="2050" name="Picture 2" descr="ÎÎµÎ½ Î´Î¹Î±ÏÎ¯Î¸ÎµÏÎ±Î¹ Î±ÏÏÏÎ¼Î±ÏÎ¿ ÎµÎ½Î±Î»Î»Î±ÎºÏÎ¹ÎºÏ ÎºÎµÎ¯Î¼ÎµÎ½Î¿."/>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307269"/>
            <a:ext cx="2717936" cy="256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497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1026" name="Picture 2" descr="Î¦ÏÏÎ¿Î³ÏÎ±ÏÎ¯Î± ÏÎ¿Ï Konstantinos Bakolits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7" y="-8377"/>
            <a:ext cx="9115803" cy="68368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4402" y="548680"/>
            <a:ext cx="8643392" cy="830997"/>
          </a:xfrm>
          <a:prstGeom prst="rect">
            <a:avLst/>
          </a:prstGeom>
          <a:solidFill>
            <a:schemeClr val="tx1">
              <a:lumMod val="50000"/>
              <a:lumOff val="50000"/>
            </a:schemeClr>
          </a:solidFill>
        </p:spPr>
        <p:txBody>
          <a:bodyPr wrap="none" rtlCol="0">
            <a:spAutoFit/>
          </a:bodyPr>
          <a:lstStyle/>
          <a:p>
            <a:r>
              <a:rPr lang="el-GR" sz="2400" dirty="0"/>
              <a:t>Μαύροι Tektites 20-30 mm ... σχηματίζονται από γήινα πετρώματα </a:t>
            </a:r>
            <a:endParaRPr lang="el-GR" sz="2400" dirty="0" smtClean="0"/>
          </a:p>
          <a:p>
            <a:r>
              <a:rPr lang="el-GR" sz="2400" dirty="0" smtClean="0"/>
              <a:t>που </a:t>
            </a:r>
            <a:r>
              <a:rPr lang="el-GR" sz="2400" dirty="0"/>
              <a:t>εκτινάσσονται κατά τις πτώσεις μετεωριτών</a:t>
            </a:r>
          </a:p>
        </p:txBody>
      </p:sp>
    </p:spTree>
    <p:extLst>
      <p:ext uri="{BB962C8B-B14F-4D97-AF65-F5344CB8AC3E}">
        <p14:creationId xmlns:p14="http://schemas.microsoft.com/office/powerpoint/2010/main" val="1336105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ÎÎµÎ½ Î´Î¹Î±ÏÎ¯Î¸ÎµÏÎ±Î¹ Î±ÏÏÏÎ¼Î±ÏÎ¿ ÎµÎ½Î±Î»Î»Î±ÎºÏÎ¹ÎºÏ ÎºÎµÎ¯Î¼Îµ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82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6948264" y="44624"/>
            <a:ext cx="2088232" cy="6552728"/>
          </a:xfrm>
          <a:solidFill>
            <a:schemeClr val="bg2">
              <a:lumMod val="75000"/>
            </a:schemeClr>
          </a:solidFill>
        </p:spPr>
        <p:txBody>
          <a:bodyPr>
            <a:normAutofit/>
          </a:bodyPr>
          <a:lstStyle/>
          <a:p>
            <a:r>
              <a:rPr lang="el-GR" sz="1800" dirty="0" smtClean="0"/>
              <a:t/>
            </a:r>
            <a:br>
              <a:rPr lang="el-GR" sz="1800" dirty="0" smtClean="0"/>
            </a:br>
            <a:r>
              <a:rPr lang="el-GR" sz="1800" dirty="0"/>
              <a:t/>
            </a:r>
            <a:br>
              <a:rPr lang="el-GR" sz="1800" dirty="0"/>
            </a:br>
            <a:r>
              <a:rPr lang="el-GR" sz="1800" dirty="0" smtClean="0"/>
              <a:t/>
            </a:r>
            <a:br>
              <a:rPr lang="el-GR" sz="1800" dirty="0" smtClean="0"/>
            </a:br>
            <a:r>
              <a:rPr lang="el-GR" sz="1800" dirty="0"/>
              <a:t/>
            </a:r>
            <a:br>
              <a:rPr lang="el-GR" sz="1800" dirty="0"/>
            </a:br>
            <a:r>
              <a:rPr lang="el-GR" sz="1800" dirty="0" smtClean="0"/>
              <a:t/>
            </a:r>
            <a:br>
              <a:rPr lang="el-GR" sz="1800" dirty="0" smtClean="0"/>
            </a:br>
            <a:r>
              <a:rPr lang="el-GR" sz="1800" dirty="0"/>
              <a:t/>
            </a:r>
            <a:br>
              <a:rPr lang="el-GR" sz="1800" dirty="0"/>
            </a:br>
            <a:r>
              <a:rPr lang="el-GR" sz="1800" dirty="0" smtClean="0"/>
              <a:t/>
            </a:r>
            <a:br>
              <a:rPr lang="el-GR" sz="1800" dirty="0" smtClean="0"/>
            </a:br>
            <a:r>
              <a:rPr lang="el-GR" sz="1800" dirty="0"/>
              <a:t/>
            </a:r>
            <a:br>
              <a:rPr lang="el-GR" sz="1800" dirty="0"/>
            </a:br>
            <a:r>
              <a:rPr lang="el-GR" sz="1800" dirty="0" smtClean="0"/>
              <a:t>Ο </a:t>
            </a:r>
            <a:r>
              <a:rPr lang="el-GR" sz="1800" dirty="0"/>
              <a:t>μετεωρίτης Ochansk (H4) ... με ιδιαίτερα </a:t>
            </a:r>
            <a:r>
              <a:rPr lang="el-GR" sz="1800" dirty="0" smtClean="0"/>
              <a:t>χαρακτηριστικά</a:t>
            </a:r>
            <a:endParaRPr lang="el-GR" sz="1800" dirty="0"/>
          </a:p>
        </p:txBody>
      </p:sp>
      <p:pic>
        <p:nvPicPr>
          <p:cNvPr id="4" name="Θέση περιεχομένου 3"/>
          <p:cNvPicPr>
            <a:picLocks noGrp="1" noChangeAspect="1"/>
          </p:cNvPicPr>
          <p:nvPr>
            <p:ph idx="1"/>
          </p:nvPr>
        </p:nvPicPr>
        <p:blipFill rotWithShape="1">
          <a:blip r:embed="rId3">
            <a:extLst>
              <a:ext uri="{28A0092B-C50C-407E-A947-70E740481C1C}">
                <a14:useLocalDpi xmlns:a14="http://schemas.microsoft.com/office/drawing/2010/main" val="0"/>
              </a:ext>
            </a:extLst>
          </a:blip>
          <a:srcRect r="583" b="33751"/>
          <a:stretch/>
        </p:blipFill>
        <p:spPr>
          <a:xfrm>
            <a:off x="4211960" y="0"/>
            <a:ext cx="4845022" cy="3212976"/>
          </a:xfrm>
        </p:spPr>
      </p:pic>
    </p:spTree>
    <p:extLst>
      <p:ext uri="{BB962C8B-B14F-4D97-AF65-F5344CB8AC3E}">
        <p14:creationId xmlns:p14="http://schemas.microsoft.com/office/powerpoint/2010/main" val="952223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926536" cy="1301006"/>
          </a:xfrm>
        </p:spPr>
        <p:txBody>
          <a:bodyPr>
            <a:noAutofit/>
          </a:bodyPr>
          <a:lstStyle/>
          <a:p>
            <a:pPr fontAlgn="base"/>
            <a:r>
              <a:rPr lang="el-GR" sz="1600" b="1" dirty="0" smtClean="0">
                <a:solidFill>
                  <a:schemeClr val="bg1"/>
                </a:solidFill>
              </a:rPr>
              <a:t>Ο ένας από αυτούς, </a:t>
            </a:r>
            <a:r>
              <a:rPr lang="el-GR" sz="1600" b="1" dirty="0">
                <a:solidFill>
                  <a:schemeClr val="bg1"/>
                </a:solidFill>
              </a:rPr>
              <a:t>μεγάλος σαν βουνό, πέφτει προς στη Γη με ταχύτητα 64.000 χιλιομέτρων την ώρα, και για μια στιγμή φαίνεται μεγαλύτερος και λαμπρότερος από τον Ήλιο καθώς σχίζει τον ουρανό. Μερικά κλάσματα του δευτερολέπτου αργότερα, συντρίβεται και απελευθερώνει ενέργεια που εκτιμάται στα 100 τρισεκατομμύρια τόνους TNT, ή ένα δισεκατομμύριο βόμβες σαν της Χιροσίμα</a:t>
            </a:r>
            <a:r>
              <a:rPr lang="el-GR" sz="1600" b="1" dirty="0" smtClean="0">
                <a:solidFill>
                  <a:schemeClr val="bg1"/>
                </a:solidFill>
              </a:rPr>
              <a:t>.</a:t>
            </a:r>
            <a:endParaRPr lang="el-GR" sz="1600" b="1" dirty="0">
              <a:solidFill>
                <a:schemeClr val="bg1"/>
              </a:solidFill>
            </a:endParaRPr>
          </a:p>
        </p:txBody>
      </p:sp>
      <p:pic>
        <p:nvPicPr>
          <p:cNvPr id="2050" name="Picture 2" descr="dinosau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875" y="1405504"/>
            <a:ext cx="6381750" cy="3581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5006" y="5013176"/>
            <a:ext cx="8879033" cy="1969770"/>
          </a:xfrm>
          <a:prstGeom prst="rect">
            <a:avLst/>
          </a:prstGeom>
          <a:noFill/>
        </p:spPr>
        <p:txBody>
          <a:bodyPr wrap="none" rtlCol="0">
            <a:spAutoFit/>
          </a:bodyPr>
          <a:lstStyle/>
          <a:p>
            <a:pPr algn="ctr"/>
            <a:r>
              <a:rPr lang="el-GR" sz="2000" b="1" dirty="0">
                <a:solidFill>
                  <a:schemeClr val="bg1"/>
                </a:solidFill>
              </a:rPr>
              <a:t>Η πρόσκρουση σκάβει τον </a:t>
            </a:r>
            <a:r>
              <a:rPr lang="el-GR" sz="2000" b="1" dirty="0" smtClean="0">
                <a:solidFill>
                  <a:schemeClr val="bg1"/>
                </a:solidFill>
              </a:rPr>
              <a:t>γήινο </a:t>
            </a:r>
            <a:r>
              <a:rPr lang="el-GR" sz="2000" b="1" dirty="0">
                <a:solidFill>
                  <a:schemeClr val="bg1"/>
                </a:solidFill>
              </a:rPr>
              <a:t>φλοιό σε βάθος 30 χιλιομέτρων </a:t>
            </a:r>
            <a:endParaRPr lang="el-GR" sz="2000" b="1" dirty="0" smtClean="0">
              <a:solidFill>
                <a:schemeClr val="bg1"/>
              </a:solidFill>
            </a:endParaRPr>
          </a:p>
          <a:p>
            <a:pPr algn="ctr"/>
            <a:r>
              <a:rPr lang="el-GR" sz="2000" b="1" dirty="0" smtClean="0">
                <a:solidFill>
                  <a:schemeClr val="bg1"/>
                </a:solidFill>
              </a:rPr>
              <a:t>και δημιουργεί </a:t>
            </a:r>
            <a:r>
              <a:rPr lang="el-GR" sz="2000" b="1" dirty="0">
                <a:solidFill>
                  <a:schemeClr val="bg1"/>
                </a:solidFill>
              </a:rPr>
              <a:t>κρατήρα </a:t>
            </a:r>
            <a:r>
              <a:rPr lang="el-GR" sz="2000" b="1" dirty="0" smtClean="0">
                <a:solidFill>
                  <a:schemeClr val="bg1"/>
                </a:solidFill>
              </a:rPr>
              <a:t>διαμέτρου </a:t>
            </a:r>
            <a:r>
              <a:rPr lang="el-GR" sz="2000" b="1" dirty="0">
                <a:solidFill>
                  <a:schemeClr val="bg1"/>
                </a:solidFill>
              </a:rPr>
              <a:t>185 χιλιομέτρων. </a:t>
            </a:r>
            <a:endParaRPr lang="el-GR" sz="2000" b="1" dirty="0" smtClean="0">
              <a:solidFill>
                <a:schemeClr val="bg1"/>
              </a:solidFill>
            </a:endParaRPr>
          </a:p>
          <a:p>
            <a:pPr algn="ctr"/>
            <a:r>
              <a:rPr lang="el-GR" sz="2000" b="1" dirty="0" smtClean="0">
                <a:solidFill>
                  <a:schemeClr val="bg1"/>
                </a:solidFill>
              </a:rPr>
              <a:t>Εκατομμύρια </a:t>
            </a:r>
            <a:r>
              <a:rPr lang="el-GR" sz="2000" b="1" dirty="0">
                <a:solidFill>
                  <a:schemeClr val="bg1"/>
                </a:solidFill>
              </a:rPr>
              <a:t>κυβικά χιλιόμετρα πετρωμάτων εξαερώνονται και αρχίζουν ένα </a:t>
            </a:r>
            <a:endParaRPr lang="el-GR" sz="2000" b="1" dirty="0" smtClean="0">
              <a:solidFill>
                <a:schemeClr val="bg1"/>
              </a:solidFill>
            </a:endParaRPr>
          </a:p>
          <a:p>
            <a:pPr algn="ctr"/>
            <a:r>
              <a:rPr lang="el-GR" sz="2000" b="1" dirty="0" smtClean="0">
                <a:solidFill>
                  <a:schemeClr val="bg1"/>
                </a:solidFill>
              </a:rPr>
              <a:t>ντόμινο </a:t>
            </a:r>
            <a:r>
              <a:rPr lang="el-GR" sz="2000" b="1" dirty="0">
                <a:solidFill>
                  <a:schemeClr val="bg1"/>
                </a:solidFill>
              </a:rPr>
              <a:t>καταστροφής </a:t>
            </a:r>
            <a:r>
              <a:rPr lang="el-GR" sz="2000" b="1" dirty="0" smtClean="0">
                <a:solidFill>
                  <a:schemeClr val="bg1"/>
                </a:solidFill>
              </a:rPr>
              <a:t>που </a:t>
            </a:r>
            <a:r>
              <a:rPr lang="el-GR" sz="2000" b="1" dirty="0">
                <a:solidFill>
                  <a:schemeClr val="bg1"/>
                </a:solidFill>
              </a:rPr>
              <a:t>εξαφανίζει το 75% των ζωντανών οργανισμών στη Γη, </a:t>
            </a:r>
            <a:endParaRPr lang="el-GR" sz="2000" b="1" dirty="0" smtClean="0">
              <a:solidFill>
                <a:schemeClr val="bg1"/>
              </a:solidFill>
            </a:endParaRPr>
          </a:p>
          <a:p>
            <a:pPr algn="ctr"/>
            <a:r>
              <a:rPr lang="el-GR" sz="2000" b="1" dirty="0" smtClean="0">
                <a:solidFill>
                  <a:schemeClr val="bg1"/>
                </a:solidFill>
              </a:rPr>
              <a:t>ανάμεσά </a:t>
            </a:r>
            <a:r>
              <a:rPr lang="el-GR" sz="2000" b="1" dirty="0">
                <a:solidFill>
                  <a:schemeClr val="bg1"/>
                </a:solidFill>
              </a:rPr>
              <a:t>τους και </a:t>
            </a:r>
            <a:r>
              <a:rPr lang="el-GR" sz="2000" b="1" dirty="0" smtClean="0">
                <a:solidFill>
                  <a:schemeClr val="bg1"/>
                </a:solidFill>
              </a:rPr>
              <a:t>τους περισσότερους δεινόσαυρους.</a:t>
            </a:r>
          </a:p>
          <a:p>
            <a:pPr algn="ctr"/>
            <a:r>
              <a:rPr lang="en-US" sz="1100" b="1" dirty="0">
                <a:solidFill>
                  <a:schemeClr val="bg1"/>
                </a:solidFill>
              </a:rPr>
              <a:t>http://www.in.gr/2016/06/13/tech/ti-synebi-tin-teleytaia-mera-twn-deinosayrwn/</a:t>
            </a:r>
            <a:r>
              <a:rPr lang="el-GR" sz="1100" b="1" dirty="0">
                <a:solidFill>
                  <a:schemeClr val="bg1"/>
                </a:solidFill>
              </a:rPr>
              <a:t/>
            </a:r>
            <a:br>
              <a:rPr lang="el-GR" sz="1100" b="1" dirty="0">
                <a:solidFill>
                  <a:schemeClr val="bg1"/>
                </a:solidFill>
              </a:rPr>
            </a:br>
            <a:endParaRPr lang="el-GR" sz="1100" b="1" dirty="0">
              <a:solidFill>
                <a:schemeClr val="bg1"/>
              </a:solidFill>
            </a:endParaRPr>
          </a:p>
        </p:txBody>
      </p:sp>
    </p:spTree>
    <p:extLst>
      <p:ext uri="{BB962C8B-B14F-4D97-AF65-F5344CB8AC3E}">
        <p14:creationId xmlns:p14="http://schemas.microsoft.com/office/powerpoint/2010/main" val="3712177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 y="0"/>
            <a:ext cx="6474010" cy="1143000"/>
          </a:xfrm>
          <a:solidFill>
            <a:schemeClr val="bg2">
              <a:lumMod val="50000"/>
            </a:schemeClr>
          </a:solidFill>
        </p:spPr>
        <p:txBody>
          <a:bodyPr>
            <a:normAutofit/>
          </a:bodyPr>
          <a:lstStyle/>
          <a:p>
            <a:r>
              <a:rPr lang="el-GR" dirty="0"/>
              <a:t>Μετεωρίτης </a:t>
            </a:r>
            <a:r>
              <a:rPr lang="en-US" dirty="0"/>
              <a:t>Smokey Spring</a:t>
            </a:r>
            <a:endParaRPr lang="el-GR" dirty="0"/>
          </a:p>
        </p:txBody>
      </p:sp>
      <p:sp>
        <p:nvSpPr>
          <p:cNvPr id="3" name="Θέση περιεχομένου 2"/>
          <p:cNvSpPr>
            <a:spLocks noGrp="1"/>
          </p:cNvSpPr>
          <p:nvPr>
            <p:ph idx="1"/>
          </p:nvPr>
        </p:nvSpPr>
        <p:spPr>
          <a:xfrm>
            <a:off x="6360752" y="0"/>
            <a:ext cx="2818656" cy="6741368"/>
          </a:xfrm>
          <a:solidFill>
            <a:schemeClr val="bg2">
              <a:lumMod val="90000"/>
            </a:schemeClr>
          </a:solidFill>
        </p:spPr>
        <p:txBody>
          <a:bodyPr>
            <a:normAutofit/>
          </a:bodyPr>
          <a:lstStyle/>
          <a:p>
            <a:pPr marL="0" indent="0">
              <a:buNone/>
            </a:pPr>
            <a:r>
              <a:rPr lang="en-US" sz="1400" dirty="0" smtClean="0"/>
              <a:t>State/County</a:t>
            </a:r>
            <a:r>
              <a:rPr lang="en-US" sz="1400" dirty="0"/>
              <a:t>: Nevada</a:t>
            </a:r>
            <a:br>
              <a:rPr lang="en-US" sz="1400" dirty="0"/>
            </a:br>
            <a:r>
              <a:rPr lang="en-US" sz="1400" dirty="0"/>
              <a:t>Origin or pseudonym: desert ridge</a:t>
            </a:r>
            <a:br>
              <a:rPr lang="en-US" sz="1400" dirty="0"/>
            </a:br>
            <a:r>
              <a:rPr lang="en-US" sz="1400" dirty="0"/>
              <a:t>Date: Oct 2011</a:t>
            </a:r>
            <a:br>
              <a:rPr lang="en-US" sz="1400" dirty="0"/>
            </a:br>
            <a:r>
              <a:rPr lang="en-US" sz="1400" dirty="0"/>
              <a:t>Latitude: 40.95465°N</a:t>
            </a:r>
            <a:br>
              <a:rPr lang="en-US" sz="1400" dirty="0"/>
            </a:br>
            <a:r>
              <a:rPr lang="en-US" sz="1400" dirty="0"/>
              <a:t>Longitude: 118.49693° W</a:t>
            </a:r>
            <a:br>
              <a:rPr lang="en-US" sz="1400" dirty="0"/>
            </a:br>
            <a:r>
              <a:rPr lang="en-US" sz="1400" dirty="0"/>
              <a:t>Mass (g): 254</a:t>
            </a:r>
            <a:br>
              <a:rPr lang="en-US" sz="1400" dirty="0"/>
            </a:br>
            <a:r>
              <a:rPr lang="en-US" sz="1400" dirty="0"/>
              <a:t>Pieces: 1</a:t>
            </a:r>
            <a:br>
              <a:rPr lang="en-US" sz="1400" dirty="0"/>
            </a:br>
            <a:r>
              <a:rPr lang="en-US" sz="1400" dirty="0"/>
              <a:t>Class: H4</a:t>
            </a:r>
            <a:br>
              <a:rPr lang="en-US" sz="1400" dirty="0"/>
            </a:br>
            <a:r>
              <a:rPr lang="en-US" sz="1400" dirty="0"/>
              <a:t>Shock stage: S1</a:t>
            </a:r>
            <a:br>
              <a:rPr lang="en-US" sz="1400" dirty="0"/>
            </a:br>
            <a:r>
              <a:rPr lang="en-US" sz="1400" dirty="0"/>
              <a:t>Weathering grade: W4</a:t>
            </a:r>
            <a:br>
              <a:rPr lang="en-US" sz="1400" dirty="0"/>
            </a:br>
            <a:r>
              <a:rPr lang="en-US" sz="1400" dirty="0"/>
              <a:t>Fayalite (mol%): 18.0±0.2 (n=11)</a:t>
            </a:r>
            <a:br>
              <a:rPr lang="en-US" sz="1400" dirty="0"/>
            </a:br>
            <a:r>
              <a:rPr lang="en-US" sz="1400" dirty="0"/>
              <a:t>Ferrosilite (mol%): 15.9 (n=2)</a:t>
            </a:r>
            <a:br>
              <a:rPr lang="en-US" sz="1400" dirty="0"/>
            </a:br>
            <a:r>
              <a:rPr lang="en-US" sz="1400" dirty="0"/>
              <a:t>Wollastonite (mol%): 1.2</a:t>
            </a:r>
            <a:br>
              <a:rPr lang="en-US" sz="1400" dirty="0"/>
            </a:br>
            <a:r>
              <a:rPr lang="en-US" sz="1400" dirty="0"/>
              <a:t>Classifier: A. Rubin, UCLA</a:t>
            </a:r>
            <a:br>
              <a:rPr lang="en-US" sz="1400" dirty="0"/>
            </a:br>
            <a:r>
              <a:rPr lang="en-US" sz="1400" dirty="0"/>
              <a:t>Type spec mass (g): 25</a:t>
            </a:r>
            <a:br>
              <a:rPr lang="en-US" sz="1400" dirty="0"/>
            </a:br>
            <a:r>
              <a:rPr lang="en-US" sz="1400" dirty="0"/>
              <a:t>Type spec location: UCLA</a:t>
            </a:r>
            <a:br>
              <a:rPr lang="en-US" sz="1400" dirty="0"/>
            </a:br>
            <a:r>
              <a:rPr lang="en-US" sz="1400" dirty="0"/>
              <a:t>Main mass: Keith Semanko</a:t>
            </a:r>
            <a:br>
              <a:rPr lang="en-US" sz="1400" dirty="0"/>
            </a:br>
            <a:r>
              <a:rPr lang="en-US" sz="1400" dirty="0"/>
              <a:t>Finder: G. Peppley</a:t>
            </a:r>
            <a:br>
              <a:rPr lang="en-US" sz="1400" dirty="0"/>
            </a:br>
            <a:r>
              <a:rPr lang="en-US" sz="1400" dirty="0"/>
              <a:t>Comments: Found on the surface of the soil by Mr. Peppley with a metal detector while he was looking for gold.; submitted by Alan Rubin </a:t>
            </a:r>
            <a:br>
              <a:rPr lang="en-US" sz="1400" dirty="0"/>
            </a:br>
            <a:r>
              <a:rPr lang="en-US" sz="1400" dirty="0"/>
              <a:t>Classification</a:t>
            </a:r>
            <a:br>
              <a:rPr lang="en-US" sz="1400" dirty="0"/>
            </a:br>
            <a:r>
              <a:rPr lang="en-US" sz="1400" dirty="0"/>
              <a:t>history: </a:t>
            </a:r>
            <a:br>
              <a:rPr lang="en-US" sz="1400" dirty="0"/>
            </a:br>
            <a:r>
              <a:rPr lang="en-US" sz="1400" dirty="0"/>
              <a:t>Meteoritical Bulletin: MB 102 (2013) H4</a:t>
            </a:r>
            <a:br>
              <a:rPr lang="en-US" sz="1400" dirty="0"/>
            </a:br>
            <a:r>
              <a:rPr lang="en-US" sz="1400" dirty="0"/>
              <a:t>Recommended: H4 </a:t>
            </a:r>
            <a:br>
              <a:rPr lang="en-US" sz="1400" dirty="0"/>
            </a:br>
            <a:r>
              <a:rPr lang="en-US" sz="1400" dirty="0"/>
              <a:t>This is 1 of 5602 approved meteorites (plus 2 unapproved names) classified as H4</a:t>
            </a:r>
            <a:endParaRPr lang="el-GR" sz="1400" dirty="0"/>
          </a:p>
        </p:txBody>
      </p:sp>
      <p:pic>
        <p:nvPicPr>
          <p:cNvPr id="3074" name="Picture 2" descr="Î ÎµÎ¹ÎºÏÎ½Î± Î¯ÏÏÏ ÏÎµÏÎ¹Î­ÏÎµÎ¹: ÏÏÎ±Î¯Î¸ÏÎ¹ÎµÏ Î´ÏÎ±ÏÏÎ·ÏÎ¹ÏÏÎ·ÏÎµÏ ÎºÎ±Î¹ ÏÏÏÎ·"/>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35442"/>
            <a:ext cx="4499992" cy="31347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Î ÎµÎ¹ÎºÏÎ½Î± Î¯ÏÏÏ ÏÎµÏÎ¹Î­ÏÎµÎ¹: ÏÎ±Î³Î·Ï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7072"/>
            <a:ext cx="6338314" cy="279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148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62936" y="0"/>
            <a:ext cx="8229600" cy="2002234"/>
          </a:xfrm>
        </p:spPr>
        <p:txBody>
          <a:bodyPr>
            <a:normAutofit fontScale="90000"/>
          </a:bodyPr>
          <a:lstStyle/>
          <a:p>
            <a:pPr fontAlgn="ctr"/>
            <a:r>
              <a:rPr lang="el-GR" sz="4000" b="1" dirty="0" smtClean="0"/>
              <a:t>Μετεωρίτης </a:t>
            </a:r>
            <a:r>
              <a:rPr lang="en-US" sz="4000" b="1" dirty="0"/>
              <a:t>DRONINO</a:t>
            </a:r>
            <a:r>
              <a:rPr lang="en-US" sz="1600" dirty="0"/>
              <a:t> </a:t>
            </a:r>
            <a:br>
              <a:rPr lang="en-US" sz="1600" dirty="0"/>
            </a:br>
            <a:r>
              <a:rPr lang="en-US" sz="2200" b="1" dirty="0"/>
              <a:t>ATAXITE IRON METEORITE</a:t>
            </a:r>
            <a:r>
              <a:rPr lang="en-US" sz="1600" dirty="0"/>
              <a:t> </a:t>
            </a:r>
            <a:br>
              <a:rPr lang="en-US" sz="1600" dirty="0"/>
            </a:br>
            <a:r>
              <a:rPr lang="el-GR" sz="1600" dirty="0"/>
              <a:t>Βρέθηκε τον Ιούλιο του 2000</a:t>
            </a:r>
            <a:br>
              <a:rPr lang="el-GR" sz="1600" dirty="0"/>
            </a:br>
            <a:r>
              <a:rPr lang="en-US" sz="1600" dirty="0"/>
              <a:t>Location: Ryazan District, Russia</a:t>
            </a:r>
            <a:br>
              <a:rPr lang="en-US" sz="1600" dirty="0"/>
            </a:br>
            <a:r>
              <a:rPr lang="en-US" sz="1600" dirty="0"/>
              <a:t>TKW: 40 </a:t>
            </a:r>
            <a:r>
              <a:rPr lang="el-GR" sz="1600" dirty="0"/>
              <a:t>κιλά ... ένας μεταλλικός μετεωρίτης προστέθηκε στη συλλογή μας.</a:t>
            </a:r>
            <a:br>
              <a:rPr lang="el-GR" sz="1600" dirty="0"/>
            </a:br>
            <a:r>
              <a:rPr lang="en-US" sz="1600" dirty="0"/>
              <a:t>Ni 98.1, Co 5.54 (mg/g), Cr 37, Cu 32, Ga &lt;0.3, As 3.52, W 0.38, Ir 1.68 ppm, Au 0.284 (</a:t>
            </a:r>
            <a:r>
              <a:rPr lang="el-GR" sz="1600" dirty="0"/>
              <a:t>μ</a:t>
            </a:r>
            <a:r>
              <a:rPr lang="en-US" sz="1600" dirty="0"/>
              <a:t>g/g)</a:t>
            </a:r>
            <a:br>
              <a:rPr lang="en-US" sz="1600" dirty="0"/>
            </a:br>
            <a:endParaRPr lang="el-GR" sz="1600" dirty="0"/>
          </a:p>
        </p:txBody>
      </p:sp>
      <p:pic>
        <p:nvPicPr>
          <p:cNvPr id="5122" name="Picture 2" descr="Î ÎµÎ¹ÎºÏÎ½Î± Î¯ÏÏÏ ÏÎµÏÎ¹Î­ÏÎµÎ¹: ÏÎ±Î³Î·Ï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15206"/>
            <a:ext cx="8564400" cy="494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338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028" name="Picture 4"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5" y="1340768"/>
            <a:ext cx="9195387" cy="551723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65708" y="116632"/>
            <a:ext cx="8229600" cy="1143000"/>
          </a:xfrm>
        </p:spPr>
        <p:txBody>
          <a:bodyPr>
            <a:normAutofit fontScale="90000"/>
          </a:bodyPr>
          <a:lstStyle/>
          <a:p>
            <a:r>
              <a:rPr lang="el-GR" dirty="0" smtClean="0">
                <a:solidFill>
                  <a:schemeClr val="bg1"/>
                </a:solidFill>
              </a:rPr>
              <a:t>Τελικά πως εξαφανίστηκαν οι δεινόσαυροι;</a:t>
            </a:r>
            <a:endParaRPr lang="el-GR" dirty="0">
              <a:solidFill>
                <a:schemeClr val="bg1"/>
              </a:solidFill>
            </a:endParaRPr>
          </a:p>
        </p:txBody>
      </p:sp>
    </p:spTree>
    <p:extLst>
      <p:ext uri="{BB962C8B-B14F-4D97-AF65-F5344CB8AC3E}">
        <p14:creationId xmlns:p14="http://schemas.microsoft.com/office/powerpoint/2010/main" val="32706676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0"/>
            <a:ext cx="7740352" cy="6877625"/>
          </a:xfrm>
        </p:spPr>
      </p:pic>
      <p:sp>
        <p:nvSpPr>
          <p:cNvPr id="6" name="Ελλειψοειδής επεξήγηση 5"/>
          <p:cNvSpPr/>
          <p:nvPr/>
        </p:nvSpPr>
        <p:spPr>
          <a:xfrm>
            <a:off x="4852000" y="44624"/>
            <a:ext cx="3384376" cy="918864"/>
          </a:xfrm>
          <a:prstGeom prst="wedgeEllipseCallout">
            <a:avLst>
              <a:gd name="adj1" fmla="val 3483"/>
              <a:gd name="adj2" fmla="val 1579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TextBox 4"/>
          <p:cNvSpPr txBox="1"/>
          <p:nvPr/>
        </p:nvSpPr>
        <p:spPr>
          <a:xfrm>
            <a:off x="5021463" y="180890"/>
            <a:ext cx="3045449" cy="646331"/>
          </a:xfrm>
          <a:prstGeom prst="rect">
            <a:avLst/>
          </a:prstGeom>
          <a:noFill/>
        </p:spPr>
        <p:txBody>
          <a:bodyPr wrap="none" rtlCol="0">
            <a:spAutoFit/>
          </a:bodyPr>
          <a:lstStyle/>
          <a:p>
            <a:r>
              <a:rPr lang="el-GR" sz="3600" b="1" dirty="0" smtClean="0">
                <a:solidFill>
                  <a:schemeClr val="bg1"/>
                </a:solidFill>
              </a:rPr>
              <a:t>Σα</a:t>
            </a:r>
            <a:r>
              <a:rPr lang="el-GR" sz="3600" b="1" dirty="0">
                <a:solidFill>
                  <a:schemeClr val="bg1"/>
                </a:solidFill>
              </a:rPr>
              <a:t>ς</a:t>
            </a:r>
            <a:r>
              <a:rPr lang="el-GR" sz="3600" b="1" dirty="0" smtClean="0">
                <a:solidFill>
                  <a:schemeClr val="bg1"/>
                </a:solidFill>
              </a:rPr>
              <a:t> ευχαριστώ</a:t>
            </a:r>
            <a:endParaRPr lang="el-GR" sz="3600" b="1" dirty="0">
              <a:solidFill>
                <a:schemeClr val="bg1"/>
              </a:solidFill>
            </a:endParaRPr>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216" y="1919128"/>
            <a:ext cx="2880320" cy="2160240"/>
          </a:xfrm>
          <a:prstGeom prst="rect">
            <a:avLst/>
          </a:prstGeom>
        </p:spPr>
      </p:pic>
    </p:spTree>
    <p:extLst>
      <p:ext uri="{BB962C8B-B14F-4D97-AF65-F5344CB8AC3E}">
        <p14:creationId xmlns:p14="http://schemas.microsoft.com/office/powerpoint/2010/main" val="3043285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048672"/>
          </a:xfrm>
        </p:spPr>
        <p:txBody>
          <a:bodyPr>
            <a:noAutofit/>
          </a:bodyPr>
          <a:lstStyle/>
          <a:p>
            <a:r>
              <a:rPr lang="el-GR" sz="3600" b="1" dirty="0" smtClean="0">
                <a:solidFill>
                  <a:schemeClr val="bg2"/>
                </a:solidFill>
              </a:rPr>
              <a:t>Τι ακριβώς είναι όμως ένας μετεωρίτης; </a:t>
            </a:r>
            <a:br>
              <a:rPr lang="el-GR" sz="3600" b="1" dirty="0" smtClean="0">
                <a:solidFill>
                  <a:schemeClr val="bg2"/>
                </a:solidFill>
              </a:rPr>
            </a:br>
            <a:r>
              <a:rPr lang="el-GR" sz="3600" b="1" dirty="0" smtClean="0">
                <a:solidFill>
                  <a:schemeClr val="bg2"/>
                </a:solidFill>
              </a:rPr>
              <a:t>Ποια είναι δομή του; </a:t>
            </a:r>
            <a:br>
              <a:rPr lang="el-GR" sz="3600" b="1" dirty="0" smtClean="0">
                <a:solidFill>
                  <a:schemeClr val="bg2"/>
                </a:solidFill>
              </a:rPr>
            </a:br>
            <a:r>
              <a:rPr lang="el-GR" sz="3600" b="1" dirty="0" smtClean="0">
                <a:solidFill>
                  <a:schemeClr val="bg2"/>
                </a:solidFill>
              </a:rPr>
              <a:t/>
            </a:r>
            <a:br>
              <a:rPr lang="el-GR" sz="3600" b="1" dirty="0" smtClean="0">
                <a:solidFill>
                  <a:schemeClr val="bg2"/>
                </a:solidFill>
              </a:rPr>
            </a:br>
            <a:r>
              <a:rPr lang="el-GR" sz="3600" b="1" dirty="0">
                <a:solidFill>
                  <a:schemeClr val="bg2"/>
                </a:solidFill>
              </a:rPr>
              <a:t/>
            </a:r>
            <a:br>
              <a:rPr lang="el-GR" sz="3600" b="1" dirty="0">
                <a:solidFill>
                  <a:schemeClr val="bg2"/>
                </a:solidFill>
              </a:rPr>
            </a:br>
            <a:r>
              <a:rPr lang="el-GR" sz="3600" b="1" dirty="0" smtClean="0">
                <a:solidFill>
                  <a:schemeClr val="bg2"/>
                </a:solidFill>
              </a:rPr>
              <a:t/>
            </a:r>
            <a:br>
              <a:rPr lang="el-GR" sz="3600" b="1" dirty="0" smtClean="0">
                <a:solidFill>
                  <a:schemeClr val="bg2"/>
                </a:solidFill>
              </a:rPr>
            </a:br>
            <a:r>
              <a:rPr lang="el-GR" sz="3600" b="1" dirty="0">
                <a:solidFill>
                  <a:schemeClr val="bg2"/>
                </a:solidFill>
              </a:rPr>
              <a:t/>
            </a:r>
            <a:br>
              <a:rPr lang="el-GR" sz="3600" b="1" dirty="0">
                <a:solidFill>
                  <a:schemeClr val="bg2"/>
                </a:solidFill>
              </a:rPr>
            </a:br>
            <a:r>
              <a:rPr lang="el-GR" sz="3600" b="1" dirty="0" smtClean="0">
                <a:solidFill>
                  <a:schemeClr val="bg2"/>
                </a:solidFill>
              </a:rPr>
              <a:t/>
            </a:r>
            <a:br>
              <a:rPr lang="el-GR" sz="3600" b="1" dirty="0" smtClean="0">
                <a:solidFill>
                  <a:schemeClr val="bg2"/>
                </a:solidFill>
              </a:rPr>
            </a:br>
            <a:r>
              <a:rPr lang="el-GR" sz="3600" b="1" dirty="0" smtClean="0">
                <a:solidFill>
                  <a:schemeClr val="bg2"/>
                </a:solidFill>
              </a:rPr>
              <a:t>Μοιάζει με τα γήινα πετρώματα;</a:t>
            </a:r>
            <a:br>
              <a:rPr lang="el-GR" sz="3600" b="1" dirty="0" smtClean="0">
                <a:solidFill>
                  <a:schemeClr val="bg2"/>
                </a:solidFill>
              </a:rPr>
            </a:br>
            <a:r>
              <a:rPr lang="el-GR" sz="3600" b="1" dirty="0" smtClean="0">
                <a:solidFill>
                  <a:schemeClr val="bg2"/>
                </a:solidFill>
              </a:rPr>
              <a:t>Πως μπορώ να </a:t>
            </a:r>
            <a:r>
              <a:rPr lang="el-GR" sz="3600" b="1" dirty="0">
                <a:solidFill>
                  <a:schemeClr val="bg2"/>
                </a:solidFill>
              </a:rPr>
              <a:t>πω με </a:t>
            </a:r>
            <a:r>
              <a:rPr lang="el-GR" sz="3600" b="1" dirty="0" smtClean="0">
                <a:solidFill>
                  <a:schemeClr val="bg2"/>
                </a:solidFill>
              </a:rPr>
              <a:t>σιγουριά, πως μια περίεργη πέτρα που βρίσκω, είναι μετεωρίτης;</a:t>
            </a:r>
            <a:endParaRPr lang="el-GR" sz="3600" b="1" dirty="0">
              <a:solidFill>
                <a:schemeClr val="bg2"/>
              </a:solidFill>
            </a:endParaRPr>
          </a:p>
        </p:txBody>
      </p:sp>
    </p:spTree>
    <p:extLst>
      <p:ext uri="{BB962C8B-B14F-4D97-AF65-F5344CB8AC3E}">
        <p14:creationId xmlns:p14="http://schemas.microsoft.com/office/powerpoint/2010/main" val="2849958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4" name="Picture 6" descr="Stone Meteorite"/>
          <p:cNvPicPr>
            <a:picLocks noChangeAspect="1" noChangeArrowheads="1"/>
          </p:cNvPicPr>
          <p:nvPr/>
        </p:nvPicPr>
        <p:blipFill rotWithShape="1">
          <a:blip r:embed="rId2">
            <a:extLst>
              <a:ext uri="{28A0092B-C50C-407E-A947-70E740481C1C}">
                <a14:useLocalDpi xmlns:a14="http://schemas.microsoft.com/office/drawing/2010/main" val="0"/>
              </a:ext>
            </a:extLst>
          </a:blip>
          <a:srcRect t="6256" b="5506"/>
          <a:stretch/>
        </p:blipFill>
        <p:spPr bwMode="auto">
          <a:xfrm>
            <a:off x="5533013" y="776819"/>
            <a:ext cx="3619500" cy="279079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0"/>
            <a:ext cx="8229600" cy="908720"/>
          </a:xfrm>
        </p:spPr>
        <p:txBody>
          <a:bodyPr>
            <a:normAutofit/>
          </a:bodyPr>
          <a:lstStyle/>
          <a:p>
            <a:r>
              <a:rPr lang="el-GR" sz="4000" b="1" dirty="0" smtClean="0"/>
              <a:t>Κατηγορίες μετεωριτών</a:t>
            </a:r>
            <a:endParaRPr lang="el-GR" sz="4000" b="1" dirty="0"/>
          </a:p>
        </p:txBody>
      </p:sp>
      <p:pic>
        <p:nvPicPr>
          <p:cNvPr id="2050" name="Picture 2" descr="ÎÏÎ¿ÏÎ­Î»ÎµÏÎ¼Î± ÎµÎ¹ÎºÏÎ½Î±Ï Î³Î¹Î± meteorites i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90" y="793685"/>
            <a:ext cx="5517810" cy="31617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ony-Iron Meteorite"/>
          <p:cNvPicPr>
            <a:picLocks noChangeAspect="1" noChangeArrowheads="1"/>
          </p:cNvPicPr>
          <p:nvPr/>
        </p:nvPicPr>
        <p:blipFill rotWithShape="1">
          <a:blip r:embed="rId4">
            <a:extLst>
              <a:ext uri="{28A0092B-C50C-407E-A947-70E740481C1C}">
                <a14:useLocalDpi xmlns:a14="http://schemas.microsoft.com/office/drawing/2010/main" val="0"/>
              </a:ext>
            </a:extLst>
          </a:blip>
          <a:srcRect b="6980"/>
          <a:stretch/>
        </p:blipFill>
        <p:spPr bwMode="auto">
          <a:xfrm>
            <a:off x="-5515" y="3955390"/>
            <a:ext cx="4391671" cy="2902609"/>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1111285" y="4149080"/>
            <a:ext cx="2287357" cy="369332"/>
          </a:xfrm>
          <a:prstGeom prst="rect">
            <a:avLst/>
          </a:prstGeom>
        </p:spPr>
        <p:txBody>
          <a:bodyPr wrap="none">
            <a:spAutoFit/>
          </a:bodyPr>
          <a:lstStyle/>
          <a:p>
            <a:r>
              <a:rPr lang="en-US" b="1" dirty="0">
                <a:solidFill>
                  <a:schemeClr val="bg1"/>
                </a:solidFill>
              </a:rPr>
              <a:t>Stony-Iron Meteorites</a:t>
            </a:r>
            <a:endParaRPr lang="el-GR" dirty="0">
              <a:solidFill>
                <a:schemeClr val="bg1"/>
              </a:solidFill>
            </a:endParaRPr>
          </a:p>
        </p:txBody>
      </p:sp>
      <p:sp>
        <p:nvSpPr>
          <p:cNvPr id="5" name="Ορθογώνιο 4"/>
          <p:cNvSpPr/>
          <p:nvPr/>
        </p:nvSpPr>
        <p:spPr>
          <a:xfrm>
            <a:off x="5364088" y="3215299"/>
            <a:ext cx="1840697" cy="369332"/>
          </a:xfrm>
          <a:prstGeom prst="rect">
            <a:avLst/>
          </a:prstGeom>
        </p:spPr>
        <p:txBody>
          <a:bodyPr wrap="none">
            <a:spAutoFit/>
          </a:bodyPr>
          <a:lstStyle/>
          <a:p>
            <a:r>
              <a:rPr lang="en-US" b="1" dirty="0"/>
              <a:t>Stone Meteorites</a:t>
            </a:r>
            <a:endParaRPr lang="el-GR" dirty="0"/>
          </a:p>
        </p:txBody>
      </p:sp>
      <p:sp>
        <p:nvSpPr>
          <p:cNvPr id="6" name="Ορθογώνιο 5"/>
          <p:cNvSpPr/>
          <p:nvPr/>
        </p:nvSpPr>
        <p:spPr>
          <a:xfrm>
            <a:off x="3398642" y="908720"/>
            <a:ext cx="1678216" cy="369332"/>
          </a:xfrm>
          <a:prstGeom prst="rect">
            <a:avLst/>
          </a:prstGeom>
        </p:spPr>
        <p:txBody>
          <a:bodyPr wrap="none">
            <a:spAutoFit/>
          </a:bodyPr>
          <a:lstStyle/>
          <a:p>
            <a:r>
              <a:rPr lang="en-US" b="1" dirty="0"/>
              <a:t>Iron Meteorites</a:t>
            </a:r>
            <a:endParaRPr lang="el-GR" dirty="0"/>
          </a:p>
        </p:txBody>
      </p:sp>
      <p:sp>
        <p:nvSpPr>
          <p:cNvPr id="7" name="Ορθογώνιο 6"/>
          <p:cNvSpPr/>
          <p:nvPr/>
        </p:nvSpPr>
        <p:spPr>
          <a:xfrm>
            <a:off x="5148064" y="3650440"/>
            <a:ext cx="3934988" cy="369332"/>
          </a:xfrm>
          <a:prstGeom prst="rect">
            <a:avLst/>
          </a:prstGeom>
        </p:spPr>
        <p:txBody>
          <a:bodyPr wrap="none">
            <a:spAutoFit/>
          </a:bodyPr>
          <a:lstStyle/>
          <a:p>
            <a:r>
              <a:rPr lang="en-US" b="1" dirty="0"/>
              <a:t>Stone Meteorites from Moon and Mars</a:t>
            </a:r>
            <a:endParaRPr lang="el-GR" dirty="0"/>
          </a:p>
        </p:txBody>
      </p:sp>
      <p:pic>
        <p:nvPicPr>
          <p:cNvPr id="2058" name="Picture 10" descr="Moon and Mars Meteorites"/>
          <p:cNvPicPr>
            <a:picLocks noChangeAspect="1" noChangeArrowheads="1"/>
          </p:cNvPicPr>
          <p:nvPr/>
        </p:nvPicPr>
        <p:blipFill rotWithShape="1">
          <a:blip r:embed="rId5">
            <a:extLst>
              <a:ext uri="{28A0092B-C50C-407E-A947-70E740481C1C}">
                <a14:useLocalDpi xmlns:a14="http://schemas.microsoft.com/office/drawing/2010/main" val="0"/>
              </a:ext>
            </a:extLst>
          </a:blip>
          <a:srcRect l="16040" t="6779" r="19644" b="12203"/>
          <a:stretch/>
        </p:blipFill>
        <p:spPr bwMode="auto">
          <a:xfrm>
            <a:off x="6588225" y="3955390"/>
            <a:ext cx="2304256" cy="29026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ÎÏÎ¿ÏÎ­Î»ÎµÏÎ¼Î± ÎµÎ¹ÎºÏÎ½Î±Ï Î³Î¹Î± Meteorites from Moon and Mar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83" t="17717" r="2962" b="18508"/>
          <a:stretch/>
        </p:blipFill>
        <p:spPr bwMode="auto">
          <a:xfrm>
            <a:off x="4388233" y="5355123"/>
            <a:ext cx="2199992" cy="150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402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858000"/>
          </a:xfrm>
        </p:spPr>
        <p:txBody>
          <a:bodyPr>
            <a:normAutofit/>
          </a:bodyPr>
          <a:lstStyle/>
          <a:p>
            <a:endParaRPr lang="el-GR" sz="1200" dirty="0"/>
          </a:p>
        </p:txBody>
      </p:sp>
      <p:graphicFrame>
        <p:nvGraphicFramePr>
          <p:cNvPr id="4" name="Πίνακας 3"/>
          <p:cNvGraphicFramePr>
            <a:graphicFrameLocks noGrp="1"/>
          </p:cNvGraphicFramePr>
          <p:nvPr>
            <p:extLst>
              <p:ext uri="{D42A27DB-BD31-4B8C-83A1-F6EECF244321}">
                <p14:modId xmlns:p14="http://schemas.microsoft.com/office/powerpoint/2010/main" val="1000413845"/>
              </p:ext>
            </p:extLst>
          </p:nvPr>
        </p:nvGraphicFramePr>
        <p:xfrm>
          <a:off x="52045" y="11705"/>
          <a:ext cx="8840435" cy="6776109"/>
        </p:xfrm>
        <a:graphic>
          <a:graphicData uri="http://schemas.openxmlformats.org/drawingml/2006/table">
            <a:tbl>
              <a:tblPr firstRow="1" firstCol="1" bandRow="1">
                <a:tableStyleId>{5C22544A-7EE6-4342-B048-85BDC9FD1C3A}</a:tableStyleId>
              </a:tblPr>
              <a:tblGrid>
                <a:gridCol w="2817135"/>
                <a:gridCol w="2428102"/>
                <a:gridCol w="3595198"/>
              </a:tblGrid>
              <a:tr h="260807">
                <a:tc>
                  <a:txBody>
                    <a:bodyPr/>
                    <a:lstStyle/>
                    <a:p>
                      <a:pPr>
                        <a:lnSpc>
                          <a:spcPct val="115000"/>
                        </a:lnSpc>
                        <a:spcAft>
                          <a:spcPts val="0"/>
                        </a:spcAft>
                      </a:pPr>
                      <a:r>
                        <a:rPr lang="el-GR" sz="1200" b="1" dirty="0">
                          <a:effectLst/>
                        </a:rPr>
                        <a:t>Ομάδες</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Ταξινόμηση</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a:effectLst/>
                        </a:rPr>
                        <a:t>Κύρια ορυκτά</a:t>
                      </a:r>
                      <a:endParaRPr lang="el-GR" sz="1200" b="1" dirty="0">
                        <a:effectLst/>
                        <a:latin typeface="Calibri"/>
                        <a:ea typeface="Calibri"/>
                        <a:cs typeface="Times New Roman"/>
                      </a:endParaRPr>
                    </a:p>
                  </a:txBody>
                  <a:tcPr marL="123514" marR="123514" marT="30878" marB="30878" anchor="b"/>
                </a:tc>
              </a:tr>
              <a:tr h="260807">
                <a:tc>
                  <a:txBody>
                    <a:bodyPr/>
                    <a:lstStyle/>
                    <a:p>
                      <a:pPr>
                        <a:lnSpc>
                          <a:spcPct val="115000"/>
                        </a:lnSpc>
                        <a:spcAft>
                          <a:spcPts val="0"/>
                        </a:spcAft>
                      </a:pPr>
                      <a:r>
                        <a:rPr lang="el-GR" sz="1200" b="1" dirty="0" smtClean="0">
                          <a:effectLst/>
                        </a:rPr>
                        <a:t>Χονδρίτες</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ενστατίτες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ενστατίτης, σιδηρονικέλιο</a:t>
                      </a:r>
                      <a:endParaRPr lang="el-GR" sz="1200" b="1">
                        <a:effectLst/>
                        <a:latin typeface="Calibri"/>
                        <a:ea typeface="Calibri"/>
                        <a:cs typeface="Times New Roman"/>
                      </a:endParaRPr>
                    </a:p>
                  </a:txBody>
                  <a:tcPr marL="123514" marR="123514" marT="30878" marB="30878" anchor="b"/>
                </a:tc>
              </a:tr>
              <a:tr h="347698">
                <a:tc>
                  <a:txBody>
                    <a:bodyPr/>
                    <a:lstStyle/>
                    <a:p>
                      <a:pPr>
                        <a:lnSpc>
                          <a:spcPct val="115000"/>
                        </a:lnSpc>
                        <a:spcAft>
                          <a:spcPts val="0"/>
                        </a:spcAft>
                      </a:pPr>
                      <a:r>
                        <a:rPr lang="el-GR" sz="1200" b="1" dirty="0">
                          <a:effectLst/>
                        </a:rPr>
                        <a:t> </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ολιβίνης-μπρονζίτης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ολιβίνης, μπρονζίτης, σιδηρονικέλιο</a:t>
                      </a:r>
                      <a:endParaRPr lang="el-GR" sz="1200" b="1">
                        <a:effectLst/>
                        <a:latin typeface="Calibri"/>
                        <a:ea typeface="Calibri"/>
                        <a:cs typeface="Times New Roman"/>
                      </a:endParaRPr>
                    </a:p>
                  </a:txBody>
                  <a:tcPr marL="123514" marR="123514" marT="30878" marB="30878" anchor="b"/>
                </a:tc>
              </a:tr>
              <a:tr h="347698">
                <a:tc>
                  <a:txBody>
                    <a:bodyPr/>
                    <a:lstStyle/>
                    <a:p>
                      <a:pPr>
                        <a:lnSpc>
                          <a:spcPct val="115000"/>
                        </a:lnSpc>
                        <a:spcAft>
                          <a:spcPts val="0"/>
                        </a:spcAft>
                      </a:pPr>
                      <a:r>
                        <a:rPr lang="el-GR" sz="1200" b="1" dirty="0">
                          <a:effectLst/>
                        </a:rPr>
                        <a:t> </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ολιβίνης-υπερσθένοι</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ολιβίνης, υπερσθένοι, σιδηρονικέλιο</a:t>
                      </a:r>
                      <a:endParaRPr lang="el-GR" sz="1200" b="1">
                        <a:effectLst/>
                        <a:latin typeface="Calibri"/>
                        <a:ea typeface="Calibri"/>
                        <a:cs typeface="Times New Roman"/>
                      </a:endParaRPr>
                    </a:p>
                  </a:txBody>
                  <a:tcPr marL="123514" marR="123514" marT="30878" marB="30878" anchor="b"/>
                </a:tc>
              </a:tr>
              <a:tr h="347698">
                <a:tc>
                  <a:txBody>
                    <a:bodyPr/>
                    <a:lstStyle/>
                    <a:p>
                      <a:pPr>
                        <a:lnSpc>
                          <a:spcPct val="115000"/>
                        </a:lnSpc>
                        <a:spcAft>
                          <a:spcPts val="0"/>
                        </a:spcAft>
                      </a:pPr>
                      <a:r>
                        <a:rPr lang="el-GR" sz="1200" b="1" dirty="0">
                          <a:effectLst/>
                        </a:rPr>
                        <a:t> </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ολιβίνης-πιγκεονίτης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ολιβίνης, πιγκεονίτης</a:t>
                      </a:r>
                      <a:endParaRPr lang="el-GR" sz="1200" b="1">
                        <a:effectLst/>
                        <a:latin typeface="Calibri"/>
                        <a:ea typeface="Calibri"/>
                        <a:cs typeface="Times New Roman"/>
                      </a:endParaRPr>
                    </a:p>
                  </a:txBody>
                  <a:tcPr marL="123514" marR="123514" marT="30878" marB="30878" anchor="b"/>
                </a:tc>
              </a:tr>
              <a:tr h="347698">
                <a:tc>
                  <a:txBody>
                    <a:bodyPr/>
                    <a:lstStyle/>
                    <a:p>
                      <a:pPr>
                        <a:lnSpc>
                          <a:spcPct val="115000"/>
                        </a:lnSpc>
                        <a:spcAft>
                          <a:spcPts val="0"/>
                        </a:spcAft>
                      </a:pPr>
                      <a:r>
                        <a:rPr lang="el-GR" sz="1200" b="1" dirty="0">
                          <a:effectLst/>
                        </a:rPr>
                        <a:t> </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a:effectLst/>
                        </a:rPr>
                        <a:t>ανθρακούχοι </a:t>
                      </a:r>
                      <a:r>
                        <a:rPr lang="el-GR" sz="1200" b="1" dirty="0" smtClean="0">
                          <a:effectLst/>
                        </a:rPr>
                        <a:t>Χονδρίτες</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σερπεντίνης</a:t>
                      </a:r>
                      <a:endParaRPr lang="el-GR" sz="1200" b="1">
                        <a:effectLst/>
                        <a:latin typeface="Calibri"/>
                        <a:ea typeface="Calibri"/>
                        <a:cs typeface="Times New Roman"/>
                      </a:endParaRPr>
                    </a:p>
                  </a:txBody>
                  <a:tcPr marL="123514" marR="123514" marT="30878" marB="30878" anchor="b"/>
                </a:tc>
              </a:tr>
              <a:tr h="260807">
                <a:tc>
                  <a:txBody>
                    <a:bodyPr/>
                    <a:lstStyle/>
                    <a:p>
                      <a:pPr>
                        <a:lnSpc>
                          <a:spcPct val="115000"/>
                        </a:lnSpc>
                        <a:spcAft>
                          <a:spcPts val="0"/>
                        </a:spcAft>
                      </a:pPr>
                      <a:r>
                        <a:rPr lang="el-GR" sz="1200" b="1" dirty="0" smtClean="0">
                          <a:effectLst/>
                        </a:rPr>
                        <a:t>A   </a:t>
                      </a:r>
                      <a:r>
                        <a:rPr lang="el-GR" sz="1200" b="1" dirty="0" err="1" smtClean="0">
                          <a:effectLst/>
                        </a:rPr>
                        <a:t>αχονδρίτες</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αυβρίτης</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ενστατίτης</a:t>
                      </a:r>
                      <a:endParaRPr lang="el-GR" sz="1200" b="1">
                        <a:effectLst/>
                        <a:latin typeface="Calibri"/>
                        <a:ea typeface="Calibri"/>
                        <a:cs typeface="Times New Roman"/>
                      </a:endParaRPr>
                    </a:p>
                  </a:txBody>
                  <a:tcPr marL="123514" marR="123514" marT="30878" marB="30878" anchor="b"/>
                </a:tc>
              </a:tr>
              <a:tr h="347698">
                <a:tc>
                  <a:txBody>
                    <a:bodyPr/>
                    <a:lstStyle/>
                    <a:p>
                      <a:pPr>
                        <a:lnSpc>
                          <a:spcPct val="115000"/>
                        </a:lnSpc>
                        <a:spcAft>
                          <a:spcPts val="0"/>
                        </a:spcAft>
                      </a:pPr>
                      <a:r>
                        <a:rPr lang="el-GR" sz="1200" b="1" dirty="0">
                          <a:effectLst/>
                        </a:rPr>
                        <a:t>(φτωχοί σε ασβέστιο)</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διογενίτης</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υπερσθένοι</a:t>
                      </a:r>
                      <a:endParaRPr lang="el-GR" sz="1200" b="1">
                        <a:effectLst/>
                        <a:latin typeface="Calibri"/>
                        <a:ea typeface="Calibri"/>
                        <a:cs typeface="Times New Roman"/>
                      </a:endParaRPr>
                    </a:p>
                  </a:txBody>
                  <a:tcPr marL="123514" marR="123514" marT="30878" marB="30878" anchor="b"/>
                </a:tc>
              </a:tr>
              <a:tr h="260807">
                <a:tc>
                  <a:txBody>
                    <a:bodyPr/>
                    <a:lstStyle/>
                    <a:p>
                      <a:pPr>
                        <a:lnSpc>
                          <a:spcPct val="115000"/>
                        </a:lnSpc>
                        <a:spcAft>
                          <a:spcPts val="0"/>
                        </a:spcAft>
                      </a:pPr>
                      <a:r>
                        <a:rPr lang="el-GR" sz="1200" b="1">
                          <a:effectLst/>
                        </a:rPr>
                        <a:t> </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κασσιγκνίτης</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ολιβίνης</a:t>
                      </a:r>
                      <a:endParaRPr lang="el-GR" sz="1200" b="1">
                        <a:effectLst/>
                        <a:latin typeface="Calibri"/>
                        <a:ea typeface="Calibri"/>
                        <a:cs typeface="Times New Roman"/>
                      </a:endParaRPr>
                    </a:p>
                  </a:txBody>
                  <a:tcPr marL="123514" marR="123514" marT="30878" marB="30878" anchor="b"/>
                </a:tc>
              </a:tr>
              <a:tr h="347698">
                <a:tc>
                  <a:txBody>
                    <a:bodyPr/>
                    <a:lstStyle/>
                    <a:p>
                      <a:pPr>
                        <a:lnSpc>
                          <a:spcPct val="115000"/>
                        </a:lnSpc>
                        <a:spcAft>
                          <a:spcPts val="0"/>
                        </a:spcAft>
                      </a:pPr>
                      <a:r>
                        <a:rPr lang="el-GR" sz="1200" b="1">
                          <a:effectLst/>
                        </a:rPr>
                        <a:t> </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ουρεϊλίτης</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ολιβίνης, πιγκεονίτης, σιδηρονικέλιο</a:t>
                      </a:r>
                      <a:endParaRPr lang="el-GR" sz="1200" b="1">
                        <a:effectLst/>
                        <a:latin typeface="Calibri"/>
                        <a:ea typeface="Calibri"/>
                        <a:cs typeface="Times New Roman"/>
                      </a:endParaRPr>
                    </a:p>
                  </a:txBody>
                  <a:tcPr marL="123514" marR="123514" marT="30878" marB="30878" anchor="b"/>
                </a:tc>
              </a:tr>
              <a:tr h="260807">
                <a:tc>
                  <a:txBody>
                    <a:bodyPr/>
                    <a:lstStyle/>
                    <a:p>
                      <a:pPr>
                        <a:lnSpc>
                          <a:spcPct val="115000"/>
                        </a:lnSpc>
                        <a:spcAft>
                          <a:spcPts val="0"/>
                        </a:spcAft>
                      </a:pPr>
                      <a:r>
                        <a:rPr lang="el-GR" sz="1200" b="1">
                          <a:effectLst/>
                        </a:rPr>
                        <a:t>αχονδρίτες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ανγκρίτης</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αυγίτης</a:t>
                      </a:r>
                      <a:endParaRPr lang="el-GR" sz="1200" b="1">
                        <a:effectLst/>
                        <a:latin typeface="Calibri"/>
                        <a:ea typeface="Calibri"/>
                        <a:cs typeface="Times New Roman"/>
                      </a:endParaRPr>
                    </a:p>
                  </a:txBody>
                  <a:tcPr marL="123514" marR="123514" marT="30878" marB="30878" anchor="b"/>
                </a:tc>
              </a:tr>
              <a:tr h="347698">
                <a:tc>
                  <a:txBody>
                    <a:bodyPr/>
                    <a:lstStyle/>
                    <a:p>
                      <a:pPr>
                        <a:lnSpc>
                          <a:spcPct val="115000"/>
                        </a:lnSpc>
                        <a:spcAft>
                          <a:spcPts val="0"/>
                        </a:spcAft>
                      </a:pPr>
                      <a:r>
                        <a:rPr lang="el-GR" sz="1200" b="1">
                          <a:effectLst/>
                        </a:rPr>
                        <a:t>(πλούσιοι σε ασβέστιο)</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νακλίτης</a:t>
                      </a:r>
                      <a:endParaRPr lang="el-GR" sz="1200" b="1" dirty="0">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ολιβίνης</a:t>
                      </a:r>
                      <a:r>
                        <a:rPr lang="el-GR" sz="1200" b="1" dirty="0">
                          <a:effectLst/>
                        </a:rPr>
                        <a:t>, </a:t>
                      </a:r>
                      <a:r>
                        <a:rPr lang="el-GR" sz="1200" b="1" dirty="0" err="1">
                          <a:effectLst/>
                        </a:rPr>
                        <a:t>διοψίτες</a:t>
                      </a:r>
                      <a:endParaRPr lang="el-GR" sz="1200" b="1" dirty="0">
                        <a:effectLst/>
                        <a:latin typeface="Calibri"/>
                        <a:ea typeface="Calibri"/>
                        <a:cs typeface="Times New Roman"/>
                      </a:endParaRPr>
                    </a:p>
                  </a:txBody>
                  <a:tcPr marL="123514" marR="123514" marT="30878" marB="30878" anchor="b"/>
                </a:tc>
              </a:tr>
              <a:tr h="260807">
                <a:tc>
                  <a:txBody>
                    <a:bodyPr/>
                    <a:lstStyle/>
                    <a:p>
                      <a:pPr>
                        <a:lnSpc>
                          <a:spcPct val="115000"/>
                        </a:lnSpc>
                        <a:spcAft>
                          <a:spcPts val="0"/>
                        </a:spcAft>
                      </a:pPr>
                      <a:r>
                        <a:rPr lang="el-GR" sz="1200" b="1">
                          <a:effectLst/>
                        </a:rPr>
                        <a:t> </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ευκρίτης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πιγκεονίτης</a:t>
                      </a:r>
                      <a:r>
                        <a:rPr lang="el-GR" sz="1200" b="1" dirty="0">
                          <a:effectLst/>
                        </a:rPr>
                        <a:t>, </a:t>
                      </a:r>
                      <a:r>
                        <a:rPr lang="el-GR" sz="1200" b="1" dirty="0" err="1">
                          <a:effectLst/>
                        </a:rPr>
                        <a:t>πλαγιόκλαστα</a:t>
                      </a:r>
                      <a:endParaRPr lang="el-GR" sz="1200" b="1" dirty="0">
                        <a:effectLst/>
                        <a:latin typeface="Calibri"/>
                        <a:ea typeface="Calibri"/>
                        <a:cs typeface="Times New Roman"/>
                      </a:endParaRPr>
                    </a:p>
                  </a:txBody>
                  <a:tcPr marL="123514" marR="123514" marT="30878" marB="30878" anchor="b"/>
                </a:tc>
              </a:tr>
              <a:tr h="260807">
                <a:tc>
                  <a:txBody>
                    <a:bodyPr/>
                    <a:lstStyle/>
                    <a:p>
                      <a:pPr>
                        <a:lnSpc>
                          <a:spcPct val="115000"/>
                        </a:lnSpc>
                        <a:spcAft>
                          <a:spcPts val="0"/>
                        </a:spcAft>
                      </a:pPr>
                      <a:r>
                        <a:rPr lang="el-GR" sz="1200" b="1">
                          <a:effectLst/>
                        </a:rPr>
                        <a:t> </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χοβαρδίτης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υπερσθένοι</a:t>
                      </a:r>
                      <a:r>
                        <a:rPr lang="el-GR" sz="1200" b="1" dirty="0">
                          <a:effectLst/>
                        </a:rPr>
                        <a:t>, </a:t>
                      </a:r>
                      <a:r>
                        <a:rPr lang="el-GR" sz="1200" b="1" dirty="0" err="1">
                          <a:effectLst/>
                        </a:rPr>
                        <a:t>πλαγιόκλαστα</a:t>
                      </a:r>
                      <a:endParaRPr lang="el-GR" sz="1200" b="1" dirty="0">
                        <a:effectLst/>
                        <a:latin typeface="Calibri"/>
                        <a:ea typeface="Calibri"/>
                        <a:cs typeface="Times New Roman"/>
                      </a:endParaRPr>
                    </a:p>
                  </a:txBody>
                  <a:tcPr marL="123514" marR="123514" marT="30878" marB="30878" anchor="b"/>
                </a:tc>
              </a:tr>
              <a:tr h="260807">
                <a:tc>
                  <a:txBody>
                    <a:bodyPr/>
                    <a:lstStyle/>
                    <a:p>
                      <a:pPr>
                        <a:lnSpc>
                          <a:spcPct val="115000"/>
                        </a:lnSpc>
                        <a:spcAft>
                          <a:spcPts val="0"/>
                        </a:spcAft>
                      </a:pPr>
                      <a:r>
                        <a:rPr lang="el-GR" sz="1200" b="1">
                          <a:effectLst/>
                        </a:rPr>
                        <a:t>σιδηρόλιθοι</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παλλασίτες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ολιβίνης</a:t>
                      </a:r>
                      <a:r>
                        <a:rPr lang="el-GR" sz="1200" b="1" dirty="0">
                          <a:effectLst/>
                        </a:rPr>
                        <a:t>, </a:t>
                      </a:r>
                      <a:r>
                        <a:rPr lang="el-GR" sz="1200" b="1" dirty="0" err="1">
                          <a:effectLst/>
                        </a:rPr>
                        <a:t>σιδηρονικέλιο</a:t>
                      </a:r>
                      <a:endParaRPr lang="el-GR" sz="1200" b="1" dirty="0">
                        <a:effectLst/>
                        <a:latin typeface="Calibri"/>
                        <a:ea typeface="Calibri"/>
                        <a:cs typeface="Times New Roman"/>
                      </a:endParaRPr>
                    </a:p>
                  </a:txBody>
                  <a:tcPr marL="123514" marR="123514" marT="30878" marB="30878" anchor="b"/>
                </a:tc>
              </a:tr>
              <a:tr h="260807">
                <a:tc>
                  <a:txBody>
                    <a:bodyPr/>
                    <a:lstStyle/>
                    <a:p>
                      <a:pPr>
                        <a:lnSpc>
                          <a:spcPct val="115000"/>
                        </a:lnSpc>
                        <a:spcAft>
                          <a:spcPts val="0"/>
                        </a:spcAft>
                      </a:pPr>
                      <a:r>
                        <a:rPr lang="el-GR" sz="1200" b="1">
                          <a:effectLst/>
                        </a:rPr>
                        <a:t> </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σιδεροφόροι</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μπρονζίτης</a:t>
                      </a:r>
                      <a:r>
                        <a:rPr lang="el-GR" sz="1200" b="1" dirty="0">
                          <a:effectLst/>
                        </a:rPr>
                        <a:t>, </a:t>
                      </a:r>
                      <a:r>
                        <a:rPr lang="el-GR" sz="1200" b="1" dirty="0" err="1">
                          <a:effectLst/>
                        </a:rPr>
                        <a:t>σιδηρονικέλιο</a:t>
                      </a:r>
                      <a:endParaRPr lang="el-GR" sz="1200" b="1" dirty="0">
                        <a:effectLst/>
                        <a:latin typeface="Calibri"/>
                        <a:ea typeface="Calibri"/>
                        <a:cs typeface="Times New Roman"/>
                      </a:endParaRPr>
                    </a:p>
                  </a:txBody>
                  <a:tcPr marL="123514" marR="123514" marT="30878" marB="30878" anchor="b"/>
                </a:tc>
              </a:tr>
              <a:tr h="347698">
                <a:tc>
                  <a:txBody>
                    <a:bodyPr/>
                    <a:lstStyle/>
                    <a:p>
                      <a:pPr>
                        <a:lnSpc>
                          <a:spcPct val="115000"/>
                        </a:lnSpc>
                        <a:spcAft>
                          <a:spcPts val="0"/>
                        </a:spcAft>
                      </a:pPr>
                      <a:r>
                        <a:rPr lang="el-GR" sz="1200" b="1">
                          <a:effectLst/>
                        </a:rPr>
                        <a:t> </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λοντρανίτες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μπρονζίτης</a:t>
                      </a:r>
                      <a:r>
                        <a:rPr lang="el-GR" sz="1200" b="1" dirty="0">
                          <a:effectLst/>
                        </a:rPr>
                        <a:t>, </a:t>
                      </a:r>
                      <a:r>
                        <a:rPr lang="el-GR" sz="1200" b="1" dirty="0" err="1">
                          <a:effectLst/>
                        </a:rPr>
                        <a:t>ολιβίνης</a:t>
                      </a:r>
                      <a:r>
                        <a:rPr lang="el-GR" sz="1200" b="1" dirty="0">
                          <a:effectLst/>
                        </a:rPr>
                        <a:t>, </a:t>
                      </a:r>
                      <a:r>
                        <a:rPr lang="el-GR" sz="1200" b="1" dirty="0" err="1">
                          <a:effectLst/>
                        </a:rPr>
                        <a:t>σιδηρονικέλιο</a:t>
                      </a:r>
                      <a:endParaRPr lang="el-GR" sz="1200" b="1" dirty="0">
                        <a:effectLst/>
                        <a:latin typeface="Calibri"/>
                        <a:ea typeface="Calibri"/>
                        <a:cs typeface="Times New Roman"/>
                      </a:endParaRPr>
                    </a:p>
                  </a:txBody>
                  <a:tcPr marL="123514" marR="123514" marT="30878" marB="30878" anchor="b"/>
                </a:tc>
              </a:tr>
              <a:tr h="347698">
                <a:tc>
                  <a:txBody>
                    <a:bodyPr/>
                    <a:lstStyle/>
                    <a:p>
                      <a:pPr>
                        <a:lnSpc>
                          <a:spcPct val="115000"/>
                        </a:lnSpc>
                        <a:spcAft>
                          <a:spcPts val="0"/>
                        </a:spcAft>
                      </a:pPr>
                      <a:r>
                        <a:rPr lang="el-GR" sz="1200" b="1">
                          <a:effectLst/>
                        </a:rPr>
                        <a:t> </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μεσοσιδερίτες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err="1">
                          <a:effectLst/>
                        </a:rPr>
                        <a:t>πυροξένοι,πλαγιόκλαστα</a:t>
                      </a:r>
                      <a:r>
                        <a:rPr lang="el-GR" sz="1200" b="1" dirty="0">
                          <a:effectLst/>
                        </a:rPr>
                        <a:t>, </a:t>
                      </a:r>
                      <a:r>
                        <a:rPr lang="el-GR" sz="1200" b="1" dirty="0" err="1">
                          <a:effectLst/>
                        </a:rPr>
                        <a:t>σιδηρονικέλιο</a:t>
                      </a:r>
                      <a:endParaRPr lang="el-GR" sz="1200" b="1" dirty="0">
                        <a:effectLst/>
                        <a:latin typeface="Calibri"/>
                        <a:ea typeface="Calibri"/>
                        <a:cs typeface="Times New Roman"/>
                      </a:endParaRPr>
                    </a:p>
                  </a:txBody>
                  <a:tcPr marL="123514" marR="123514" marT="30878" marB="30878" anchor="b"/>
                </a:tc>
              </a:tr>
              <a:tr h="347698">
                <a:tc>
                  <a:txBody>
                    <a:bodyPr/>
                    <a:lstStyle/>
                    <a:p>
                      <a:pPr>
                        <a:lnSpc>
                          <a:spcPct val="115000"/>
                        </a:lnSpc>
                        <a:spcAft>
                          <a:spcPts val="0"/>
                        </a:spcAft>
                      </a:pPr>
                      <a:r>
                        <a:rPr lang="el-GR" sz="1200" b="1">
                          <a:effectLst/>
                        </a:rPr>
                        <a:t>σιδερίτες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εξαεδρίτες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a:effectLst/>
                        </a:rPr>
                        <a:t>κράμα </a:t>
                      </a:r>
                      <a:r>
                        <a:rPr lang="el-GR" sz="1200" b="1" dirty="0" err="1">
                          <a:effectLst/>
                        </a:rPr>
                        <a:t>σιδηρονικελίου</a:t>
                      </a:r>
                      <a:r>
                        <a:rPr lang="el-GR" sz="1200" b="1" dirty="0">
                          <a:effectLst/>
                        </a:rPr>
                        <a:t> (</a:t>
                      </a:r>
                      <a:r>
                        <a:rPr lang="el-GR" sz="1200" b="1" dirty="0" err="1">
                          <a:effectLst/>
                        </a:rPr>
                        <a:t>καμασίτης</a:t>
                      </a:r>
                      <a:r>
                        <a:rPr lang="el-GR" sz="1200" b="1" dirty="0">
                          <a:effectLst/>
                        </a:rPr>
                        <a:t>)</a:t>
                      </a:r>
                      <a:endParaRPr lang="el-GR" sz="1200" b="1" dirty="0">
                        <a:effectLst/>
                        <a:latin typeface="Calibri"/>
                        <a:ea typeface="Calibri"/>
                        <a:cs typeface="Times New Roman"/>
                      </a:endParaRPr>
                    </a:p>
                  </a:txBody>
                  <a:tcPr marL="123514" marR="123514" marT="30878" marB="30878" anchor="b"/>
                </a:tc>
              </a:tr>
              <a:tr h="368137">
                <a:tc>
                  <a:txBody>
                    <a:bodyPr/>
                    <a:lstStyle/>
                    <a:p>
                      <a:pPr>
                        <a:lnSpc>
                          <a:spcPct val="115000"/>
                        </a:lnSpc>
                        <a:spcAft>
                          <a:spcPts val="0"/>
                        </a:spcAft>
                      </a:pPr>
                      <a:r>
                        <a:rPr lang="el-GR" sz="1200" b="1">
                          <a:effectLst/>
                        </a:rPr>
                        <a:t> </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οκταεδρίτες</a:t>
                      </a:r>
                      <a:endParaRPr lang="el-GR" sz="1200" b="1">
                        <a:effectLst/>
                        <a:latin typeface="Calibri"/>
                        <a:ea typeface="Calibri"/>
                        <a:cs typeface="Times New Roman"/>
                      </a:endParaRPr>
                    </a:p>
                  </a:txBody>
                  <a:tcPr marL="123514" marR="123514" marT="30878" marB="30878" anchor="b"/>
                </a:tc>
                <a:tc>
                  <a:txBody>
                    <a:bodyPr/>
                    <a:lstStyle/>
                    <a:p>
                      <a:pPr fontAlgn="base">
                        <a:lnSpc>
                          <a:spcPct val="115000"/>
                        </a:lnSpc>
                        <a:spcAft>
                          <a:spcPts val="0"/>
                        </a:spcAft>
                      </a:pPr>
                      <a:r>
                        <a:rPr lang="el-GR" sz="1200" b="1" dirty="0">
                          <a:effectLst/>
                        </a:rPr>
                        <a:t>κράμα </a:t>
                      </a:r>
                      <a:r>
                        <a:rPr lang="el-GR" sz="1200" b="1" dirty="0" err="1">
                          <a:effectLst/>
                        </a:rPr>
                        <a:t>σιδηρονικελίου</a:t>
                      </a:r>
                      <a:r>
                        <a:rPr lang="el-GR" sz="1200" b="1" dirty="0">
                          <a:effectLst/>
                        </a:rPr>
                        <a:t> (</a:t>
                      </a:r>
                      <a:r>
                        <a:rPr lang="el-GR" sz="1200" b="1" dirty="0" err="1">
                          <a:effectLst/>
                        </a:rPr>
                        <a:t>καμασίτης,ταενίτης</a:t>
                      </a:r>
                      <a:r>
                        <a:rPr lang="el-GR" sz="1200" b="1" dirty="0">
                          <a:effectLst/>
                        </a:rPr>
                        <a:t>)</a:t>
                      </a:r>
                      <a:endParaRPr lang="el-GR" sz="1200" b="1" dirty="0">
                        <a:effectLst/>
                        <a:latin typeface="Calibri"/>
                        <a:ea typeface="Calibri"/>
                        <a:cs typeface="Times New Roman"/>
                      </a:endParaRPr>
                    </a:p>
                  </a:txBody>
                  <a:tcPr marL="123514" marR="123514" marT="30878" marB="30878" anchor="b"/>
                </a:tc>
              </a:tr>
              <a:tr h="478798">
                <a:tc>
                  <a:txBody>
                    <a:bodyPr/>
                    <a:lstStyle/>
                    <a:p>
                      <a:pPr>
                        <a:lnSpc>
                          <a:spcPct val="115000"/>
                        </a:lnSpc>
                        <a:spcAft>
                          <a:spcPts val="0"/>
                        </a:spcAft>
                      </a:pPr>
                      <a:r>
                        <a:rPr lang="el-GR" sz="1200" b="1" dirty="0">
                          <a:effectLst/>
                        </a:rPr>
                        <a:t> </a:t>
                      </a:r>
                      <a:r>
                        <a:rPr lang="el-GR" sz="1200" b="1" dirty="0" smtClean="0">
                          <a:solidFill>
                            <a:srgbClr val="FFFF00"/>
                          </a:solidFill>
                          <a:effectLst/>
                        </a:rPr>
                        <a:t>ΠΗΓΗ: Τάκης</a:t>
                      </a:r>
                      <a:r>
                        <a:rPr lang="el-GR" sz="1200" b="1" baseline="0" dirty="0" smtClean="0">
                          <a:solidFill>
                            <a:srgbClr val="FFFF00"/>
                          </a:solidFill>
                          <a:effectLst/>
                        </a:rPr>
                        <a:t> Θεοδοσίου</a:t>
                      </a:r>
                      <a:endParaRPr lang="el-GR" sz="1200" b="1" dirty="0">
                        <a:solidFill>
                          <a:srgbClr val="FFFF00"/>
                        </a:solidFill>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a:effectLst/>
                        </a:rPr>
                        <a:t>αταξίτες</a:t>
                      </a:r>
                      <a:endParaRPr lang="el-GR" sz="1200" b="1">
                        <a:effectLst/>
                        <a:latin typeface="Calibri"/>
                        <a:ea typeface="Calibri"/>
                        <a:cs typeface="Times New Roman"/>
                      </a:endParaRPr>
                    </a:p>
                  </a:txBody>
                  <a:tcPr marL="123514" marR="123514" marT="30878" marB="30878" anchor="b"/>
                </a:tc>
                <a:tc>
                  <a:txBody>
                    <a:bodyPr/>
                    <a:lstStyle/>
                    <a:p>
                      <a:pPr>
                        <a:lnSpc>
                          <a:spcPct val="115000"/>
                        </a:lnSpc>
                        <a:spcAft>
                          <a:spcPts val="0"/>
                        </a:spcAft>
                      </a:pPr>
                      <a:r>
                        <a:rPr lang="el-GR" sz="1200" b="1" dirty="0">
                          <a:effectLst/>
                        </a:rPr>
                        <a:t>κράμα </a:t>
                      </a:r>
                      <a:r>
                        <a:rPr lang="el-GR" sz="1200" b="1" dirty="0" err="1">
                          <a:effectLst/>
                        </a:rPr>
                        <a:t>σιδηρονικελίου(πλούσιος</a:t>
                      </a:r>
                      <a:r>
                        <a:rPr lang="el-GR" sz="1200" b="1" dirty="0">
                          <a:effectLst/>
                        </a:rPr>
                        <a:t> σε νικέλιο </a:t>
                      </a:r>
                      <a:r>
                        <a:rPr lang="el-GR" sz="1200" b="1" dirty="0" err="1">
                          <a:effectLst/>
                        </a:rPr>
                        <a:t>ταενίτης</a:t>
                      </a:r>
                      <a:r>
                        <a:rPr lang="el-GR" sz="1200" b="1" dirty="0">
                          <a:effectLst/>
                        </a:rPr>
                        <a:t>)</a:t>
                      </a:r>
                      <a:endParaRPr lang="el-GR" sz="1200" b="1" dirty="0">
                        <a:effectLst/>
                        <a:latin typeface="Calibri"/>
                        <a:ea typeface="Calibri"/>
                        <a:cs typeface="Times New Roman"/>
                      </a:endParaRPr>
                    </a:p>
                  </a:txBody>
                  <a:tcPr marL="123514" marR="123514" marT="30878" marB="30878" anchor="b"/>
                </a:tc>
              </a:tr>
            </a:tbl>
          </a:graphicData>
        </a:graphic>
      </p:graphicFrame>
    </p:spTree>
    <p:extLst>
      <p:ext uri="{BB962C8B-B14F-4D97-AF65-F5344CB8AC3E}">
        <p14:creationId xmlns:p14="http://schemas.microsoft.com/office/powerpoint/2010/main" val="2748038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2462</TotalTime>
  <Words>1120</Words>
  <Application>Microsoft Office PowerPoint</Application>
  <PresentationFormat>Προβολή στην οθόνη (4:3)</PresentationFormat>
  <Paragraphs>178</Paragraphs>
  <Slides>63</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63</vt:i4>
      </vt:variant>
    </vt:vector>
  </HeadingPairs>
  <TitlesOfParts>
    <vt:vector size="64" baseType="lpstr">
      <vt:lpstr>Θέμα του Office</vt:lpstr>
      <vt:lpstr>Μετεωρίτες</vt:lpstr>
      <vt:lpstr>Παρουσίαση του PowerPoint</vt:lpstr>
      <vt:lpstr>Έχει κίνητρο ένας Βιολόγος να συλλέγει  και να μελετά μετεωρίτες;  Έχει σχέση ένας μετεωρίτης με την εξέλιξη της ζωής στον πλανήτη και με την βιοποικιλότητα όπως έχει σήμερα διαμορφωθεί;  Μπορεί ένας μετεωρίτης να μεταφέρει πληροφορίες πολύτιμες για την ύπαρξη ζωής στο σύμπαν;  Υπάρχει πιθανότητα η πτώση ενός μεγάλου μετεωρίτη στη Γη να μεταβάλει η να αφανίσει τη ζωή, φυτική και ζωική όπως την ξέρουμε σήμερα;  </vt:lpstr>
      <vt:lpstr>Η απάντηση σε όλα τα ερωτήματα είναι η ίδια: ΝΑΙ</vt:lpstr>
      <vt:lpstr>Πιστεύεται πως τουλάχιστον δύο μετεωρίτες -και όχι μόνο ένας- προσέκρουσαν στον πλανήτη μας, προκαλώντας τη μαζική εξαφάνιση των δεινοσαύρων περίπου πριν από 65 εκατ. χρόνια</vt:lpstr>
      <vt:lpstr>Ο ένας από αυτούς, μεγάλος σαν βουνό, πέφτει προς στη Γη με ταχύτητα 64.000 χιλιομέτρων την ώρα, και για μια στιγμή φαίνεται μεγαλύτερος και λαμπρότερος από τον Ήλιο καθώς σχίζει τον ουρανό. Μερικά κλάσματα του δευτερολέπτου αργότερα, συντρίβεται και απελευθερώνει ενέργεια που εκτιμάται στα 100 τρισεκατομμύρια τόνους TNT, ή ένα δισεκατομμύριο βόμβες σαν της Χιροσίμα.</vt:lpstr>
      <vt:lpstr>Τι ακριβώς είναι όμως ένας μετεωρίτης;  Ποια είναι δομή του;       Μοιάζει με τα γήινα πετρώματα; Πως μπορώ να πω με σιγουριά, πως μια περίεργη πέτρα που βρίσκω, είναι μετεωρίτης;</vt:lpstr>
      <vt:lpstr>Κατηγορίες μετεωριτών</vt:lpstr>
      <vt:lpstr>Παρουσίαση του PowerPoint</vt:lpstr>
      <vt:lpstr>Παρουσίαση του PowerPoint</vt:lpstr>
      <vt:lpstr>NWA  Μετεωρίτης Chondrite, Stoney, Algeria </vt:lpstr>
      <vt:lpstr>Μετεωρίτης Canyon Diablo</vt:lpstr>
      <vt:lpstr>Παρουσίαση του PowerPoint</vt:lpstr>
      <vt:lpstr>Μετεωρίτης Campo Del Cielo</vt:lpstr>
      <vt:lpstr>The Campo del Cielo meteorite was found in outside the small Argentinian town of Gancedo. Credit: Ministerio de Gobierno Facebook page.</vt:lpstr>
      <vt:lpstr>METEORITE  SIKHOTE-ALIN PRIMORYE RUSSIA  </vt:lpstr>
      <vt:lpstr>Παρουσίαση του PowerPoint</vt:lpstr>
      <vt:lpstr>Παρουσίαση του PowerPoint</vt:lpstr>
      <vt:lpstr>Παρουσίαση του PowerPoint</vt:lpstr>
      <vt:lpstr>Indochinite Tektites </vt:lpstr>
      <vt:lpstr>Μετεωρίτης NWA από Μαρόκο</vt:lpstr>
      <vt:lpstr>Μολδαβίτης (Moldavite)</vt:lpstr>
      <vt:lpstr>Pallasite NWA 7920 από τη Sahara</vt:lpstr>
      <vt:lpstr>NANTAN IRON Μετεωρίτες</vt:lpstr>
      <vt:lpstr>Παρουσίαση του PowerPoint</vt:lpstr>
      <vt:lpstr>NANTAN MCV-5</vt:lpstr>
      <vt:lpstr>Amulet 1708076759 9g</vt:lpstr>
      <vt:lpstr>BRAHIN Μετεωρίτης Pallasite (Παλασίτης)</vt:lpstr>
      <vt:lpstr>Παρουσίαση του PowerPoint</vt:lpstr>
      <vt:lpstr>Mετεωρίτης Gao-Guenie </vt:lpstr>
      <vt:lpstr>Μετεωρίτης ALLENDE </vt:lpstr>
      <vt:lpstr>Παρουσίαση του PowerPoint</vt:lpstr>
      <vt:lpstr> Iron Μετεωρίτης Όνομα: Muonionalusta Located in Sweden north of the Arctic Circle. The first meteorite was found in 1906. The meteorite was classified as a fine octahedrite Classe IVA.</vt:lpstr>
      <vt:lpstr>Παρουσίαση του PowerPoint</vt:lpstr>
      <vt:lpstr>Chelyabinsk, Russia, Chelyabinsk region, ordinary chondrite LL5, fell February 15, 2013</vt:lpstr>
      <vt:lpstr>Παρουσίαση του PowerPoint</vt:lpstr>
      <vt:lpstr>Agoudal Iron Meteorite IIAB Find 2000 - New Find 12/2012 near Imilchil, Morocco, Africa</vt:lpstr>
      <vt:lpstr>Παρουσίαση του PowerPoint</vt:lpstr>
      <vt:lpstr>Ο Μετεωρίτης Dar El Kahal. Βρέθηκε για πρώτη φορά στο Mali το 2013. Είναι ένας Ordinary chondrite (H5-6)</vt:lpstr>
      <vt:lpstr>Μετεωρίτης  Mesosiderite  Σαχάρας</vt:lpstr>
      <vt:lpstr>Meteorite NWA 11017 Diogenite polymict achondrite</vt:lpstr>
      <vt:lpstr>Tektite από Μαρόκο (Χ20)</vt:lpstr>
      <vt:lpstr>The Campo del Cielo refers to a group of iron meteorites or to the area where they were found situated on the border between the provinces of Chaco and Santiago del Estero, 1,000 kilometers (620 mi) northwest of Buenos Aries, Argentina.  The crater field covers an area of 3×20 kilometers and contains at least 26 craters, the largest being 115×91 meters. The craters' age is estimated at 4,000–5,000 years. The craters, containing iron masses, were reported in 1576, but were already well known to the aboriginal inhabitants of the area. The craters and the area around contain numerous fragments of an iron meteorite. The total weight of the pieces so far recovered exceeds 100 tons, making the meteorite the heaviest one ever recovered on Earth. The largest fragment, consisting of 37 tons, is the second heaviest single-piece meteorite recovered on Earth, after the Hoba meteorite. </vt:lpstr>
      <vt:lpstr>              NWA 869 Ordinary chondrite (L3-6) Meteorite </vt:lpstr>
      <vt:lpstr>Dhofar 020 Class:  H4/5</vt:lpstr>
      <vt:lpstr>The Campo del Cielo refers to a group of iron meteorites or to the area where they were found situated on the border between the provinces of Chaco and Santiago del Estero, 1,000 kilometers (620 mi) northwest of Buenos Aries, Argentina.  The crater field covers an area of 3×20 kilometers and contains at least 26 craters, the largest being 115×91 meters. The craters' age is estimated at 4,000–5,000 years. </vt:lpstr>
      <vt:lpstr>Παρουσίαση του PowerPoint</vt:lpstr>
      <vt:lpstr>Ο μετεωρίτης Bondoc είναι ένας Pyroxene Nodule. 'Έπεσε το 1956 κοντά στο Bondoc Peninsula, Luzon νήσο, στις Philippines. Ο Bondoc είναι ένας mesosiderite</vt:lpstr>
      <vt:lpstr>Ο μετεωρίτης Saratov Είναι ένας L4 μετεωρίτης που έπεσε στη Ρωσία  στις 6 Σεπτεμβρίου του 1918 (Κοντά στο Donguz, Penza, της Ρωσίας 52° 33'N, 46° 33'E) Ολικό βάρος μετεωρίτη 328 Kg.</vt:lpstr>
      <vt:lpstr>Παρουσίαση του PowerPoint</vt:lpstr>
      <vt:lpstr>O μετεωρίτης Gold Basin βρέθηκε στην Mohave County, Arizona το 1995.  Είναι ένας κοινός chondrite. </vt:lpstr>
      <vt:lpstr>Παρουσίαση του PowerPoint</vt:lpstr>
      <vt:lpstr>Σεληνιακός μετεωρίτης Είναι το αποτέλεσμα πρόσκρουσης ενός άλλου μετεωρίτη με τη Σελήνη, η οποία απελευθέρωσε έναν βράχο της στο διάστημα και ο οποίος περιφερόταν για εκατομμύρια χρόνια, μέχρι που η τροχιά του τον οδήγησε στη Γη.  Αυτός ο μετεωρίτης σεληνιακού feldspathic breccia προέρχεται από το διάσημο, αλλά πρόσφατα ανακαλυφθέν πεδίο στην Αλγερία. (NWA 11273) Είναι ένας ανορθοσίτης και αποτελείται από κροκαλοπαγείς αργυροπυριτικούς ρεγκόλιθους, η δε σύνθεσή του είναι πανομοιότυπη με αυτούς που έφεραν οι Αμερικανικές αποστολές από το Φεγγάρι. Τα πετρώματα αυτά παρουσιάζουν σημάδια υψηλών ιμπακτικών σοκ και διαφοροποίησης.</vt:lpstr>
      <vt:lpstr>Libyan Desert Glass Meteorite Tektite Σχηματίστηκαν πριν από 29 εκατομμύρια χρόνια, όταν ένας αστεροειδής ή ένας κομήτης έπληξε την επιφάνεια της γης κοντά στα σύνορα της Λιβύης με την Αίγυπτο. Ο κρατήρας δεν ανακαλύφθηκε. Η θερμότητα  και η πίεση του συμβάντος  πρόσκρουσης, έλειωσαν την άμμο της ερήμου και σχημάτισαν ημιδιαφανή κομμάτια γυαλιού, με ένα ευρύ φάσμα σχημάτων. Τα δείγματα έχουν συχνά μικρά τμήματα του μετεωρίτη εγκλωβισμένα μέσα στο γυαλί. Τα δείγματα μπορούν να έχουν αεροδυναμικά χαρακτηριστικά  παρόμοια  με τα χαρακτηριστικά των μετεωριτών, ως αποτέλεσμα της εκσφενδόνισης στον αέρα σε τετηγμένη κατάσταση. Πολλοί επίσης εμφανίζουν Christobalite, που είναι πολύμορφοι χαλαζίες κρυσταλλωμένοι,  που φαίνονται σαν μικρές λευκές φυσαλίδες στο ποτήρι.</vt:lpstr>
      <vt:lpstr>Παρουσίαση του PowerPoint</vt:lpstr>
      <vt:lpstr>Παρουσίαση του PowerPoint</vt:lpstr>
      <vt:lpstr>Παρουσίαση του PowerPoint</vt:lpstr>
      <vt:lpstr>Παρουσίαση του PowerPoint</vt:lpstr>
      <vt:lpstr>        Ο μετεωρίτης Ochansk (H4) ... με ιδιαίτερα χαρακτηριστικά</vt:lpstr>
      <vt:lpstr>Μετεωρίτης Smokey Spring</vt:lpstr>
      <vt:lpstr>Μετεωρίτης DRONINO  ATAXITE IRON METEORITE  Βρέθηκε τον Ιούλιο του 2000 Location: Ryazan District, Russia TKW: 40 κιλά ... ένας μεταλλικός μετεωρίτης προστέθηκε στη συλλογή μας. Ni 98.1, Co 5.54 (mg/g), Cr 37, Cu 32, Ga &lt;0.3, As 3.52, W 0.38, Ir 1.68 ppm, Au 0.284 (μg/g) </vt:lpstr>
      <vt:lpstr>Τελικά πως εξαφανίστηκαν οι δεινόσαυροι;</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Μετεωρίτες</dc:title>
  <dc:creator>Kwstas</dc:creator>
  <cp:lastModifiedBy>Kwstas</cp:lastModifiedBy>
  <cp:revision>182</cp:revision>
  <dcterms:created xsi:type="dcterms:W3CDTF">2018-04-08T12:43:52Z</dcterms:created>
  <dcterms:modified xsi:type="dcterms:W3CDTF">2018-09-29T07:53:53Z</dcterms:modified>
</cp:coreProperties>
</file>