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1" r:id="rId3"/>
    <p:sldId id="262" r:id="rId4"/>
    <p:sldId id="267" r:id="rId5"/>
    <p:sldId id="327" r:id="rId6"/>
    <p:sldId id="328" r:id="rId7"/>
    <p:sldId id="329" r:id="rId8"/>
    <p:sldId id="330" r:id="rId9"/>
    <p:sldId id="332" r:id="rId10"/>
    <p:sldId id="333" r:id="rId11"/>
    <p:sldId id="334" r:id="rId12"/>
    <p:sldId id="370" r:id="rId13"/>
    <p:sldId id="335" r:id="rId14"/>
    <p:sldId id="336" r:id="rId15"/>
    <p:sldId id="337" r:id="rId16"/>
    <p:sldId id="339" r:id="rId17"/>
    <p:sldId id="340" r:id="rId18"/>
    <p:sldId id="341" r:id="rId19"/>
    <p:sldId id="342" r:id="rId20"/>
    <p:sldId id="343" r:id="rId21"/>
    <p:sldId id="306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15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24" r:id="rId46"/>
    <p:sldId id="326" r:id="rId47"/>
  </p:sldIdLst>
  <p:sldSz cx="10160000" cy="5715000"/>
  <p:notesSz cx="6858000" cy="9144000"/>
  <p:custDataLst>
    <p:tags r:id="rId5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4" autoAdjust="0"/>
    <p:restoredTop sz="99309" autoAdjust="0"/>
  </p:normalViewPr>
  <p:slideViewPr>
    <p:cSldViewPr>
      <p:cViewPr varScale="1">
        <p:scale>
          <a:sx n="101" d="100"/>
          <a:sy n="101" d="100"/>
        </p:scale>
        <p:origin x="-90" y="-606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774" y="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D7C3-D6B9-42BB-A7A4-7D449DB9A6E2}" type="datetimeFigureOut">
              <a:rPr lang="en-GB" smtClean="0"/>
              <a:pPr/>
              <a:t>27/11/2019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BA1F4-DDF4-4058-8933-5F04CCBA71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536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27/11/2019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5379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664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0" y="1775358"/>
            <a:ext cx="8636000" cy="122502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9520" y="3238500"/>
            <a:ext cx="864096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7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66000" y="228868"/>
            <a:ext cx="2286000" cy="487627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8001" y="228868"/>
            <a:ext cx="6688667" cy="487627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333"/>
              </a:spcBef>
              <a:defRPr/>
            </a:lvl1pPr>
            <a:lvl2pPr>
              <a:spcBef>
                <a:spcPts val="1333"/>
              </a:spcBef>
              <a:defRPr/>
            </a:lvl2pPr>
            <a:lvl3pPr>
              <a:spcBef>
                <a:spcPts val="1333"/>
              </a:spcBef>
              <a:defRPr/>
            </a:lvl3pPr>
            <a:lvl4pPr>
              <a:spcBef>
                <a:spcPts val="1333"/>
              </a:spcBef>
              <a:defRPr/>
            </a:lvl4pPr>
            <a:lvl5pPr>
              <a:spcBef>
                <a:spcPts val="1333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Ορθογώνιο 4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889" y="-57951"/>
            <a:ext cx="10156113" cy="359007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</a:t>
            </a:r>
            <a:r>
              <a:rPr lang="el-GR" sz="1111" dirty="0">
                <a:solidFill>
                  <a:schemeClr val="bg1"/>
                </a:solidFill>
              </a:rPr>
              <a:t>ΗΠΕΙΡΟΥ </a:t>
            </a:r>
            <a:r>
              <a:rPr lang="el-GR" sz="1111" b="1" dirty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</p:txBody>
      </p:sp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02571" y="3672420"/>
            <a:ext cx="8636000" cy="1135063"/>
          </a:xfrm>
        </p:spPr>
        <p:txBody>
          <a:bodyPr anchor="t"/>
          <a:lstStyle>
            <a:lvl1pPr algn="l">
              <a:defRPr sz="4444" b="1" cap="none" baseline="0"/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02571" y="2422261"/>
            <a:ext cx="8636000" cy="1250156"/>
          </a:xfrm>
        </p:spPr>
        <p:txBody>
          <a:bodyPr anchor="b"/>
          <a:lstStyle>
            <a:lvl1pPr marL="0" indent="0">
              <a:buNone/>
              <a:defRPr sz="2223">
                <a:solidFill>
                  <a:schemeClr val="tx1"/>
                </a:solidFill>
              </a:defRPr>
            </a:lvl1pPr>
            <a:lvl2pPr marL="5079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65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3pPr>
            <a:lvl4pPr marL="1523947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2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11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89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8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857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49646" y="913284"/>
            <a:ext cx="2460711" cy="10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8000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3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64668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3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Ορθογώνιο 10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889" y="-57951"/>
            <a:ext cx="10156113" cy="332590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ΗΠΕΙΡΟΥ </a:t>
            </a:r>
            <a:r>
              <a:rPr lang="el-GR" sz="1111" b="1" dirty="0" smtClean="0">
                <a:solidFill>
                  <a:schemeClr val="bg1"/>
                </a:solidFill>
              </a:rPr>
              <a:t>- Ανοιχτά Ακαδημαϊκά Μαθήματα στο ΤΕΙ Ηπείρου</a:t>
            </a:r>
            <a:endParaRPr lang="el-GR" sz="1111" b="1" dirty="0">
              <a:solidFill>
                <a:schemeClr val="bg1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1311880"/>
            <a:ext cx="4489099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82" indent="0">
              <a:buNone/>
              <a:defRPr sz="2223" b="1"/>
            </a:lvl2pPr>
            <a:lvl3pPr marL="1015965" indent="0">
              <a:buNone/>
              <a:defRPr sz="2000" b="1"/>
            </a:lvl3pPr>
            <a:lvl4pPr marL="1523947" indent="0">
              <a:buNone/>
              <a:defRPr sz="1779" b="1"/>
            </a:lvl4pPr>
            <a:lvl5pPr marL="2031929" indent="0">
              <a:buNone/>
              <a:defRPr sz="1779" b="1"/>
            </a:lvl5pPr>
            <a:lvl6pPr marL="2539911" indent="0">
              <a:buNone/>
              <a:defRPr sz="1779" b="1"/>
            </a:lvl6pPr>
            <a:lvl7pPr marL="3047894" indent="0">
              <a:buNone/>
              <a:defRPr sz="1779" b="1"/>
            </a:lvl7pPr>
            <a:lvl8pPr marL="3555875" indent="0">
              <a:buNone/>
              <a:defRPr sz="1779" b="1"/>
            </a:lvl8pPr>
            <a:lvl9pPr marL="4063857" indent="0">
              <a:buNone/>
              <a:defRPr sz="1779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8000" y="1845016"/>
            <a:ext cx="4489099" cy="3232733"/>
          </a:xfrm>
        </p:spPr>
        <p:txBody>
          <a:bodyPr/>
          <a:lstStyle>
            <a:lvl1pPr>
              <a:defRPr sz="2667"/>
            </a:lvl1pPr>
            <a:lvl2pPr>
              <a:defRPr sz="2223"/>
            </a:lvl2pPr>
            <a:lvl3pPr>
              <a:defRPr sz="2000"/>
            </a:lvl3pPr>
            <a:lvl4pPr>
              <a:defRPr sz="1779"/>
            </a:lvl4pPr>
            <a:lvl5pPr>
              <a:defRPr sz="1779"/>
            </a:lvl5pPr>
            <a:lvl6pPr>
              <a:defRPr sz="1779"/>
            </a:lvl6pPr>
            <a:lvl7pPr>
              <a:defRPr sz="1779"/>
            </a:lvl7pPr>
            <a:lvl8pPr>
              <a:defRPr sz="1779"/>
            </a:lvl8pPr>
            <a:lvl9pPr>
              <a:defRPr sz="1779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61142" y="1311880"/>
            <a:ext cx="4490861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82" indent="0">
              <a:buNone/>
              <a:defRPr sz="2223" b="1"/>
            </a:lvl2pPr>
            <a:lvl3pPr marL="1015965" indent="0">
              <a:buNone/>
              <a:defRPr sz="2000" b="1"/>
            </a:lvl3pPr>
            <a:lvl4pPr marL="1523947" indent="0">
              <a:buNone/>
              <a:defRPr sz="1779" b="1"/>
            </a:lvl4pPr>
            <a:lvl5pPr marL="2031929" indent="0">
              <a:buNone/>
              <a:defRPr sz="1779" b="1"/>
            </a:lvl5pPr>
            <a:lvl6pPr marL="2539911" indent="0">
              <a:buNone/>
              <a:defRPr sz="1779" b="1"/>
            </a:lvl6pPr>
            <a:lvl7pPr marL="3047894" indent="0">
              <a:buNone/>
              <a:defRPr sz="1779" b="1"/>
            </a:lvl7pPr>
            <a:lvl8pPr marL="3555875" indent="0">
              <a:buNone/>
              <a:defRPr sz="1779" b="1"/>
            </a:lvl8pPr>
            <a:lvl9pPr marL="4063857" indent="0">
              <a:buNone/>
              <a:defRPr sz="1779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61142" y="1845016"/>
            <a:ext cx="4490861" cy="3232733"/>
          </a:xfrm>
        </p:spPr>
        <p:txBody>
          <a:bodyPr/>
          <a:lstStyle>
            <a:lvl1pPr>
              <a:defRPr sz="2667"/>
            </a:lvl1pPr>
            <a:lvl2pPr>
              <a:defRPr sz="2223"/>
            </a:lvl2pPr>
            <a:lvl3pPr>
              <a:defRPr sz="2000"/>
            </a:lvl3pPr>
            <a:lvl4pPr>
              <a:defRPr sz="1779"/>
            </a:lvl4pPr>
            <a:lvl5pPr>
              <a:defRPr sz="1779"/>
            </a:lvl5pPr>
            <a:lvl6pPr>
              <a:defRPr sz="1779"/>
            </a:lvl6pPr>
            <a:lvl7pPr>
              <a:defRPr sz="1779"/>
            </a:lvl7pPr>
            <a:lvl8pPr>
              <a:defRPr sz="1779"/>
            </a:lvl8pPr>
            <a:lvl9pPr>
              <a:defRPr sz="1779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3" name="Ορθογώνιο 12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3889" y="-57951"/>
            <a:ext cx="10156113" cy="692367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50000"/>
              </a:lnSpc>
              <a:spcBef>
                <a:spcPts val="5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ΗΠΕΙΡΟΥ </a:t>
            </a:r>
            <a:r>
              <a:rPr lang="el-GR" sz="1111" b="1" dirty="0" smtClean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endParaRPr lang="el-GR" sz="1111" b="1" dirty="0">
              <a:solidFill>
                <a:schemeClr val="bg1"/>
              </a:solidFill>
            </a:endParaRPr>
          </a:p>
        </p:txBody>
      </p:sp>
      <p:pic>
        <p:nvPicPr>
          <p:cNvPr id="15" name="Εικόνα 1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6" name="Εικόνα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Ορθογώνιο 8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889" y="-57951"/>
            <a:ext cx="10156113" cy="665950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50000"/>
              </a:lnSpc>
              <a:spcBef>
                <a:spcPts val="5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ΗΠΕΙΡΟΥ </a:t>
            </a:r>
            <a:r>
              <a:rPr lang="el-GR" sz="1111" b="1" dirty="0" smtClean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endParaRPr lang="el-GR" sz="1111" b="1" dirty="0">
              <a:solidFill>
                <a:schemeClr val="bg1"/>
              </a:solidFill>
            </a:endParaRPr>
          </a:p>
        </p:txBody>
      </p:sp>
      <p:pic>
        <p:nvPicPr>
          <p:cNvPr id="11" name="Εικόνα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889" y="-57951"/>
            <a:ext cx="10156113" cy="665950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50000"/>
              </a:lnSpc>
              <a:spcBef>
                <a:spcPts val="5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ΗΠΕΙΡΟΥ </a:t>
            </a:r>
            <a:r>
              <a:rPr lang="el-GR" sz="1111" b="1" dirty="0" smtClean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endParaRPr lang="el-GR" sz="1111" b="1" dirty="0">
              <a:solidFill>
                <a:schemeClr val="bg1"/>
              </a:solidFill>
            </a:endParaRPr>
          </a:p>
        </p:txBody>
      </p:sp>
      <p:pic>
        <p:nvPicPr>
          <p:cNvPr id="10" name="Εικόνα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72277" y="1297330"/>
            <a:ext cx="5679723" cy="3840427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3"/>
            </a:lvl4pPr>
            <a:lvl5pPr>
              <a:defRPr sz="2223"/>
            </a:lvl5pPr>
            <a:lvl6pPr>
              <a:defRPr sz="2223"/>
            </a:lvl6pPr>
            <a:lvl7pPr>
              <a:defRPr sz="2223"/>
            </a:lvl7pPr>
            <a:lvl8pPr>
              <a:defRPr sz="2223"/>
            </a:lvl8pPr>
            <a:lvl9pPr>
              <a:defRPr sz="222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8001" y="1297330"/>
            <a:ext cx="3342571" cy="3840427"/>
          </a:xfrm>
        </p:spPr>
        <p:txBody>
          <a:bodyPr>
            <a:normAutofit/>
          </a:bodyPr>
          <a:lstStyle>
            <a:lvl1pPr marL="0" indent="0">
              <a:buNone/>
              <a:defRPr sz="2223"/>
            </a:lvl1pPr>
            <a:lvl2pPr marL="507982" indent="0">
              <a:buNone/>
              <a:defRPr sz="1333"/>
            </a:lvl2pPr>
            <a:lvl3pPr marL="1015965" indent="0">
              <a:buNone/>
              <a:defRPr sz="1111"/>
            </a:lvl3pPr>
            <a:lvl4pPr marL="1523947" indent="0">
              <a:buNone/>
              <a:defRPr sz="1000"/>
            </a:lvl4pPr>
            <a:lvl5pPr marL="2031929" indent="0">
              <a:buNone/>
              <a:defRPr sz="1000"/>
            </a:lvl5pPr>
            <a:lvl6pPr marL="2539911" indent="0">
              <a:buNone/>
              <a:defRPr sz="1000"/>
            </a:lvl6pPr>
            <a:lvl7pPr marL="3047894" indent="0">
              <a:buNone/>
              <a:defRPr sz="1000"/>
            </a:lvl7pPr>
            <a:lvl8pPr marL="3555875" indent="0">
              <a:buNone/>
              <a:defRPr sz="1000"/>
            </a:lvl8pPr>
            <a:lvl9pPr marL="4063857" indent="0">
              <a:buNone/>
              <a:defRPr sz="10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508000" y="228000"/>
            <a:ext cx="9144000" cy="954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12" name="Ορθογώνιο 11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3889" y="-57951"/>
            <a:ext cx="10156113" cy="359007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r>
              <a:rPr lang="en-US" sz="1111" b="1" dirty="0" smtClean="0">
                <a:solidFill>
                  <a:schemeClr val="bg1"/>
                </a:solidFill>
              </a:rPr>
              <a:t>&lt;</a:t>
            </a:r>
            <a:r>
              <a:rPr lang="el-GR" sz="1111" b="1" dirty="0" smtClean="0">
                <a:solidFill>
                  <a:schemeClr val="bg1"/>
                </a:solidFill>
              </a:rPr>
              <a:t>Τίτλος</a:t>
            </a:r>
            <a:r>
              <a:rPr lang="el-GR" sz="1111" b="1" baseline="0" dirty="0" smtClean="0">
                <a:solidFill>
                  <a:schemeClr val="bg1"/>
                </a:solidFill>
              </a:rPr>
              <a:t> Μαθήματος&gt;</a:t>
            </a:r>
            <a:r>
              <a:rPr lang="el-GR" sz="1111" b="1" dirty="0" smtClean="0">
                <a:solidFill>
                  <a:schemeClr val="bg1"/>
                </a:solidFill>
              </a:rPr>
              <a:t> - </a:t>
            </a:r>
            <a:r>
              <a:rPr lang="el-GR" sz="1111" dirty="0" smtClean="0">
                <a:solidFill>
                  <a:schemeClr val="bg1"/>
                </a:solidFill>
              </a:rPr>
              <a:t>&lt;Τίτλος Ενότητα&gt;, &lt;ΤΜΗΜΑ&gt;, </a:t>
            </a:r>
            <a:r>
              <a:rPr lang="el-GR" sz="1111" dirty="0">
                <a:solidFill>
                  <a:schemeClr val="bg1"/>
                </a:solidFill>
              </a:rPr>
              <a:t>ΤΕΙ ΗΠΕΙΡΟΥ </a:t>
            </a:r>
            <a:r>
              <a:rPr lang="el-GR" sz="1111" b="1" dirty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</p:txBody>
      </p:sp>
      <p:pic>
        <p:nvPicPr>
          <p:cNvPr id="14" name="Εικόνα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91431" y="1297327"/>
            <a:ext cx="6096000" cy="2880320"/>
          </a:xfrm>
        </p:spPr>
        <p:txBody>
          <a:bodyPr/>
          <a:lstStyle>
            <a:lvl1pPr marL="0" indent="0">
              <a:buNone/>
              <a:defRPr sz="3556"/>
            </a:lvl1pPr>
            <a:lvl2pPr marL="507982" indent="0">
              <a:buNone/>
              <a:defRPr sz="3111"/>
            </a:lvl2pPr>
            <a:lvl3pPr marL="1015965" indent="0">
              <a:buNone/>
              <a:defRPr sz="2667"/>
            </a:lvl3pPr>
            <a:lvl4pPr marL="1523947" indent="0">
              <a:buNone/>
              <a:defRPr sz="2223"/>
            </a:lvl4pPr>
            <a:lvl5pPr marL="2031929" indent="0">
              <a:buNone/>
              <a:defRPr sz="2223"/>
            </a:lvl5pPr>
            <a:lvl6pPr marL="2539911" indent="0">
              <a:buNone/>
              <a:defRPr sz="2223"/>
            </a:lvl6pPr>
            <a:lvl7pPr marL="3047894" indent="0">
              <a:buNone/>
              <a:defRPr sz="2223"/>
            </a:lvl7pPr>
            <a:lvl8pPr marL="3555875" indent="0">
              <a:buNone/>
              <a:defRPr sz="2223"/>
            </a:lvl8pPr>
            <a:lvl9pPr marL="4063857" indent="0">
              <a:buNone/>
              <a:defRPr sz="2223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91431" y="4297660"/>
            <a:ext cx="6096000" cy="845840"/>
          </a:xfrm>
        </p:spPr>
        <p:txBody>
          <a:bodyPr>
            <a:normAutofit/>
          </a:bodyPr>
          <a:lstStyle>
            <a:lvl1pPr marL="0" indent="0">
              <a:buNone/>
              <a:defRPr sz="2223"/>
            </a:lvl1pPr>
            <a:lvl2pPr marL="507982" indent="0">
              <a:buNone/>
              <a:defRPr sz="1333"/>
            </a:lvl2pPr>
            <a:lvl3pPr marL="1015965" indent="0">
              <a:buNone/>
              <a:defRPr sz="1111"/>
            </a:lvl3pPr>
            <a:lvl4pPr marL="1523947" indent="0">
              <a:buNone/>
              <a:defRPr sz="1000"/>
            </a:lvl4pPr>
            <a:lvl5pPr marL="2031929" indent="0">
              <a:buNone/>
              <a:defRPr sz="1000"/>
            </a:lvl5pPr>
            <a:lvl6pPr marL="2539911" indent="0">
              <a:buNone/>
              <a:defRPr sz="1000"/>
            </a:lvl6pPr>
            <a:lvl7pPr marL="3047894" indent="0">
              <a:buNone/>
              <a:defRPr sz="1000"/>
            </a:lvl7pPr>
            <a:lvl8pPr marL="3555875" indent="0">
              <a:buNone/>
              <a:defRPr sz="1000"/>
            </a:lvl8pPr>
            <a:lvl9pPr marL="4063857" indent="0">
              <a:buNone/>
              <a:defRPr sz="10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508000" y="228000"/>
            <a:ext cx="9144000" cy="954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12" name="Ορθογώνιο 11"/>
          <p:cNvSpPr/>
          <p:nvPr userDrawn="1"/>
        </p:nvSpPr>
        <p:spPr>
          <a:xfrm>
            <a:off x="0" y="8326"/>
            <a:ext cx="10160000" cy="1934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6" tIns="50799" rIns="101596" bIns="50799" rtlCol="0" anchor="ctr"/>
          <a:lstStyle/>
          <a:p>
            <a:pPr algn="ctr"/>
            <a:endParaRPr lang="el-GR" sz="1779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3889" y="-57951"/>
            <a:ext cx="10156113" cy="665950"/>
          </a:xfrm>
          <a:prstGeom prst="rect">
            <a:avLst/>
          </a:prstGeom>
          <a:noFill/>
        </p:spPr>
        <p:txBody>
          <a:bodyPr wrap="square" lIns="101596" tIns="50799" rIns="101596" bIns="50799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50000"/>
              </a:lnSpc>
              <a:spcBef>
                <a:spcPts val="5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111" b="1" dirty="0" smtClean="0">
                <a:solidFill>
                  <a:schemeClr val="bg1"/>
                </a:solidFill>
              </a:rPr>
              <a:t>Ψυχοπαθολογία Ενηλίκων</a:t>
            </a:r>
            <a:r>
              <a:rPr lang="en-US" sz="1111" b="1" dirty="0" smtClean="0">
                <a:solidFill>
                  <a:schemeClr val="bg1"/>
                </a:solidFill>
              </a:rPr>
              <a:t> </a:t>
            </a:r>
            <a:r>
              <a:rPr lang="el-GR" sz="1111" b="1" dirty="0" smtClean="0">
                <a:solidFill>
                  <a:schemeClr val="bg1"/>
                </a:solidFill>
              </a:rPr>
              <a:t>– </a:t>
            </a:r>
            <a:r>
              <a:rPr lang="el-GR" sz="1111" b="0" dirty="0" smtClean="0">
                <a:solidFill>
                  <a:schemeClr val="bg1"/>
                </a:solidFill>
              </a:rPr>
              <a:t>Ενότητα</a:t>
            </a:r>
            <a:r>
              <a:rPr lang="el-GR" sz="1111" b="0" baseline="0" dirty="0" smtClean="0">
                <a:solidFill>
                  <a:schemeClr val="bg1"/>
                </a:solidFill>
              </a:rPr>
              <a:t> 1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Τμήμα </a:t>
            </a:r>
            <a:r>
              <a:rPr lang="el-GR" sz="1111" dirty="0" err="1" smtClean="0">
                <a:solidFill>
                  <a:schemeClr val="bg1"/>
                </a:solidFill>
              </a:rPr>
              <a:t>Λογοθεραπείας</a:t>
            </a:r>
            <a:r>
              <a:rPr lang="en-US" sz="1111" dirty="0" smtClean="0">
                <a:solidFill>
                  <a:schemeClr val="bg1"/>
                </a:solidFill>
              </a:rPr>
              <a:t>, </a:t>
            </a:r>
            <a:r>
              <a:rPr lang="el-GR" sz="1111" dirty="0" smtClean="0">
                <a:solidFill>
                  <a:schemeClr val="bg1"/>
                </a:solidFill>
              </a:rPr>
              <a:t>ΤΕΙ ΗΠΕΙΡΟΥ </a:t>
            </a:r>
            <a:r>
              <a:rPr lang="el-GR" sz="1111" b="1" dirty="0" smtClean="0">
                <a:solidFill>
                  <a:schemeClr val="bg1"/>
                </a:solidFill>
              </a:rPr>
              <a:t>- Ανοιχτά Ακαδημαϊκά Μαθήματα στο ΤΕΙ Ηπείρου</a:t>
            </a:r>
          </a:p>
          <a:p>
            <a:pPr algn="ctr">
              <a:lnSpc>
                <a:spcPct val="150000"/>
              </a:lnSpc>
              <a:spcBef>
                <a:spcPts val="556"/>
              </a:spcBef>
              <a:defRPr/>
            </a:pPr>
            <a:endParaRPr lang="el-GR" sz="1111" b="1" dirty="0">
              <a:solidFill>
                <a:schemeClr val="bg1"/>
              </a:solidFill>
            </a:endParaRPr>
          </a:p>
        </p:txBody>
      </p:sp>
      <p:pic>
        <p:nvPicPr>
          <p:cNvPr id="14" name="Εικόνα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291" y="-14"/>
            <a:ext cx="237176" cy="324000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0517" y="3"/>
            <a:ext cx="405423" cy="3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7281333" y="5296962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6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Θέση αριθμού διαφάνειας 3"/>
          <p:cNvSpPr txBox="1">
            <a:spLocks/>
          </p:cNvSpPr>
          <p:nvPr userDrawn="1"/>
        </p:nvSpPr>
        <p:spPr bwMode="auto">
          <a:xfrm>
            <a:off x="9699175" y="5466154"/>
            <a:ext cx="370117" cy="30427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C6787FC-6543-471B-A41A-5AEEC386B628}" type="slidenum">
              <a:rPr lang="el-GR" altLang="el-GR" sz="1779" smtClean="0">
                <a:solidFill>
                  <a:schemeClr val="bg1"/>
                </a:solidFill>
              </a:rPr>
              <a:pPr algn="r"/>
              <a:t>‹#›</a:t>
            </a:fld>
            <a:endParaRPr lang="el-GR" altLang="el-GR" sz="1779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15965" rtl="0" eaLnBrk="1" latinLnBrk="0" hangingPunct="1">
        <a:spcBef>
          <a:spcPct val="0"/>
        </a:spcBef>
        <a:buNone/>
        <a:defRPr sz="488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86" indent="-380986" algn="l" defTabSz="1015965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71" indent="-317489" algn="l" defTabSz="1015965" rtl="0" eaLnBrk="1" latinLnBrk="0" hangingPunct="1">
        <a:spcBef>
          <a:spcPct val="20000"/>
        </a:spcBef>
        <a:buFont typeface="Arial" pitchFamily="34" charset="0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55" indent="-253991" algn="l" defTabSz="101596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38" indent="-253991" algn="l" defTabSz="1015965" rtl="0" eaLnBrk="1" latinLnBrk="0" hangingPunct="1">
        <a:spcBef>
          <a:spcPct val="20000"/>
        </a:spcBef>
        <a:buFont typeface="Arial" pitchFamily="34" charset="0"/>
        <a:buChar char="–"/>
        <a:defRPr sz="2223" kern="1200">
          <a:solidFill>
            <a:schemeClr val="tx1"/>
          </a:solidFill>
          <a:latin typeface="+mn-lt"/>
          <a:ea typeface="+mn-ea"/>
          <a:cs typeface="+mn-cs"/>
        </a:defRPr>
      </a:lvl4pPr>
      <a:lvl5pPr marL="2285920" indent="-253991" algn="l" defTabSz="1015965" rtl="0" eaLnBrk="1" latinLnBrk="0" hangingPunct="1">
        <a:spcBef>
          <a:spcPct val="20000"/>
        </a:spcBef>
        <a:buFont typeface="Arial" pitchFamily="34" charset="0"/>
        <a:buChar char="»"/>
        <a:defRPr sz="2223" kern="1200">
          <a:solidFill>
            <a:schemeClr val="tx1"/>
          </a:solidFill>
          <a:latin typeface="+mn-lt"/>
          <a:ea typeface="+mn-ea"/>
          <a:cs typeface="+mn-cs"/>
        </a:defRPr>
      </a:lvl5pPr>
      <a:lvl6pPr marL="2793902" indent="-253991" algn="l" defTabSz="1015965" rtl="0" eaLnBrk="1" latinLnBrk="0" hangingPunct="1">
        <a:spcBef>
          <a:spcPct val="20000"/>
        </a:spcBef>
        <a:buFont typeface="Arial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6pPr>
      <a:lvl7pPr marL="3301884" indent="-253991" algn="l" defTabSz="1015965" rtl="0" eaLnBrk="1" latinLnBrk="0" hangingPunct="1">
        <a:spcBef>
          <a:spcPct val="20000"/>
        </a:spcBef>
        <a:buFont typeface="Arial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7pPr>
      <a:lvl8pPr marL="3809867" indent="-253991" algn="l" defTabSz="1015965" rtl="0" eaLnBrk="1" latinLnBrk="0" hangingPunct="1">
        <a:spcBef>
          <a:spcPct val="20000"/>
        </a:spcBef>
        <a:buFont typeface="Arial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8pPr>
      <a:lvl9pPr marL="4317849" indent="-253991" algn="l" defTabSz="1015965" rtl="0" eaLnBrk="1" latinLnBrk="0" hangingPunct="1">
        <a:spcBef>
          <a:spcPct val="20000"/>
        </a:spcBef>
        <a:buFont typeface="Arial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82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65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47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29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11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894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875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857" algn="l" defTabSz="10159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ringer.com/psychology/journal/10862" TargetMode="External"/><Relationship Id="rId7" Type="http://schemas.openxmlformats.org/officeDocument/2006/relationships/hyperlink" Target="http://bjp.rcpsych.org/" TargetMode="External"/><Relationship Id="rId2" Type="http://schemas.openxmlformats.org/officeDocument/2006/relationships/hyperlink" Target="http://www.karger.com/Journal/Home/2242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jp.psychiatryonline.org/" TargetMode="External"/><Relationship Id="rId5" Type="http://schemas.openxmlformats.org/officeDocument/2006/relationships/hyperlink" Target="http://www.psychiatrist.com/Pages/home.aspx" TargetMode="External"/><Relationship Id="rId4" Type="http://schemas.openxmlformats.org/officeDocument/2006/relationships/hyperlink" Target="http://jep.textrum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Ψυχοπαθολογία Ενηλίκων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9520" y="3117597"/>
            <a:ext cx="8640960" cy="820023"/>
          </a:xfrm>
        </p:spPr>
        <p:txBody>
          <a:bodyPr>
            <a:noAutofit/>
          </a:bodyPr>
          <a:lstStyle/>
          <a:p>
            <a:r>
              <a:rPr lang="el-GR" sz="3111" dirty="0"/>
              <a:t>Ενότητα 1</a:t>
            </a:r>
            <a:r>
              <a:rPr lang="en-US" sz="3111" dirty="0"/>
              <a:t> </a:t>
            </a:r>
            <a:r>
              <a:rPr lang="el-GR" sz="3111" dirty="0"/>
              <a:t>:</a:t>
            </a:r>
            <a:r>
              <a:rPr lang="en-US" sz="3111" dirty="0"/>
              <a:t> </a:t>
            </a:r>
            <a:r>
              <a:rPr lang="el-GR" sz="3111" b="1" dirty="0" smtClean="0"/>
              <a:t>Εισαγωγή</a:t>
            </a:r>
            <a:endParaRPr lang="el-GR" sz="3111" dirty="0"/>
          </a:p>
        </p:txBody>
      </p:sp>
    </p:spTree>
    <p:extLst>
      <p:ext uri="{BB962C8B-B14F-4D97-AF65-F5344CB8AC3E}">
        <p14:creationId xmlns:p14="http://schemas.microsoft.com/office/powerpoint/2010/main" xmlns="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Προκαταλήψεις και </a:t>
            </a:r>
            <a:r>
              <a:rPr lang="el-GR" sz="4400" dirty="0" smtClean="0"/>
              <a:t>στίγμα (1 από 3) 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095768"/>
          </a:xfrm>
        </p:spPr>
        <p:txBody>
          <a:bodyPr>
            <a:normAutofit/>
          </a:bodyPr>
          <a:lstStyle/>
          <a:p>
            <a:r>
              <a:rPr lang="el-GR" sz="2800" dirty="0"/>
              <a:t>Χρειάζεται </a:t>
            </a:r>
            <a:r>
              <a:rPr lang="el-GR" sz="2800" b="1" dirty="0"/>
              <a:t>προσοχή</a:t>
            </a:r>
            <a:r>
              <a:rPr lang="el-GR" sz="2800" dirty="0"/>
              <a:t> ώστε να μη μεταφέρουμε τις προκαταλήψεις που έχουμε  για το τι είναι αποκλίνουσα </a:t>
            </a:r>
            <a:r>
              <a:rPr lang="el-GR" sz="2800" dirty="0" smtClean="0"/>
              <a:t>συμπεριφορά</a:t>
            </a:r>
            <a:endParaRPr lang="el-GR" sz="2800" dirty="0"/>
          </a:p>
          <a:p>
            <a:r>
              <a:rPr lang="el-GR" sz="2800" dirty="0"/>
              <a:t>Και είναι ακόμη εξίσου σημαντικό τόσο το να εντοπίσουμε τις προκαταλήψεις μας όσο και το να αντιμετωπίσουμε το </a:t>
            </a:r>
            <a:r>
              <a:rPr lang="el-GR" sz="2800" dirty="0" smtClean="0"/>
              <a:t>στίγμα</a:t>
            </a:r>
          </a:p>
          <a:p>
            <a:pPr algn="r">
              <a:buNone/>
            </a:pPr>
            <a:r>
              <a:rPr lang="en-US" sz="2600" dirty="0" smtClean="0"/>
              <a:t>(</a:t>
            </a:r>
            <a:r>
              <a:rPr lang="en-US" sz="2600" dirty="0" err="1" smtClean="0"/>
              <a:t>Kring</a:t>
            </a:r>
            <a:r>
              <a:rPr lang="en-US" sz="2600" dirty="0" smtClean="0"/>
              <a:t> A.M., Davison G.C., Neale J.M., Johnson, 2010</a:t>
            </a:r>
            <a:r>
              <a:rPr lang="el-GR" sz="2600" dirty="0" smtClean="0"/>
              <a:t>)</a:t>
            </a:r>
          </a:p>
          <a:p>
            <a:pPr algn="r"/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5547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Προκαταλήψεις και στίγμα </a:t>
            </a:r>
            <a:r>
              <a:rPr lang="el-GR" sz="4400" dirty="0" smtClean="0"/>
              <a:t>(2 </a:t>
            </a:r>
            <a:r>
              <a:rPr lang="el-GR" sz="4400" dirty="0"/>
              <a:t>από </a:t>
            </a:r>
            <a:r>
              <a:rPr lang="el-GR" sz="4400" dirty="0" smtClean="0"/>
              <a:t>3)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Προκατάληψη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μια </a:t>
            </a:r>
            <a:r>
              <a:rPr lang="el-GR" sz="2800" dirty="0"/>
              <a:t>γνώμη ή άποψη η οποία έχει σχηματιστεί κατά έναν μη αντικειμενικό/επιστημονικό τρόπο, αλλά και μια τοποθέτηση που περιλαμβάνει </a:t>
            </a:r>
            <a:r>
              <a:rPr lang="el-GR" sz="2800" dirty="0" smtClean="0"/>
              <a:t>συναισθήματα, </a:t>
            </a:r>
            <a:r>
              <a:rPr lang="el-GR" sz="2800" dirty="0"/>
              <a:t>όπως η περιφρόνηση και η </a:t>
            </a:r>
            <a:r>
              <a:rPr lang="el-GR" sz="2800" dirty="0" smtClean="0"/>
              <a:t>απέχθεια</a:t>
            </a:r>
          </a:p>
          <a:p>
            <a:r>
              <a:rPr lang="el-GR" sz="2800" dirty="0" smtClean="0"/>
              <a:t> </a:t>
            </a:r>
            <a:r>
              <a:rPr lang="el-GR" sz="2800" dirty="0"/>
              <a:t>Συχνά σχηματίζεται </a:t>
            </a:r>
            <a:r>
              <a:rPr lang="el-GR" sz="2800" dirty="0" smtClean="0"/>
              <a:t>ως </a:t>
            </a:r>
            <a:r>
              <a:rPr lang="el-GR" sz="2800" dirty="0"/>
              <a:t>αποτέλεσμα έλλειψης πληροφόρησης ή μειωμένης </a:t>
            </a:r>
            <a:r>
              <a:rPr lang="el-GR" sz="2800" dirty="0" smtClean="0"/>
              <a:t>αντίληψης</a:t>
            </a:r>
            <a:endParaRPr lang="el-GR" sz="28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12413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Προκαταλήψεις και στίγμα </a:t>
            </a:r>
            <a:r>
              <a:rPr lang="el-GR" sz="4400" dirty="0" smtClean="0"/>
              <a:t>(3 </a:t>
            </a:r>
            <a:r>
              <a:rPr lang="el-GR" sz="4400" dirty="0"/>
              <a:t>από </a:t>
            </a:r>
            <a:r>
              <a:rPr lang="el-GR" sz="4400" dirty="0" smtClean="0"/>
              <a:t>3)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Στίγμα</a:t>
            </a:r>
            <a:r>
              <a:rPr lang="el-GR" sz="2800" dirty="0"/>
              <a:t>: οι επικίνδυνες πεποιθήσεις και στάσεις που αναπτύσσει μια κοινωνία, τις οποίες αποδίδει σε ομάδες που με κάποιον τρόπο θεωρούνται αποκλίνουσες, όπως είναι οι ψυχικά πάσχοντες </a:t>
            </a:r>
            <a:endParaRPr lang="el-GR" sz="2800" dirty="0" smtClean="0"/>
          </a:p>
          <a:p>
            <a:pPr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28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5921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Αποκλίνουσα συμπεριφορά (1 από 2) 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0957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000" dirty="0" smtClean="0"/>
              <a:t>Ορισμός, σύμφωνα με το </a:t>
            </a:r>
            <a:r>
              <a:rPr lang="el-GR" sz="3000" b="1" dirty="0" smtClean="0"/>
              <a:t>DSM-IV</a:t>
            </a:r>
            <a:r>
              <a:rPr lang="el-GR" sz="3000" dirty="0" smtClean="0"/>
              <a:t>:</a:t>
            </a:r>
            <a:br>
              <a:rPr lang="el-GR" sz="3000" dirty="0" smtClean="0"/>
            </a:br>
            <a:r>
              <a:rPr lang="el-GR" sz="3000" dirty="0" smtClean="0"/>
              <a:t>«Ένα κλινικά σημαντικό </a:t>
            </a:r>
            <a:r>
              <a:rPr lang="el-GR" sz="3000" dirty="0" err="1" smtClean="0"/>
              <a:t>συμπεριφορικό</a:t>
            </a:r>
            <a:r>
              <a:rPr lang="el-GR" sz="3000" dirty="0" smtClean="0"/>
              <a:t> ή ψυχολογικό σύνδρομο ή μοτίβο που εμφανίζει κάποιος, το οποίο συνδέεται με δυσφορία (π.χ. ένα επώδυνο σύμπτωμα) ή με αναπηρία (δηλ. μείωση της λειτουργικότητας σε έναν ή περισσότερους λειτουργικούς τομείς της ζωής του ατόμου) ή με σημαντικά αυξημένο κίνδυνο οδύνης, θανάτου, πόνου, αναπηρίας ή με σημαντική μείωση της ελευθερίας του ατόμου» </a:t>
            </a:r>
          </a:p>
          <a:p>
            <a:pPr marL="0" indent="0" algn="r">
              <a:buNone/>
            </a:pPr>
            <a:r>
              <a:rPr lang="en-US" sz="2600" dirty="0" smtClean="0"/>
              <a:t>(</a:t>
            </a:r>
            <a:r>
              <a:rPr lang="en-US" sz="2600" dirty="0" err="1" smtClean="0"/>
              <a:t>Kring</a:t>
            </a:r>
            <a:r>
              <a:rPr lang="en-US" sz="2600" dirty="0" smtClean="0"/>
              <a:t> A.M., Davison G.C., Neale J.M., Johnson, 2010)</a:t>
            </a:r>
            <a:r>
              <a:rPr lang="el-GR" sz="4000" dirty="0" smtClean="0"/>
              <a:t/>
            </a:r>
            <a:br>
              <a:rPr lang="el-GR" sz="4000" dirty="0" smtClean="0"/>
            </a:br>
            <a:endParaRPr lang="el-GR" sz="3000" dirty="0" smtClean="0"/>
          </a:p>
          <a:p>
            <a:pPr marL="0" indent="0">
              <a:buNone/>
            </a:pPr>
            <a:endParaRPr lang="el-GR" sz="3000" dirty="0" smtClean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9522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Αποκλίνουσα συμπεριφορά </a:t>
            </a:r>
            <a:r>
              <a:rPr lang="el-GR" dirty="0" smtClean="0"/>
              <a:t>(2 </a:t>
            </a:r>
            <a:r>
              <a:rPr lang="el-GR" dirty="0"/>
              <a:t>από 2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167206"/>
          </a:xfrm>
        </p:spPr>
        <p:txBody>
          <a:bodyPr>
            <a:normAutofit/>
          </a:bodyPr>
          <a:lstStyle/>
          <a:p>
            <a:r>
              <a:rPr lang="el-GR" sz="2800" dirty="0"/>
              <a:t>Επιπλέον, το συγκεκριμένο σύνδρομο ή μοτίβο δεν πρέπει να αποτελεί απλώς μια αναμενόμενη και πολιτισμικά αποδεκτή αντίδραση σε ένα γεγονός, όπως για παράδειγμα στο θάνατο ενός αγαπημένου προσώπου. Όποια κι αν είναι η αρχική τους αιτία, πρέπει στην παρούσα φάση  να θεωρείται εκδήλωση </a:t>
            </a:r>
            <a:r>
              <a:rPr lang="el-GR" sz="2800" b="1" dirty="0" err="1"/>
              <a:t>συμπεριφορικής</a:t>
            </a:r>
            <a:r>
              <a:rPr lang="el-GR" sz="2800" dirty="0"/>
              <a:t>, </a:t>
            </a:r>
            <a:r>
              <a:rPr lang="el-GR" sz="2800" b="1" dirty="0"/>
              <a:t>ψυχολογικής</a:t>
            </a:r>
            <a:r>
              <a:rPr lang="el-GR" sz="2800" dirty="0"/>
              <a:t> ή </a:t>
            </a:r>
            <a:r>
              <a:rPr lang="el-GR" sz="2800" b="1" dirty="0"/>
              <a:t>βιολογικής</a:t>
            </a:r>
            <a:r>
              <a:rPr lang="el-GR" sz="2800" dirty="0"/>
              <a:t> δυσλειτουργίας του ατόμου</a:t>
            </a:r>
            <a:r>
              <a:rPr lang="el-GR" sz="2800" dirty="0" smtClean="0"/>
              <a:t>»</a:t>
            </a:r>
          </a:p>
          <a:p>
            <a:pPr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4854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357170"/>
            <a:ext cx="9144000" cy="714380"/>
          </a:xfrm>
        </p:spPr>
        <p:txBody>
          <a:bodyPr>
            <a:noAutofit/>
          </a:bodyPr>
          <a:lstStyle/>
          <a:p>
            <a:r>
              <a:rPr lang="el-GR" sz="3600" dirty="0"/>
              <a:t>Χαρακτηριστικά αποκλίνουσας </a:t>
            </a:r>
            <a:r>
              <a:rPr lang="el-GR" sz="3600" dirty="0" smtClean="0"/>
              <a:t>συμπεριφοράς (1 από 6)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285864"/>
            <a:ext cx="9144000" cy="42148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/>
              <a:t>Ταυτόχρονη παρουσία διάφορων χαρακτηριστικών :</a:t>
            </a:r>
          </a:p>
          <a:p>
            <a:pPr marL="514350" indent="-514350">
              <a:buAutoNum type="arabicPeriod"/>
            </a:pPr>
            <a:r>
              <a:rPr lang="el-GR" sz="2800" b="1" dirty="0" smtClean="0"/>
              <a:t>Δυσφορία</a:t>
            </a:r>
            <a:r>
              <a:rPr lang="el-GR" sz="2800" dirty="0"/>
              <a:t>: θα πρέπει να προκαλεί δυσφορία του </a:t>
            </a:r>
            <a:r>
              <a:rPr lang="el-GR" sz="2800" dirty="0" smtClean="0"/>
              <a:t>ατόμου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>Ωστόσο</a:t>
            </a:r>
            <a:r>
              <a:rPr lang="el-GR" sz="2800" dirty="0"/>
              <a:t>, δεν προκαλούν όλες οι αποκλίνουσες συμπεριφορές </a:t>
            </a:r>
            <a:r>
              <a:rPr lang="el-GR" sz="2800" dirty="0" smtClean="0"/>
              <a:t>δυσφορία (!!!)</a:t>
            </a:r>
          </a:p>
          <a:p>
            <a:pPr marL="514350" indent="-514350">
              <a:buNone/>
            </a:pPr>
            <a:r>
              <a:rPr lang="el-GR" sz="2800" dirty="0" smtClean="0"/>
              <a:t>π.χ. ένα άτομο με αντικοινωνική διαταραχή προσωπικότητας μπορεί να αντιμετωπίζει τους άλλους με επιθετικότητα και να παραβιάζει τους νόμους, χωρίς να νιώθει ενοχές, άγχος ή άλλο είδος δυσφορίας</a:t>
            </a:r>
          </a:p>
          <a:p>
            <a:pPr marL="514350" indent="-514350"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  <a:p>
            <a:pPr marL="514350" indent="-514350">
              <a:buNone/>
            </a:pPr>
            <a:endParaRPr lang="el-GR" sz="2800" dirty="0" smtClean="0"/>
          </a:p>
          <a:p>
            <a:pPr marL="514350" indent="-514350">
              <a:buAutoNum type="arabicPeriod"/>
            </a:pPr>
            <a:endParaRPr lang="el-GR" sz="3200" dirty="0" smtClean="0"/>
          </a:p>
          <a:p>
            <a:pPr marL="514350" indent="-514350">
              <a:buNone/>
            </a:pP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90033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/>
              <a:t>Χαρακτηριστικά αποκλίνουσας συμπεριφοράς </a:t>
            </a:r>
            <a:r>
              <a:rPr lang="el-GR" sz="4000" dirty="0" smtClean="0"/>
              <a:t>(2 από 6)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+mj-lt"/>
              <a:buAutoNum type="arabicPeriod" startAt="2"/>
            </a:pPr>
            <a:r>
              <a:rPr lang="el-GR" sz="3200" b="1" dirty="0" smtClean="0"/>
              <a:t> </a:t>
            </a:r>
            <a:r>
              <a:rPr lang="el-GR" sz="2800" b="1" dirty="0" smtClean="0"/>
              <a:t>Αναπηρία</a:t>
            </a:r>
            <a:r>
              <a:rPr lang="el-GR" sz="2800" dirty="0"/>
              <a:t>: μείωση της λειτουργικότητας του ατόμου σε έναν ή περισσότερους τομείς της ζωής </a:t>
            </a:r>
            <a:r>
              <a:rPr lang="el-GR" sz="2800" dirty="0" smtClean="0"/>
              <a:t>του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/>
              <a:t>Παράδειγμα</a:t>
            </a:r>
            <a:r>
              <a:rPr lang="el-GR" sz="2800" dirty="0"/>
              <a:t>: οι διαταραχές που σχετίζονται με ουσίες ορίζονται σε μεγάλο βαθμό από την αναπηρία που προκαλούν κυρίως στην κοινωνική και επαγγελματική ζωή του </a:t>
            </a:r>
            <a:r>
              <a:rPr lang="el-GR" sz="2800" dirty="0" smtClean="0"/>
              <a:t>ατόμου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Οι φοβίες (π.χ. για τα αεροπλάνα) μπορεί να προκαλέσουν τόσο δυσφορία, όσο και αναπηρία </a:t>
            </a:r>
            <a:endParaRPr lang="el-GR" sz="2800" dirty="0" smtClean="0"/>
          </a:p>
          <a:p>
            <a:pPr marL="0" indent="0"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endParaRPr lang="el-GR" sz="2400" dirty="0" smtClean="0"/>
          </a:p>
          <a:p>
            <a:pPr marL="0" indent="0">
              <a:buNone/>
            </a:pPr>
            <a:endParaRPr lang="el-GR" sz="2800" dirty="0"/>
          </a:p>
          <a:p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66462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357169"/>
            <a:ext cx="9144000" cy="824195"/>
          </a:xfrm>
        </p:spPr>
        <p:txBody>
          <a:bodyPr>
            <a:noAutofit/>
          </a:bodyPr>
          <a:lstStyle/>
          <a:p>
            <a:r>
              <a:rPr lang="el-GR" sz="3600" dirty="0"/>
              <a:t>Χαρακτηριστικά αποκλίνουσας συμπεριφοράς </a:t>
            </a:r>
            <a:r>
              <a:rPr lang="el-GR" sz="3600" dirty="0" smtClean="0"/>
              <a:t>(3 από 6)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3</a:t>
            </a:r>
            <a:r>
              <a:rPr lang="el-GR" sz="2800" dirty="0"/>
              <a:t>. </a:t>
            </a:r>
            <a:r>
              <a:rPr lang="el-GR" sz="2800" b="1" dirty="0"/>
              <a:t>Παραβίαση της κοινωνικής νόρμας</a:t>
            </a:r>
            <a:r>
              <a:rPr lang="el-GR" sz="2800" dirty="0"/>
              <a:t>: </a:t>
            </a:r>
            <a:br>
              <a:rPr lang="el-GR" sz="2800" dirty="0"/>
            </a:br>
            <a:r>
              <a:rPr lang="el-GR" sz="2800" dirty="0"/>
              <a:t>Κοινωνικές νόρμες είναι τα ευρέως αποδεκτά  κριτήρια (πεποιθήσεις και στάσεις)  για να κρίνουν που τοποθετείται μια συμπεριφορά σε σχέση με το καλό – κακό, σωστό – λάθος, αποδεκτό – μη </a:t>
            </a:r>
            <a:r>
              <a:rPr lang="el-GR" sz="2800" dirty="0" smtClean="0"/>
              <a:t>αποδεκτό</a:t>
            </a:r>
          </a:p>
          <a:p>
            <a:pPr marL="0" indent="0"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endParaRPr lang="el-GR" sz="2400" dirty="0" smtClean="0"/>
          </a:p>
          <a:p>
            <a:pPr marL="0" indent="0" algn="r">
              <a:buNone/>
            </a:pPr>
            <a:endParaRPr lang="el-GR" sz="2800" dirty="0" smtClean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21475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Χαρακτηριστικά αποκλίνουσας συμπεριφοράς </a:t>
            </a:r>
            <a:r>
              <a:rPr lang="el-GR" sz="3600" dirty="0" smtClean="0"/>
              <a:t>(4 από 6)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095768"/>
          </a:xfrm>
        </p:spPr>
        <p:txBody>
          <a:bodyPr>
            <a:noAutofit/>
          </a:bodyPr>
          <a:lstStyle/>
          <a:p>
            <a:r>
              <a:rPr lang="el-GR" sz="2800" b="1" dirty="0"/>
              <a:t>Παράδειγμα</a:t>
            </a:r>
            <a:r>
              <a:rPr lang="el-GR" sz="2800" dirty="0"/>
              <a:t>: οι συζητήσεις με ανύπαρκτες φωνές των ατόμων με σχιζοφρένεια ή τα επαναλαμβανόμενα τελετουργικά των ατόμων με </a:t>
            </a:r>
            <a:r>
              <a:rPr lang="el-GR" sz="2800" dirty="0" err="1"/>
              <a:t>ιδεοψυχαναγκαστική</a:t>
            </a:r>
            <a:r>
              <a:rPr lang="el-GR" sz="2800" dirty="0"/>
              <a:t> διαταραχή δεν είναι συμβατά με τις κοινωνικές νόρμες </a:t>
            </a:r>
          </a:p>
          <a:p>
            <a:r>
              <a:rPr lang="el-GR" sz="2800" dirty="0"/>
              <a:t>Οι κοινωνικές νόρμες ποικίλουν σε μεγάλο βαθμό μεταξύ των διαφόρων πολιτισμικών και των διαφόρων </a:t>
            </a:r>
            <a:r>
              <a:rPr lang="el-GR" sz="2800" dirty="0" err="1"/>
              <a:t>εθνοτικών</a:t>
            </a:r>
            <a:r>
              <a:rPr lang="el-GR" sz="2800" dirty="0"/>
              <a:t> ομάδων (ποικιλομορφία</a:t>
            </a:r>
            <a:r>
              <a:rPr lang="el-GR" sz="3200" dirty="0"/>
              <a:t>) </a:t>
            </a:r>
            <a:endParaRPr lang="el-GR" sz="3200" dirty="0" smtClean="0"/>
          </a:p>
          <a:p>
            <a:pPr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endParaRPr lang="el-GR" sz="2400" dirty="0" smtClean="0"/>
          </a:p>
          <a:p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68222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Χαρακτηριστικά αποκλίνουσας συμπεριφοράς </a:t>
            </a:r>
            <a:r>
              <a:rPr lang="el-GR" sz="3600" dirty="0" smtClean="0"/>
              <a:t>(5 από 6)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381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3300" dirty="0"/>
              <a:t>4. </a:t>
            </a:r>
            <a:r>
              <a:rPr lang="el-GR" sz="3300" b="1" dirty="0"/>
              <a:t>Δυσλειτουργία</a:t>
            </a:r>
            <a:r>
              <a:rPr lang="el-GR" sz="3300" dirty="0" smtClean="0"/>
              <a:t>: </a:t>
            </a:r>
            <a:r>
              <a:rPr lang="el-GR" sz="3300" dirty="0"/>
              <a:t>προκύπτει, όταν ένας εσωτερικός μηχανισμός δεν μπορεί να εκτελέσει τη φυσική του λειτουργία</a:t>
            </a:r>
          </a:p>
          <a:p>
            <a:pPr marL="0" indent="0">
              <a:buNone/>
            </a:pPr>
            <a:r>
              <a:rPr lang="el-GR" sz="3300" dirty="0"/>
              <a:t>Αναφέρεται σε ψυχολογικές, </a:t>
            </a:r>
            <a:r>
              <a:rPr lang="el-GR" sz="3300" dirty="0" err="1"/>
              <a:t>συμπεριφορικές</a:t>
            </a:r>
            <a:r>
              <a:rPr lang="el-GR" sz="3300" dirty="0"/>
              <a:t> ή βιολογικές δυσλειτουργίες</a:t>
            </a:r>
            <a:br>
              <a:rPr lang="el-GR" sz="3300" dirty="0"/>
            </a:br>
            <a:r>
              <a:rPr lang="el-GR" sz="3300" dirty="0"/>
              <a:t>Οι εσωτερικοί μηχανισμοί που αφορούν στις ψυχικές διαταραχές είναι στην πλειοψηφία τους </a:t>
            </a:r>
            <a:r>
              <a:rPr lang="el-GR" sz="3300" dirty="0" smtClean="0"/>
              <a:t>άγνωστοι</a:t>
            </a:r>
          </a:p>
          <a:p>
            <a:pPr marL="0" indent="0" algn="r">
              <a:buNone/>
            </a:pPr>
            <a:r>
              <a:rPr lang="en-US" sz="3100" dirty="0" smtClean="0"/>
              <a:t>(</a:t>
            </a:r>
            <a:r>
              <a:rPr lang="en-US" sz="3100" dirty="0" err="1" smtClean="0"/>
              <a:t>Kring</a:t>
            </a:r>
            <a:r>
              <a:rPr lang="en-US" sz="3100" dirty="0" smtClean="0"/>
              <a:t> A.M., Davison G.C., Neale J.M., Johnson, 2010)</a:t>
            </a:r>
            <a:endParaRPr lang="el-GR" sz="3100" dirty="0" smtClean="0"/>
          </a:p>
          <a:p>
            <a:pPr marL="0" indent="0">
              <a:buNone/>
            </a:pPr>
            <a:endParaRPr lang="el-GR" sz="3500" dirty="0"/>
          </a:p>
          <a:p>
            <a:pPr marL="0" indent="0">
              <a:buNone/>
            </a:pPr>
            <a:r>
              <a:rPr lang="el-GR" sz="3500" dirty="0" smtClean="0"/>
              <a:t> </a:t>
            </a:r>
            <a:endParaRPr lang="el-GR" sz="35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1711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Σκοποί  ενότητας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73324"/>
            <a:ext cx="9144000" cy="3831812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l-GR" sz="3500" dirty="0" smtClean="0"/>
              <a:t>Να γνωρίσουν οι φοιτητές στο εισαγωγικό μάθημα:  </a:t>
            </a:r>
          </a:p>
          <a:p>
            <a:pPr marL="190514" indent="-571500">
              <a:buFont typeface="Wingdings" panose="05000000000000000000" pitchFamily="2" charset="2"/>
              <a:buChar char="ü"/>
            </a:pPr>
            <a:r>
              <a:rPr lang="el-GR" sz="3500" dirty="0" smtClean="0"/>
              <a:t>τι θεωρείται αποκλίνουσα συμπεριφορά</a:t>
            </a:r>
          </a:p>
          <a:p>
            <a:pPr marL="190514" indent="-571500">
              <a:buFont typeface="Wingdings" panose="05000000000000000000" pitchFamily="2" charset="2"/>
              <a:buChar char="ü"/>
            </a:pPr>
            <a:r>
              <a:rPr lang="el-GR" sz="3500" dirty="0" smtClean="0"/>
              <a:t>ποιο είναι το αντικείμενο της Ψυχοπαθολογίας</a:t>
            </a:r>
          </a:p>
          <a:p>
            <a:pPr marL="190514" indent="-571500">
              <a:buFont typeface="Wingdings" panose="05000000000000000000" pitchFamily="2" charset="2"/>
              <a:buChar char="ü"/>
            </a:pPr>
            <a:r>
              <a:rPr lang="el-GR" sz="3500" dirty="0" smtClean="0"/>
              <a:t>ποια είναι τα κριτήρια και ποια τα συστήματα </a:t>
            </a:r>
            <a:br>
              <a:rPr lang="el-GR" sz="3500" dirty="0" smtClean="0"/>
            </a:br>
            <a:r>
              <a:rPr lang="el-GR" sz="3500" dirty="0" smtClean="0"/>
              <a:t>     ταξινόμησης των ψυχικών διαταραχών </a:t>
            </a:r>
          </a:p>
          <a:p>
            <a:pPr marL="190514" indent="-571500">
              <a:buFont typeface="Wingdings" panose="05000000000000000000" pitchFamily="2" charset="2"/>
              <a:buChar char="ü"/>
            </a:pPr>
            <a:r>
              <a:rPr lang="el-GR" sz="3500" dirty="0" smtClean="0"/>
              <a:t>ποιες είναι οι κύριες κατηγορίες ψυχικών </a:t>
            </a:r>
            <a:br>
              <a:rPr lang="el-GR" sz="3500" dirty="0" smtClean="0"/>
            </a:br>
            <a:r>
              <a:rPr lang="el-GR" sz="3500" dirty="0" smtClean="0"/>
              <a:t>    διαταραχών κατά </a:t>
            </a:r>
            <a:r>
              <a:rPr lang="en-US" sz="3500" dirty="0" smtClean="0"/>
              <a:t>DSM-IV</a:t>
            </a:r>
            <a:endParaRPr lang="el-GR" sz="3500" dirty="0" smtClean="0"/>
          </a:p>
          <a:p>
            <a:pPr marL="190514" indent="-571500">
              <a:buFont typeface="Wingdings" panose="05000000000000000000" pitchFamily="2" charset="2"/>
              <a:buChar char="ü"/>
            </a:pPr>
            <a:endParaRPr lang="el-GR" sz="3500" dirty="0"/>
          </a:p>
          <a:p>
            <a:pPr marL="0"/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251-5B84-4D2F-A9C7-1C62C4738B3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61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Χαρακτηριστικά αποκλίνουσας συμπεριφοράς </a:t>
            </a:r>
            <a:r>
              <a:rPr lang="el-GR" sz="3600" dirty="0" smtClean="0"/>
              <a:t>(6 από 6)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428740"/>
            <a:ext cx="9144000" cy="3676396"/>
          </a:xfrm>
        </p:spPr>
        <p:txBody>
          <a:bodyPr/>
          <a:lstStyle/>
          <a:p>
            <a:r>
              <a:rPr lang="el-GR" sz="2800" dirty="0" smtClean="0"/>
              <a:t>Η παρουσίαση των διαταραχών θα γίνει με βάση τους σημερινούς ορισμούς </a:t>
            </a:r>
          </a:p>
          <a:p>
            <a:r>
              <a:rPr lang="el-GR" sz="2800" dirty="0" smtClean="0"/>
              <a:t>Πιθανά</a:t>
            </a:r>
            <a:r>
              <a:rPr lang="el-GR" sz="2800" dirty="0"/>
              <a:t>, σε κάποια χρόνια, ακόμη κι ο ορισμός της αποκλίνουσας συμπεριφοράς να έχει αλλάξει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73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757075" y="2129891"/>
            <a:ext cx="2248975" cy="9419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3" b="1" dirty="0">
                <a:solidFill>
                  <a:schemeClr val="tx1"/>
                </a:solidFill>
              </a:rPr>
              <a:t>Ψυχική διαταραχή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375808" y="714360"/>
            <a:ext cx="1984389" cy="8863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3" b="1" dirty="0">
                <a:solidFill>
                  <a:schemeClr val="tx1"/>
                </a:solidFill>
              </a:rPr>
              <a:t>Προσωπική δυσφορία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393746" y="3929071"/>
            <a:ext cx="2032599" cy="78581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3" b="1" dirty="0">
                <a:solidFill>
                  <a:schemeClr val="tx1"/>
                </a:solidFill>
              </a:rPr>
              <a:t>Αναπηρία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6336781" y="714360"/>
            <a:ext cx="2381267" cy="10001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3" b="1" dirty="0">
                <a:solidFill>
                  <a:schemeClr val="tx1"/>
                </a:solidFill>
              </a:rPr>
              <a:t>Παραβίαση κοινωνικής νόρμας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6402925" y="3857633"/>
            <a:ext cx="2381267" cy="8572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3" b="1" dirty="0">
                <a:solidFill>
                  <a:schemeClr val="tx1"/>
                </a:solidFill>
              </a:rPr>
              <a:t>Δυσλειτουργία </a:t>
            </a: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 flipH="1" flipV="1">
            <a:off x="3546728" y="3462078"/>
            <a:ext cx="396879" cy="3307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16200000" flipH="1">
            <a:off x="3426343" y="1733013"/>
            <a:ext cx="264587" cy="264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6138341" y="1799161"/>
            <a:ext cx="264587" cy="1984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V="1">
            <a:off x="5865818" y="3429004"/>
            <a:ext cx="330731" cy="3307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FBBB-6F42-4D1F-B635-DB6BE0D80B1A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3651240" y="550070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el-GR" dirty="0" smtClean="0"/>
          </a:p>
        </p:txBody>
      </p:sp>
      <p:sp>
        <p:nvSpPr>
          <p:cNvPr id="13" name="12 - Ορθογώνιο"/>
          <p:cNvSpPr/>
          <p:nvPr/>
        </p:nvSpPr>
        <p:spPr>
          <a:xfrm>
            <a:off x="1079472" y="5214954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(</a:t>
            </a:r>
            <a:r>
              <a:rPr lang="en-US" dirty="0" err="1" smtClean="0"/>
              <a:t>Kring</a:t>
            </a:r>
            <a:r>
              <a:rPr lang="en-US" dirty="0" smtClean="0"/>
              <a:t> A.M., Davison G.C., Neale J.M., Johnson, 2010)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729134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Ιστορία της Ψυχοπαθολογίας (1 από 11)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3815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4000" b="1" dirty="0"/>
              <a:t>Πρώιμη δαιμονολογία</a:t>
            </a:r>
            <a:r>
              <a:rPr lang="el-GR" sz="4000" dirty="0"/>
              <a:t>: </a:t>
            </a:r>
            <a:br>
              <a:rPr lang="el-GR" sz="4000" dirty="0"/>
            </a:br>
            <a:r>
              <a:rPr lang="el-GR" sz="4000" dirty="0"/>
              <a:t>Όλες οι καλές ή οι κακές </a:t>
            </a:r>
            <a:r>
              <a:rPr lang="el-GR" sz="4000" dirty="0" smtClean="0"/>
              <a:t>δυνάμεις </a:t>
            </a:r>
            <a:r>
              <a:rPr lang="el-GR" sz="4000" dirty="0"/>
              <a:t>που υπερέβαιναν τον ανθρώπινο έλεγχο (π.χ. εκλείψεις, σεισμοί, ασθένειες) θεωρούνταν </a:t>
            </a:r>
            <a:r>
              <a:rPr lang="el-GR" sz="4000" dirty="0" smtClean="0"/>
              <a:t>υπερφυσικές</a:t>
            </a:r>
            <a:endParaRPr lang="el-GR" sz="4000" dirty="0"/>
          </a:p>
          <a:p>
            <a:pPr marL="0" indent="0">
              <a:buNone/>
            </a:pPr>
            <a:r>
              <a:rPr lang="el-GR" sz="4000" dirty="0"/>
              <a:t>Φιλόσοφοι, θεολόγοι και γιατροί που μελετούσαν τον «ταραγμένο νου» θεωρούσαν ότι η διαταραγμένη συμπεριφορά αντανακλούσε τη δυσαρέσκεια των θεών ή την κατοχή του ατόμου από </a:t>
            </a:r>
            <a:r>
              <a:rPr lang="el-GR" sz="4000" dirty="0" smtClean="0"/>
              <a:t>δαίμονες</a:t>
            </a:r>
          </a:p>
          <a:p>
            <a:pPr marL="0" indent="0" algn="r">
              <a:buNone/>
            </a:pPr>
            <a:r>
              <a:rPr lang="en-US" sz="3400" dirty="0" smtClean="0"/>
              <a:t>(</a:t>
            </a:r>
            <a:r>
              <a:rPr lang="en-US" sz="3400" dirty="0" err="1" smtClean="0"/>
              <a:t>Kring</a:t>
            </a:r>
            <a:r>
              <a:rPr lang="en-US" sz="3400" dirty="0" smtClean="0"/>
              <a:t> A.M., Davison G.C., Neale J.M., Johnson, 2010)</a:t>
            </a:r>
            <a:endParaRPr lang="el-GR" sz="3400" dirty="0" smtClean="0"/>
          </a:p>
          <a:p>
            <a:pPr marL="0" indent="0">
              <a:buNone/>
            </a:pPr>
            <a:r>
              <a:rPr lang="el-GR" sz="4100" dirty="0"/>
              <a:t/>
            </a:r>
            <a:br>
              <a:rPr lang="el-GR" sz="4100" dirty="0"/>
            </a:br>
            <a:endParaRPr lang="el-GR" sz="41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05661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(2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7968" y="1142988"/>
            <a:ext cx="9144032" cy="45720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3600" b="1" dirty="0"/>
              <a:t>Θεραπεία</a:t>
            </a:r>
            <a:r>
              <a:rPr lang="el-GR" sz="3600" dirty="0"/>
              <a:t>: ο </a:t>
            </a:r>
            <a:r>
              <a:rPr lang="el-GR" sz="3600" b="1" dirty="0"/>
              <a:t>εξαγνισμός</a:t>
            </a:r>
            <a:r>
              <a:rPr lang="el-GR" sz="3600" dirty="0"/>
              <a:t> (με διάφορα μέσα: μαστίγωμα, ασιτία, πρόκληση θορύβων  κ.ά. Ώστε το σώμα να γίνει αφιλόξενο για τους δαίμονες</a:t>
            </a:r>
            <a:r>
              <a:rPr lang="el-GR" sz="3600" dirty="0" smtClean="0"/>
              <a:t>)</a:t>
            </a:r>
          </a:p>
          <a:p>
            <a:pPr marL="0" indent="0">
              <a:buNone/>
            </a:pPr>
            <a:r>
              <a:rPr lang="el-GR" sz="3600" b="1" dirty="0"/>
              <a:t>Πρώιμες βιολογικές ερμηνείες</a:t>
            </a:r>
            <a:r>
              <a:rPr lang="el-GR" sz="3600" dirty="0"/>
              <a:t>: </a:t>
            </a:r>
            <a:r>
              <a:rPr lang="el-GR" sz="3600" dirty="0" smtClean="0"/>
              <a:t>Ιπποκράτης </a:t>
            </a:r>
            <a:r>
              <a:rPr lang="el-GR" sz="3600" dirty="0"/>
              <a:t>(5ος αι. π.Χ.) : </a:t>
            </a:r>
            <a:r>
              <a:rPr lang="el-GR" sz="3600" dirty="0" smtClean="0"/>
              <a:t>διαχώρισε </a:t>
            </a:r>
            <a:r>
              <a:rPr lang="el-GR" sz="3600" dirty="0"/>
              <a:t>την Ιατρική από τη </a:t>
            </a:r>
            <a:r>
              <a:rPr lang="el-GR" sz="3600" dirty="0" smtClean="0"/>
              <a:t>δεισιδαιμονία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Θεωρούσε τον εγκέφαλο όργανο της συνείδησης, της νοητικής ζωής και των συναισθημάτων </a:t>
            </a:r>
            <a:r>
              <a:rPr lang="el-GR" sz="3300" dirty="0" smtClean="0"/>
              <a:t/>
            </a:r>
            <a:br>
              <a:rPr lang="el-GR" sz="3300" dirty="0" smtClean="0"/>
            </a:br>
            <a:endParaRPr lang="el-GR" sz="3300" dirty="0" smtClean="0"/>
          </a:p>
          <a:p>
            <a:pPr marL="0" indent="0" algn="r">
              <a:buNone/>
            </a:pPr>
            <a:r>
              <a:rPr lang="en-US" sz="3100" dirty="0" smtClean="0"/>
              <a:t>(</a:t>
            </a:r>
            <a:r>
              <a:rPr lang="en-US" sz="3100" dirty="0" err="1" smtClean="0"/>
              <a:t>Kring</a:t>
            </a:r>
            <a:r>
              <a:rPr lang="en-US" sz="3100" dirty="0" smtClean="0"/>
              <a:t> A.M., Davison G.C., Neale J.M., Johnson, 2010)</a:t>
            </a:r>
            <a:endParaRPr lang="el-GR" sz="3100" dirty="0" smtClean="0"/>
          </a:p>
          <a:p>
            <a:pPr marL="0" indent="0">
              <a:buNone/>
            </a:pPr>
            <a:r>
              <a:rPr lang="el-GR" sz="3800" u="sng" dirty="0"/>
              <a:t/>
            </a:r>
            <a:br>
              <a:rPr lang="el-GR" sz="3800" u="sng" dirty="0"/>
            </a:br>
            <a:endParaRPr lang="el-GR" sz="3800" u="sng" dirty="0"/>
          </a:p>
          <a:p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41187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(3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024330"/>
          </a:xfrm>
        </p:spPr>
        <p:txBody>
          <a:bodyPr>
            <a:normAutofit/>
          </a:bodyPr>
          <a:lstStyle/>
          <a:p>
            <a:r>
              <a:rPr lang="el-GR" sz="2800" dirty="0"/>
              <a:t>Αποκλίσεις στη σκέψη και τη συμπεριφορά θεωρούσε ότι αποτελούν ένδειξη κάποιου είδους παθολογίας του </a:t>
            </a:r>
            <a:r>
              <a:rPr lang="el-GR" sz="2800" dirty="0" smtClean="0"/>
              <a:t>εγκεφάλου</a:t>
            </a:r>
            <a:br>
              <a:rPr lang="el-GR" sz="2800" dirty="0" smtClean="0"/>
            </a:br>
            <a:r>
              <a:rPr lang="el-GR" sz="2800" dirty="0" smtClean="0"/>
              <a:t> </a:t>
            </a:r>
            <a:endParaRPr lang="el-GR" sz="2800" dirty="0"/>
          </a:p>
          <a:p>
            <a:r>
              <a:rPr lang="el-GR" sz="2800" dirty="0"/>
              <a:t>Από τους πρώτους υποστηρικτές της ιδέας ότι, όταν κάτι δε λειτουργεί καλά στο σώμα, διαταράσσεται η σκέψη και η </a:t>
            </a:r>
            <a:r>
              <a:rPr lang="el-GR" sz="2800" dirty="0" smtClean="0"/>
              <a:t>συμπεριφορά</a:t>
            </a:r>
          </a:p>
          <a:p>
            <a:pPr algn="r">
              <a:buNone/>
            </a:pPr>
            <a:r>
              <a:rPr lang="el-GR" sz="32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endParaRPr lang="el-GR" sz="2400" dirty="0" smtClean="0"/>
          </a:p>
          <a:p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22429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(4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12800" b="1" dirty="0"/>
              <a:t>Πρώιμες βιολογικές ερμηνείες</a:t>
            </a:r>
            <a:r>
              <a:rPr lang="el-GR" sz="12800" b="1" dirty="0" smtClean="0"/>
              <a:t>: </a:t>
            </a:r>
          </a:p>
          <a:p>
            <a:pPr marL="0" indent="0">
              <a:buNone/>
            </a:pPr>
            <a:r>
              <a:rPr lang="el-GR" sz="12800" dirty="0" smtClean="0"/>
              <a:t>Ιπποκράτης </a:t>
            </a:r>
            <a:r>
              <a:rPr lang="el-GR" sz="12800" dirty="0"/>
              <a:t>: θεωρία των 4 χυμών </a:t>
            </a:r>
          </a:p>
          <a:p>
            <a:pPr marL="628650" lvl="1" indent="-461963">
              <a:buFont typeface="Wingdings" panose="05000000000000000000" pitchFamily="2" charset="2"/>
              <a:buChar char="Ø"/>
              <a:tabLst>
                <a:tab pos="628650" algn="l"/>
              </a:tabLst>
            </a:pPr>
            <a:r>
              <a:rPr lang="el-GR" sz="11200" dirty="0" smtClean="0"/>
              <a:t>το</a:t>
            </a:r>
            <a:r>
              <a:rPr lang="el-GR" sz="11200" dirty="0"/>
              <a:t> αίμα (πλεόνασμα: ευμετάβλητη ιδιοσυγκρασία) </a:t>
            </a:r>
          </a:p>
          <a:p>
            <a:pPr marL="628650" lvl="1" indent="-461963">
              <a:buFont typeface="Wingdings" panose="05000000000000000000" pitchFamily="2" charset="2"/>
              <a:buChar char="Ø"/>
              <a:tabLst>
                <a:tab pos="628650" algn="l"/>
              </a:tabLst>
            </a:pPr>
            <a:r>
              <a:rPr lang="el-GR" sz="11200" dirty="0" smtClean="0"/>
              <a:t>η </a:t>
            </a:r>
            <a:r>
              <a:rPr lang="el-GR" sz="11200" dirty="0"/>
              <a:t>μαύρη χολή (πλεόνασμα: μελαγχολία)</a:t>
            </a:r>
          </a:p>
          <a:p>
            <a:pPr marL="628650" lvl="1" indent="-461963">
              <a:buFont typeface="Wingdings" panose="05000000000000000000" pitchFamily="2" charset="2"/>
              <a:buChar char="Ø"/>
              <a:tabLst>
                <a:tab pos="628650" algn="l"/>
              </a:tabLst>
            </a:pPr>
            <a:r>
              <a:rPr lang="el-GR" sz="11200" dirty="0" smtClean="0"/>
              <a:t>η </a:t>
            </a:r>
            <a:r>
              <a:rPr lang="el-GR" sz="11200" dirty="0"/>
              <a:t>κίτρινη χολή (πλεόνασμα: ευερεθιστότητα και </a:t>
            </a:r>
            <a:br>
              <a:rPr lang="el-GR" sz="11200" dirty="0"/>
            </a:br>
            <a:r>
              <a:rPr lang="el-GR" sz="11200" dirty="0"/>
              <a:t>                                άγχος)</a:t>
            </a:r>
          </a:p>
          <a:p>
            <a:pPr marL="628650" lvl="1" indent="-461963">
              <a:buFont typeface="Wingdings" panose="05000000000000000000" pitchFamily="2" charset="2"/>
              <a:buChar char="Ø"/>
              <a:tabLst>
                <a:tab pos="628650" algn="l"/>
              </a:tabLst>
            </a:pPr>
            <a:r>
              <a:rPr lang="el-GR" sz="11200" dirty="0" smtClean="0"/>
              <a:t>το</a:t>
            </a:r>
            <a:r>
              <a:rPr lang="el-GR" sz="11200" dirty="0"/>
              <a:t> φλέγμα (πλεόνασμα: ψύχραιμος, απαθής, που δεν </a:t>
            </a:r>
            <a:r>
              <a:rPr lang="el-GR" sz="11200" dirty="0" smtClean="0"/>
              <a:t>                      </a:t>
            </a:r>
            <a:r>
              <a:rPr lang="el-GR" sz="11200" dirty="0"/>
              <a:t>αντιδρά συγκινησιακά)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91496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(5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Όταν οι τέσσερις χυμοί βρίσκονται σε ισορροπία μέσα στο σώμα, τότε πρόκειται για </a:t>
            </a:r>
            <a:r>
              <a:rPr lang="el-GR" sz="2800" b="1" dirty="0"/>
              <a:t>ευκρασία</a:t>
            </a:r>
            <a:r>
              <a:rPr lang="el-GR" sz="2800" dirty="0"/>
              <a:t>, δηλαδή ο άνθρωπος είναι υγιής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  <a:p>
            <a:r>
              <a:rPr lang="el-GR" sz="2800" dirty="0"/>
              <a:t>Η </a:t>
            </a:r>
            <a:r>
              <a:rPr lang="el-GR" sz="2800" b="1" dirty="0"/>
              <a:t>δυσκρασία </a:t>
            </a:r>
            <a:r>
              <a:rPr lang="el-GR" sz="2800" dirty="0"/>
              <a:t>περιγράφει την κατάσταση, όταν η ισορροπία των χυμών έχει χαθεί</a:t>
            </a:r>
            <a:br>
              <a:rPr lang="el-GR" sz="2800" dirty="0"/>
            </a:br>
            <a:r>
              <a:rPr lang="el-GR" sz="2800" dirty="0"/>
              <a:t>Η δυσκρασία εκδηλώνεται με τις διάφορες ασθένειες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62362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(6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3800" b="1" dirty="0"/>
              <a:t>Μεσαίωνας και Δαιμονολογία</a:t>
            </a:r>
            <a:r>
              <a:rPr lang="el-GR" sz="3800" dirty="0"/>
              <a:t/>
            </a:r>
            <a:br>
              <a:rPr lang="el-GR" sz="3800" dirty="0"/>
            </a:br>
            <a:r>
              <a:rPr lang="el-GR" sz="3800" dirty="0"/>
              <a:t>Επιστροφή στις απόψεις ότι οι ψυχικές διαταραχές οφείλονται σε υπερφυσικά αίτια </a:t>
            </a:r>
            <a:r>
              <a:rPr lang="el-GR" sz="3800" dirty="0" smtClean="0"/>
              <a:t/>
            </a:r>
            <a:br>
              <a:rPr lang="el-GR" sz="3800" dirty="0" smtClean="0"/>
            </a:br>
            <a:endParaRPr lang="el-GR" sz="3800" dirty="0"/>
          </a:p>
          <a:p>
            <a:r>
              <a:rPr lang="el-GR" sz="3800" dirty="0"/>
              <a:t>Η ξαφνική απώλεια της λογικής ήταν σύμπτωμα κατοχής του ατόμου από δαίμονες και η συνηθισμένη μέθοδος για την αποπομπή του δαίμονα ήταν το κάψιμο («η Δίωξη των μαγισσών» 1480-1700</a:t>
            </a:r>
            <a:r>
              <a:rPr lang="el-GR" sz="3800" dirty="0" smtClean="0"/>
              <a:t>)</a:t>
            </a:r>
          </a:p>
          <a:p>
            <a:pPr algn="r">
              <a:buNone/>
            </a:pPr>
            <a:r>
              <a:rPr lang="en-US" sz="3100" dirty="0" smtClean="0"/>
              <a:t>(</a:t>
            </a:r>
            <a:r>
              <a:rPr lang="en-US" sz="3100" dirty="0" err="1" smtClean="0"/>
              <a:t>Kring</a:t>
            </a:r>
            <a:r>
              <a:rPr lang="en-US" sz="3100" dirty="0" smtClean="0"/>
              <a:t> A.M., Davison G.C., Neale J.M., Johnson, 2010)</a:t>
            </a:r>
            <a:endParaRPr lang="el-GR" sz="3100" dirty="0" smtClean="0"/>
          </a:p>
          <a:p>
            <a:pPr>
              <a:buNone/>
            </a:pPr>
            <a:endParaRPr lang="el-GR" sz="38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06548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(7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238644"/>
          </a:xfrm>
        </p:spPr>
        <p:txBody>
          <a:bodyPr>
            <a:normAutofit/>
          </a:bodyPr>
          <a:lstStyle/>
          <a:p>
            <a:r>
              <a:rPr lang="el-GR" sz="2800" b="1" dirty="0"/>
              <a:t>Σεληνιασμός</a:t>
            </a:r>
            <a:r>
              <a:rPr lang="el-GR" sz="2800" dirty="0"/>
              <a:t>: θεωρία του Ελβετού γιατρού </a:t>
            </a:r>
            <a:r>
              <a:rPr lang="el-GR" sz="2800" dirty="0" err="1"/>
              <a:t>Paracelsus</a:t>
            </a:r>
            <a:r>
              <a:rPr lang="el-GR" sz="2800" dirty="0"/>
              <a:t> ο οποίος απέδιδε την αποκλίνουσα συμπεριφορά στην κακή ευθυγράμμιση της σελήνης και των άστρων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  <a:p>
            <a:r>
              <a:rPr lang="el-GR" sz="2800" dirty="0"/>
              <a:t>Ακόμη και σήμερα πολλοί πιστεύουν ότι η πανσέληνος συνδέεται με την αποκλίνουσα συμπεριφορά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4649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(8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b="1" dirty="0"/>
              <a:t>Ανάπτυξη των Ασύλων </a:t>
            </a:r>
            <a:r>
              <a:rPr lang="el-GR" sz="2800" dirty="0"/>
              <a:t>:</a:t>
            </a:r>
            <a:br>
              <a:rPr lang="el-GR" sz="2800" dirty="0"/>
            </a:br>
            <a:r>
              <a:rPr lang="el-GR" sz="2800" dirty="0"/>
              <a:t>Μέχρι το 15ο αι. (τέλος σταυροφοριών) υπήρχαν ελάχιστα ψυχιατρικά νοσοκομεία στην Ευρώπη (αντίθετα υπήρχαν πολλά για λεπρούς)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  <a:p>
            <a:r>
              <a:rPr lang="el-GR" sz="2800" dirty="0"/>
              <a:t>Σταδιακά τα λεπροκομεία μετατράπηκαν σε άσυλα, όπου φιλοξενούσαν ψυχικά πάσχοντες και ζητιάνους</a:t>
            </a: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1750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38" y="285087"/>
            <a:ext cx="9144000" cy="952500"/>
          </a:xfrm>
        </p:spPr>
        <p:txBody>
          <a:bodyPr>
            <a:normAutofit/>
          </a:bodyPr>
          <a:lstStyle/>
          <a:p>
            <a:r>
              <a:rPr lang="el-GR" sz="4400" dirty="0" smtClean="0"/>
              <a:t>Περιεχόμενα ενότητας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3200" dirty="0" smtClean="0"/>
              <a:t>Ψυχικές διαταραχές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200" dirty="0" smtClean="0"/>
              <a:t>Ψυχοπαθολογία</a:t>
            </a:r>
          </a:p>
          <a:p>
            <a:pPr marL="514350" indent="0">
              <a:buNone/>
            </a:pPr>
            <a:r>
              <a:rPr lang="el-GR" sz="2800" dirty="0" smtClean="0"/>
              <a:t>2.1.  Αποκλίνουσα συμπεριφορά</a:t>
            </a:r>
          </a:p>
          <a:p>
            <a:pPr marL="514350" indent="0">
              <a:buNone/>
            </a:pPr>
            <a:r>
              <a:rPr lang="el-GR" sz="2800" dirty="0" smtClean="0"/>
              <a:t>2.2.  Ιστορία της ψυχοπαθολογίας</a:t>
            </a:r>
          </a:p>
          <a:p>
            <a:pPr marL="514350" indent="0">
              <a:buNone/>
            </a:pPr>
            <a:r>
              <a:rPr lang="el-GR" sz="2800" dirty="0" smtClean="0"/>
              <a:t>2.3. Ταξινόμηση ψυχικών διαταραχών</a:t>
            </a:r>
          </a:p>
          <a:p>
            <a:pPr marL="514350" indent="0">
              <a:buNone/>
            </a:pPr>
            <a:r>
              <a:rPr lang="el-GR" sz="2800" dirty="0" smtClean="0"/>
              <a:t>2.4. Κύριες </a:t>
            </a:r>
            <a:r>
              <a:rPr lang="el-GR" sz="2800" dirty="0"/>
              <a:t>κατηγορίες ψυχικών διαταραχών κατά DSM-IV</a:t>
            </a:r>
            <a:endParaRPr lang="el-GR" sz="2800" dirty="0" smtClean="0"/>
          </a:p>
          <a:p>
            <a:endParaRPr lang="el-GR" sz="3200" dirty="0" smtClean="0"/>
          </a:p>
          <a:p>
            <a:endParaRPr lang="el-G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251-5B84-4D2F-A9C7-1C62C4738B3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(9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975" indent="-180975"/>
            <a:r>
              <a:rPr lang="el-GR" sz="2800" dirty="0" smtClean="0"/>
              <a:t> Δεν </a:t>
            </a:r>
            <a:r>
              <a:rPr lang="el-GR" sz="2800" dirty="0"/>
              <a:t>παρείχαν κάποια αγωγή, απλά τους έβαζαν να δουλεύουν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 smtClean="0"/>
          </a:p>
          <a:p>
            <a:pPr marL="180975" indent="-180975"/>
            <a:r>
              <a:rPr lang="el-GR" sz="2800" dirty="0" smtClean="0"/>
              <a:t> Οι </a:t>
            </a:r>
            <a:r>
              <a:rPr lang="el-GR" sz="2800" dirty="0"/>
              <a:t>μεταρρυθμίσεις του </a:t>
            </a:r>
            <a:r>
              <a:rPr lang="el-GR" sz="2800" dirty="0" err="1"/>
              <a:t>Pinel</a:t>
            </a:r>
            <a:r>
              <a:rPr lang="el-GR" sz="2800" dirty="0"/>
              <a:t> (1745-1826):</a:t>
            </a:r>
            <a:br>
              <a:rPr lang="el-GR" sz="2800" dirty="0"/>
            </a:br>
            <a:r>
              <a:rPr lang="el-GR" sz="2800" dirty="0"/>
              <a:t>Κίνημα για την ανθρωπιστική αντιμετώπιση των ψυχικά ασθενών στα άσυλα </a:t>
            </a:r>
          </a:p>
          <a:p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77019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</a:t>
            </a:r>
            <a:r>
              <a:rPr lang="el-GR" sz="4000" dirty="0" smtClean="0"/>
              <a:t>(10 από 11)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6700" indent="-266700"/>
            <a:r>
              <a:rPr lang="el-GR" sz="2800" dirty="0"/>
              <a:t>Άρχισε να αντιμετωπίζει τους </a:t>
            </a:r>
            <a:r>
              <a:rPr lang="el-GR" sz="2800" dirty="0" err="1" smtClean="0"/>
              <a:t>τρόφιμους</a:t>
            </a:r>
            <a:r>
              <a:rPr lang="el-GR" sz="2800" dirty="0" smtClean="0"/>
              <a:t> </a:t>
            </a:r>
            <a:r>
              <a:rPr lang="el-GR" sz="2800" dirty="0"/>
              <a:t>ως ασθενείς κι όχι ως κτήνη. Αφαίρεσε τις αλυσίδες. Ασθενείς που μέχρι τότε θεωρούνταν επικίνδυνοι, περιφέρονταν χωρίς να ενοχλούν κανένα </a:t>
            </a:r>
          </a:p>
          <a:p>
            <a:pPr marL="180975" indent="-180975"/>
            <a:r>
              <a:rPr lang="el-GR" sz="2800" dirty="0"/>
              <a:t>Τα μπουντρούμια αντικαταστάθηκαν από ευήλια </a:t>
            </a:r>
            <a:r>
              <a:rPr lang="el-GR" sz="2800" dirty="0" smtClean="0"/>
              <a:t>δωμάτια, ασθενείς</a:t>
            </a:r>
            <a:r>
              <a:rPr lang="el-GR" sz="2800" dirty="0"/>
              <a:t>, χρόνια φυλακισμένοι, ανέκτησαν την υγεία τους και έφυγαν από το νοσοκομείο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955471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794117" y="1214426"/>
            <a:ext cx="5857884" cy="4357718"/>
          </a:xfrm>
        </p:spPr>
        <p:txBody>
          <a:bodyPr>
            <a:normAutofit fontScale="92500" lnSpcReduction="20000"/>
          </a:bodyPr>
          <a:lstStyle/>
          <a:p>
            <a:r>
              <a:rPr lang="el-GR" sz="2800" dirty="0"/>
              <a:t>Τα άτομα με ψυχικές παθήσεις έχουν συχνά αντιμετωπιστεί ως εγκληματίες και έχουν τιμωρηθεί, φυλακιστεί ή καταδικαστεί σε θάνατο για το «έγκλημά» τους να αποκλίνουν από το </a:t>
            </a:r>
            <a:r>
              <a:rPr lang="el-GR" sz="2800" dirty="0" smtClean="0"/>
              <a:t>φυσιολογικό</a:t>
            </a:r>
            <a:br>
              <a:rPr lang="el-GR" sz="2800" dirty="0" smtClean="0"/>
            </a:br>
            <a:endParaRPr lang="el-GR" sz="2800" dirty="0" smtClean="0"/>
          </a:p>
          <a:p>
            <a:r>
              <a:rPr lang="el-GR" sz="2800" dirty="0" smtClean="0"/>
              <a:t> Η τρέλα έχει υπάρξει αντικείμενο φόβου και εμπαιγμού και οι ψυχικά ασθενείς έχουν υποστεί σοβαρή κακοποίηση 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/>
          </a:p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sz="2800" i="1" dirty="0" smtClean="0"/>
              <a:t>«Ο </a:t>
            </a:r>
            <a:r>
              <a:rPr lang="el-GR" sz="2800" i="1" dirty="0"/>
              <a:t>καλύτερος τρόπος για να σιγουρευτείς ότι εσύ είσαι ο γνωστικός, είναι το να κλείσεις </a:t>
            </a:r>
            <a:br>
              <a:rPr lang="el-GR" sz="2800" i="1" dirty="0"/>
            </a:br>
            <a:r>
              <a:rPr lang="el-GR" sz="2800" i="1" dirty="0"/>
              <a:t>μέσα το γείτονά </a:t>
            </a:r>
            <a:r>
              <a:rPr lang="el-GR" sz="2800" i="1" dirty="0" smtClean="0"/>
              <a:t>σου» </a:t>
            </a:r>
            <a:r>
              <a:rPr lang="el-GR" sz="2800" dirty="0" smtClean="0"/>
              <a:t>(</a:t>
            </a:r>
            <a:r>
              <a:rPr lang="el-GR" sz="2800" i="1" dirty="0" smtClean="0"/>
              <a:t>Φ. Ντοστογιέφσκι</a:t>
            </a:r>
            <a:r>
              <a:rPr lang="el-GR" sz="2800" dirty="0"/>
              <a:t>)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Ιστορία της Ψυχοπαθολογίας (</a:t>
            </a:r>
            <a:r>
              <a:rPr lang="el-GR" sz="4000" dirty="0" smtClean="0"/>
              <a:t>11 από 11)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xmlns="" val="3358550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ΙΑΤΡΙΚΟ ΜΟΝΤΕΛΟ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7968" y="1142988"/>
            <a:ext cx="9144000" cy="457201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l-GR" sz="5800" b="1" dirty="0" smtClean="0"/>
              <a:t>Ιατρικό μοντέλο</a:t>
            </a:r>
            <a:r>
              <a:rPr lang="el-GR" sz="5800" dirty="0" smtClean="0"/>
              <a:t>: </a:t>
            </a:r>
            <a:r>
              <a:rPr lang="el-GR" sz="4600" dirty="0" smtClean="0"/>
              <a:t/>
            </a:r>
            <a:br>
              <a:rPr lang="el-GR" sz="4600" dirty="0" smtClean="0"/>
            </a:br>
            <a:r>
              <a:rPr lang="el-GR" sz="4600" dirty="0" smtClean="0">
                <a:sym typeface="Wingdings 2"/>
              </a:rPr>
              <a:t> </a:t>
            </a:r>
            <a:r>
              <a:rPr lang="el-GR" sz="5100" dirty="0" smtClean="0"/>
              <a:t>προσδιορισμός των ψυχικών δυσλειτουργιών </a:t>
            </a:r>
            <a:br>
              <a:rPr lang="el-GR" sz="5100" dirty="0" smtClean="0"/>
            </a:br>
            <a:r>
              <a:rPr lang="el-GR" sz="5100" dirty="0" smtClean="0">
                <a:sym typeface="Wingdings 2"/>
              </a:rPr>
              <a:t> </a:t>
            </a:r>
            <a:r>
              <a:rPr lang="el-GR" sz="5100" dirty="0" smtClean="0"/>
              <a:t>εντοπισμός συμπτωμάτων</a:t>
            </a:r>
            <a:br>
              <a:rPr lang="el-GR" sz="5100" dirty="0" smtClean="0"/>
            </a:br>
            <a:r>
              <a:rPr lang="el-GR" sz="5100" dirty="0">
                <a:sym typeface="Wingdings 2"/>
              </a:rPr>
              <a:t> </a:t>
            </a:r>
            <a:r>
              <a:rPr lang="el-GR" sz="5100" dirty="0" smtClean="0"/>
              <a:t>ανεύρεση αιτιών </a:t>
            </a:r>
            <a:br>
              <a:rPr lang="el-GR" sz="5100" dirty="0" smtClean="0"/>
            </a:br>
            <a:r>
              <a:rPr lang="el-GR" sz="5100" dirty="0">
                <a:sym typeface="Wingdings 2"/>
              </a:rPr>
              <a:t> </a:t>
            </a:r>
            <a:r>
              <a:rPr lang="el-GR" sz="5100" dirty="0" smtClean="0"/>
              <a:t>πρόταση θεραπείας </a:t>
            </a:r>
            <a:br>
              <a:rPr lang="el-GR" sz="5100" dirty="0" smtClean="0"/>
            </a:br>
            <a:r>
              <a:rPr lang="el-GR" sz="5100" dirty="0" smtClean="0"/>
              <a:t>(όπως γίνεται και στις σωματικές παθήσεις)</a:t>
            </a:r>
          </a:p>
          <a:p>
            <a:pPr algn="r">
              <a:lnSpc>
                <a:spcPct val="150000"/>
              </a:lnSpc>
              <a:buNone/>
            </a:pPr>
            <a:r>
              <a:rPr lang="el-GR" sz="5100" dirty="0" smtClean="0"/>
              <a:t> </a:t>
            </a:r>
            <a:r>
              <a:rPr lang="el-GR" sz="4400" dirty="0" smtClean="0"/>
              <a:t>(</a:t>
            </a:r>
            <a:r>
              <a:rPr lang="en-US" sz="4400" dirty="0" err="1" smtClean="0"/>
              <a:t>Schacter</a:t>
            </a:r>
            <a:r>
              <a:rPr lang="en-US" sz="4400" dirty="0" smtClean="0"/>
              <a:t> D.I., Gilbert D.T., Wegner D.M., 2012)</a:t>
            </a:r>
            <a:endParaRPr lang="el-GR" sz="4400" dirty="0" smtClean="0"/>
          </a:p>
          <a:p>
            <a:pPr>
              <a:lnSpc>
                <a:spcPct val="150000"/>
              </a:lnSpc>
            </a:pPr>
            <a:endParaRPr lang="el-GR" sz="5100" dirty="0" smtClean="0"/>
          </a:p>
          <a:p>
            <a:pPr>
              <a:lnSpc>
                <a:spcPct val="150000"/>
              </a:lnSpc>
            </a:pPr>
            <a:endParaRPr lang="el-GR" sz="51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FBBB-6F42-4D1F-B635-DB6BE0D80B1A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60148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428607"/>
            <a:ext cx="9144000" cy="928695"/>
          </a:xfrm>
        </p:spPr>
        <p:txBody>
          <a:bodyPr>
            <a:noAutofit/>
          </a:bodyPr>
          <a:lstStyle/>
          <a:p>
            <a:r>
              <a:rPr lang="el-GR" sz="4000" dirty="0"/>
              <a:t>Ταξινόμηση Ψυχικών </a:t>
            </a:r>
            <a:r>
              <a:rPr lang="el-GR" sz="4000" dirty="0" smtClean="0"/>
              <a:t>Διαταραχών </a:t>
            </a:r>
            <a:br>
              <a:rPr lang="el-GR" sz="4000" dirty="0" smtClean="0"/>
            </a:br>
            <a:r>
              <a:rPr lang="el-GR" sz="4000" dirty="0" smtClean="0"/>
              <a:t>(1 από 3)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71616"/>
            <a:ext cx="9144000" cy="3533520"/>
          </a:xfrm>
        </p:spPr>
        <p:txBody>
          <a:bodyPr>
            <a:normAutofit fontScale="77500" lnSpcReduction="20000"/>
          </a:bodyPr>
          <a:lstStyle/>
          <a:p>
            <a:r>
              <a:rPr lang="el-GR" sz="3800" b="1" dirty="0"/>
              <a:t>Σύστημα </a:t>
            </a:r>
            <a:r>
              <a:rPr lang="el-GR" sz="3800" b="1" dirty="0" smtClean="0"/>
              <a:t>ταξινόμησης </a:t>
            </a:r>
            <a:r>
              <a:rPr lang="el-GR" sz="3800" b="1" dirty="0"/>
              <a:t>DSM </a:t>
            </a:r>
            <a:r>
              <a:rPr lang="el-GR" sz="3800" dirty="0"/>
              <a:t>(1952)</a:t>
            </a:r>
            <a:br>
              <a:rPr lang="el-GR" sz="3800" dirty="0"/>
            </a:br>
            <a:r>
              <a:rPr lang="el-GR" sz="3800" dirty="0"/>
              <a:t>Εξελίχτηκε, καθώς εξελισσόταν οι επιστήμες της ψυχολογίας και της ψυχιατρικής  και η διαδικασία αναθεώρησης συνεχίζεται μέχρι τις μέρες μας </a:t>
            </a:r>
            <a:br>
              <a:rPr lang="el-GR" sz="3800" dirty="0"/>
            </a:br>
            <a:endParaRPr lang="el-GR" sz="3800" dirty="0"/>
          </a:p>
          <a:p>
            <a:r>
              <a:rPr lang="el-GR" sz="3800" b="1" dirty="0"/>
              <a:t>20ος αι. δυο κατηγορίες</a:t>
            </a:r>
            <a:r>
              <a:rPr lang="el-GR" sz="3800" dirty="0"/>
              <a:t>:</a:t>
            </a:r>
            <a:br>
              <a:rPr lang="el-GR" sz="3800" dirty="0"/>
            </a:br>
            <a:r>
              <a:rPr lang="el-GR" sz="3800" dirty="0" smtClean="0"/>
              <a:t>1</a:t>
            </a:r>
            <a:r>
              <a:rPr lang="el-GR" sz="3800" baseline="30000" dirty="0" smtClean="0"/>
              <a:t>η</a:t>
            </a:r>
            <a:r>
              <a:rPr lang="el-GR" sz="3800" dirty="0" smtClean="0"/>
              <a:t>  </a:t>
            </a:r>
            <a:r>
              <a:rPr lang="el-GR" sz="3800" b="1" dirty="0"/>
              <a:t>Νεύρωση</a:t>
            </a:r>
            <a:r>
              <a:rPr lang="el-GR" sz="3800" dirty="0"/>
              <a:t/>
            </a:r>
            <a:br>
              <a:rPr lang="el-GR" sz="3800" dirty="0"/>
            </a:br>
            <a:r>
              <a:rPr lang="el-GR" sz="3800" dirty="0"/>
              <a:t/>
            </a:r>
            <a:br>
              <a:rPr lang="el-GR" sz="3800" dirty="0"/>
            </a:br>
            <a:r>
              <a:rPr lang="el-GR" sz="3800" dirty="0" smtClean="0"/>
              <a:t>2η </a:t>
            </a:r>
            <a:r>
              <a:rPr lang="el-GR" sz="3800" b="1" dirty="0"/>
              <a:t>Ψύχωση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10622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571483"/>
            <a:ext cx="9144000" cy="609881"/>
          </a:xfrm>
        </p:spPr>
        <p:txBody>
          <a:bodyPr>
            <a:noAutofit/>
          </a:bodyPr>
          <a:lstStyle/>
          <a:p>
            <a:r>
              <a:rPr lang="el-GR" sz="4000" dirty="0" smtClean="0"/>
              <a:t>Ταξινόμηση </a:t>
            </a:r>
            <a:r>
              <a:rPr lang="el-GR" sz="4000" dirty="0"/>
              <a:t>Ψυχικών </a:t>
            </a:r>
            <a:r>
              <a:rPr lang="el-GR" sz="4000" dirty="0" smtClean="0"/>
              <a:t>Διαταραχών </a:t>
            </a:r>
            <a:br>
              <a:rPr lang="el-GR" sz="4000" dirty="0" smtClean="0"/>
            </a:br>
            <a:r>
              <a:rPr lang="el-GR" sz="4000" dirty="0" smtClean="0"/>
              <a:t>(2 από 3)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00178"/>
            <a:ext cx="9144000" cy="385765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l-GR" sz="3600" b="1" dirty="0" smtClean="0"/>
              <a:t>Νεύρωση</a:t>
            </a:r>
            <a:r>
              <a:rPr lang="el-GR" sz="3600" dirty="0"/>
              <a:t>: </a:t>
            </a:r>
            <a:r>
              <a:rPr lang="el-GR" sz="3600" dirty="0" smtClean="0"/>
              <a:t>«κατάσταση </a:t>
            </a:r>
            <a:r>
              <a:rPr lang="el-GR" sz="3600" dirty="0"/>
              <a:t>που περιλαμβάνει άγχος, αλλά κατά την οποία το άτομο βρίσκεται ακόμη σε επαφή με την </a:t>
            </a:r>
            <a:r>
              <a:rPr lang="el-GR" sz="3600" dirty="0" smtClean="0"/>
              <a:t>πραγματικότητα»</a:t>
            </a:r>
          </a:p>
          <a:p>
            <a:pPr marL="514350" indent="-514350">
              <a:buAutoNum type="arabicPeriod"/>
            </a:pPr>
            <a:r>
              <a:rPr lang="el-GR" sz="3600" b="1" dirty="0"/>
              <a:t>Ψύχωση</a:t>
            </a:r>
            <a:r>
              <a:rPr lang="el-GR" sz="3600" dirty="0"/>
              <a:t>: </a:t>
            </a:r>
            <a:r>
              <a:rPr lang="el-GR" sz="3600" dirty="0" smtClean="0"/>
              <a:t>«κατάσταση </a:t>
            </a:r>
            <a:r>
              <a:rPr lang="el-GR" sz="3600" dirty="0"/>
              <a:t>κατά την οποία ένα άτομο βιώνει σημαντικές διαστρεβλώσεις στην αντίληψη και τη σκέψη που αδυνατίζουν την επαφή με την </a:t>
            </a:r>
            <a:r>
              <a:rPr lang="el-GR" sz="3600" dirty="0" smtClean="0"/>
              <a:t>πραγματικότητα»</a:t>
            </a:r>
          </a:p>
          <a:p>
            <a:pPr marL="514350" indent="-514350" algn="r">
              <a:buNone/>
            </a:pPr>
            <a:r>
              <a:rPr lang="el-GR" sz="3100" dirty="0" smtClean="0"/>
              <a:t>(</a:t>
            </a:r>
            <a:r>
              <a:rPr lang="en-US" sz="3100" dirty="0" err="1" smtClean="0"/>
              <a:t>Schacter</a:t>
            </a:r>
            <a:r>
              <a:rPr lang="en-US" sz="3100" dirty="0" smtClean="0"/>
              <a:t> D.I., Gilbert D.T., Wegner D.M., 2012</a:t>
            </a:r>
            <a:r>
              <a:rPr lang="en-US" sz="3600" dirty="0" smtClean="0"/>
              <a:t>)</a:t>
            </a:r>
            <a:endParaRPr lang="el-GR" sz="3600" dirty="0" smtClean="0"/>
          </a:p>
          <a:p>
            <a:pPr marL="514350" indent="-514350">
              <a:buNone/>
            </a:pPr>
            <a:r>
              <a:rPr lang="el-GR" sz="3500" u="sng" dirty="0"/>
              <a:t/>
            </a:r>
            <a:br>
              <a:rPr lang="el-GR" sz="3500" u="sng" dirty="0"/>
            </a:br>
            <a:endParaRPr lang="el-GR" sz="3500" u="sng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811022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642921"/>
            <a:ext cx="9144000" cy="538443"/>
          </a:xfrm>
        </p:spPr>
        <p:txBody>
          <a:bodyPr>
            <a:noAutofit/>
          </a:bodyPr>
          <a:lstStyle/>
          <a:p>
            <a:r>
              <a:rPr lang="el-GR" sz="4000" dirty="0"/>
              <a:t>Ταξινόμηση Ψυχικών </a:t>
            </a:r>
            <a:r>
              <a:rPr lang="el-GR" sz="4000" dirty="0" smtClean="0"/>
              <a:t>Διαταραχών </a:t>
            </a:r>
            <a:br>
              <a:rPr lang="el-GR" sz="4000" dirty="0" smtClean="0"/>
            </a:br>
            <a:r>
              <a:rPr lang="el-GR" sz="4000" dirty="0" smtClean="0"/>
              <a:t>(3 από 3)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00178"/>
            <a:ext cx="9144000" cy="3604958"/>
          </a:xfrm>
        </p:spPr>
        <p:txBody>
          <a:bodyPr>
            <a:normAutofit fontScale="92500"/>
          </a:bodyPr>
          <a:lstStyle/>
          <a:p>
            <a:r>
              <a:rPr lang="el-GR" sz="3000" dirty="0"/>
              <a:t>Η συνύπαρξη δυο ή περισσότερων διαταραχών σε ένα άτομο ονομάζεται </a:t>
            </a:r>
            <a:r>
              <a:rPr lang="el-GR" sz="3000" b="1" dirty="0" err="1"/>
              <a:t>συννοσηρότητα</a:t>
            </a:r>
            <a:r>
              <a:rPr lang="el-GR" sz="3000" dirty="0"/>
              <a:t> και είναι σχετικά συχνό φαινόμενο στους ασθενείς που αξιολογούνται με το DSM </a:t>
            </a:r>
            <a:br>
              <a:rPr lang="el-GR" sz="3000" dirty="0"/>
            </a:br>
            <a:r>
              <a:rPr lang="el-GR" sz="3000" dirty="0"/>
              <a:t/>
            </a:r>
            <a:br>
              <a:rPr lang="el-GR" sz="3000" dirty="0"/>
            </a:br>
            <a:r>
              <a:rPr lang="el-GR" sz="3000" dirty="0"/>
              <a:t>(π.χ. άτομα με κατάθλιψη – </a:t>
            </a:r>
            <a:r>
              <a:rPr lang="el-GR" sz="3000" dirty="0" err="1"/>
              <a:t>δχ</a:t>
            </a:r>
            <a:r>
              <a:rPr lang="el-GR" sz="3000" dirty="0"/>
              <a:t> της διάθεσης- μπορεί να έχουν συμπτώματα και αγχώδους </a:t>
            </a:r>
            <a:r>
              <a:rPr lang="el-GR" sz="3000" dirty="0" err="1"/>
              <a:t>δχ</a:t>
            </a:r>
            <a:r>
              <a:rPr lang="el-GR" sz="3000" dirty="0" smtClean="0"/>
              <a:t>)</a:t>
            </a:r>
          </a:p>
          <a:p>
            <a:pPr algn="r">
              <a:buNone/>
            </a:pPr>
            <a:r>
              <a:rPr lang="el-GR" sz="3500" dirty="0" smtClean="0"/>
              <a:t> </a:t>
            </a:r>
            <a:r>
              <a:rPr lang="el-GR" sz="4400" dirty="0" smtClean="0"/>
              <a:t> </a:t>
            </a:r>
            <a:r>
              <a:rPr lang="el-GR" sz="2600" dirty="0" smtClean="0"/>
              <a:t>(</a:t>
            </a:r>
            <a:r>
              <a:rPr lang="en-US" sz="2600" dirty="0" err="1" smtClean="0"/>
              <a:t>Schacter</a:t>
            </a:r>
            <a:r>
              <a:rPr lang="en-US" sz="2600" dirty="0" smtClean="0"/>
              <a:t> D.I., Gilbert D.T., Wegner D.M., 2012)</a:t>
            </a:r>
            <a:endParaRPr lang="el-GR" sz="2600" dirty="0" smtClean="0"/>
          </a:p>
          <a:p>
            <a:endParaRPr lang="el-GR" sz="35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91872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428607"/>
            <a:ext cx="9144000" cy="1000133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(1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00178"/>
            <a:ext cx="9144000" cy="3604958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l-GR" sz="3800" b="1" dirty="0" smtClean="0"/>
              <a:t>Διαταραχές </a:t>
            </a:r>
            <a:r>
              <a:rPr lang="el-GR" sz="3800" b="1" dirty="0"/>
              <a:t>που εμφανίζονται πρώτη φορά στη βρεφική, παιδική ή πρώιμη εφηβική ηλικία </a:t>
            </a:r>
            <a:r>
              <a:rPr lang="el-GR" sz="3800" dirty="0"/>
              <a:t>(νοητική υστέρηση, νυχτερινή ενούρηση κ.ά</a:t>
            </a:r>
            <a:r>
              <a:rPr lang="el-GR" sz="3800" dirty="0" smtClean="0"/>
              <a:t>.)</a:t>
            </a:r>
            <a:br>
              <a:rPr lang="el-GR" sz="3800" dirty="0" smtClean="0"/>
            </a:br>
            <a:endParaRPr lang="el-GR" sz="3800" dirty="0" smtClean="0"/>
          </a:p>
          <a:p>
            <a:pPr marL="742950" indent="-742950">
              <a:buFont typeface="+mj-lt"/>
              <a:buAutoNum type="arabicPeriod"/>
            </a:pPr>
            <a:r>
              <a:rPr lang="el-GR" sz="3800" b="1" dirty="0" smtClean="0"/>
              <a:t>Παραλήρημα</a:t>
            </a:r>
            <a:r>
              <a:rPr lang="el-GR" sz="3800" b="1" dirty="0"/>
              <a:t>, άνοια, αμνησία και άλλες νοητικές </a:t>
            </a:r>
            <a:r>
              <a:rPr lang="el-GR" sz="3800" dirty="0" err="1"/>
              <a:t>δχ</a:t>
            </a:r>
            <a:r>
              <a:rPr lang="el-GR" sz="3800" dirty="0"/>
              <a:t>: αποτελούν διαταραχές της σκέψης που προκλήθηκαν από τη νόσο </a:t>
            </a:r>
            <a:r>
              <a:rPr lang="el-GR" sz="3800" dirty="0" err="1"/>
              <a:t>Alzheimer</a:t>
            </a:r>
            <a:r>
              <a:rPr lang="el-GR" sz="3800" dirty="0"/>
              <a:t>, το AIDS, τη νόσο </a:t>
            </a:r>
            <a:r>
              <a:rPr lang="el-GR" sz="3800" dirty="0" err="1"/>
              <a:t>Parkinson</a:t>
            </a:r>
            <a:r>
              <a:rPr lang="el-GR" sz="3800" dirty="0"/>
              <a:t> κ.ά</a:t>
            </a:r>
            <a:r>
              <a:rPr lang="el-GR" sz="3800" dirty="0" smtClean="0"/>
              <a:t>.</a:t>
            </a:r>
          </a:p>
          <a:p>
            <a:pPr marL="742950" indent="-742950" algn="r">
              <a:buNone/>
            </a:pPr>
            <a:r>
              <a:rPr lang="el-GR" sz="3100" dirty="0" smtClean="0"/>
              <a:t>(</a:t>
            </a:r>
            <a:r>
              <a:rPr lang="en-US" sz="3100" dirty="0" err="1" smtClean="0"/>
              <a:t>Schacter</a:t>
            </a:r>
            <a:r>
              <a:rPr lang="en-US" sz="3100" dirty="0" smtClean="0"/>
              <a:t> D.I., Gilbert D.T., Wegner D.M., 2012)</a:t>
            </a:r>
            <a:endParaRPr lang="el-GR" sz="31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193503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 smtClean="0"/>
              <a:t>Κύριες κατηγορίες ψυχικών διαταραχών </a:t>
            </a:r>
            <a:r>
              <a:rPr lang="el-GR" sz="4000" dirty="0"/>
              <a:t>κατά </a:t>
            </a:r>
            <a:r>
              <a:rPr lang="el-GR" sz="4000" dirty="0" smtClean="0"/>
              <a:t>DSM-IV (2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indent="-361950">
              <a:buFont typeface="+mj-lt"/>
              <a:buAutoNum type="arabicPeriod" startAt="3"/>
            </a:pPr>
            <a:r>
              <a:rPr lang="el-GR" sz="3200" b="1" dirty="0"/>
              <a:t>Ψυχικές </a:t>
            </a:r>
            <a:r>
              <a:rPr lang="el-GR" sz="3200" b="1" dirty="0" smtClean="0"/>
              <a:t>διαταραχές που οφείλονται </a:t>
            </a:r>
            <a:r>
              <a:rPr lang="el-GR" sz="3200" b="1" dirty="0"/>
              <a:t>σε γενική ιατρική κατάσταση, μη ταξινομούμενες αλλού </a:t>
            </a:r>
            <a:r>
              <a:rPr lang="el-GR" sz="3200" dirty="0"/>
              <a:t>: </a:t>
            </a:r>
            <a:r>
              <a:rPr lang="el-GR" sz="3200" dirty="0" smtClean="0"/>
              <a:t>προβλήματα </a:t>
            </a:r>
            <a:r>
              <a:rPr lang="el-GR" sz="3200" dirty="0"/>
              <a:t>που προκλήθηκαν λόγω εκφυλισμού του εγκεφάλου λόγω ασθένειας, ουσιών κ.ά</a:t>
            </a:r>
            <a:r>
              <a:rPr lang="el-GR" sz="3200" dirty="0" smtClean="0"/>
              <a:t>.</a:t>
            </a:r>
            <a:br>
              <a:rPr lang="el-GR" sz="3200" dirty="0" smtClean="0"/>
            </a:br>
            <a:endParaRPr lang="el-GR" sz="3200" dirty="0" smtClean="0"/>
          </a:p>
          <a:p>
            <a:pPr marL="361950" indent="-361950">
              <a:buFont typeface="+mj-lt"/>
              <a:buAutoNum type="arabicPeriod" startAt="3"/>
            </a:pPr>
            <a:r>
              <a:rPr lang="el-GR" sz="3200" b="1" dirty="0"/>
              <a:t>Διαταραχές που σχετίζονται με τη χρήση </a:t>
            </a:r>
            <a:r>
              <a:rPr lang="el-GR" sz="3200" b="1" dirty="0" smtClean="0"/>
              <a:t>ουσιών</a:t>
            </a:r>
            <a:endParaRPr lang="el-GR" sz="3200" b="1" dirty="0"/>
          </a:p>
          <a:p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174362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(3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71616"/>
            <a:ext cx="9144000" cy="353352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l-GR" sz="2800" b="1" dirty="0" smtClean="0"/>
              <a:t>Σχιζοφρένεια </a:t>
            </a:r>
            <a:r>
              <a:rPr lang="el-GR" sz="2800" b="1" dirty="0"/>
              <a:t>και άλλες ψυχωτικές διαταραχές </a:t>
            </a:r>
            <a:r>
              <a:rPr lang="el-GR" sz="2800" dirty="0"/>
              <a:t>(χαρακτηρίζονται από έντονες </a:t>
            </a:r>
            <a:r>
              <a:rPr lang="el-GR" sz="2800" dirty="0" err="1"/>
              <a:t>δχ</a:t>
            </a:r>
            <a:r>
              <a:rPr lang="el-GR" sz="2800" dirty="0"/>
              <a:t> στην αντίληψη, τη σκέψη, το λόγο, το συναίσθημα, τη </a:t>
            </a:r>
            <a:r>
              <a:rPr lang="el-GR" sz="2800" dirty="0" smtClean="0"/>
              <a:t>συμπεριφορά)</a:t>
            </a:r>
            <a:br>
              <a:rPr lang="el-GR" sz="2800" dirty="0" smtClean="0"/>
            </a:br>
            <a:endParaRPr lang="el-GR" sz="2800" dirty="0" smtClean="0"/>
          </a:p>
          <a:p>
            <a:pPr marL="742950" indent="-742950">
              <a:buFont typeface="+mj-lt"/>
              <a:buAutoNum type="arabicPeriod" startAt="5"/>
            </a:pPr>
            <a:r>
              <a:rPr lang="el-GR" sz="2800" b="1" dirty="0" smtClean="0"/>
              <a:t>Διαταραχές </a:t>
            </a:r>
            <a:r>
              <a:rPr lang="el-GR" sz="2800" b="1" dirty="0"/>
              <a:t>της διάθεσης </a:t>
            </a:r>
            <a:r>
              <a:rPr lang="el-GR" sz="2800" dirty="0"/>
              <a:t>(κατάθλιψη, μανία)</a:t>
            </a: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5735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889" dirty="0" smtClean="0"/>
              <a:t>Εισαγωγή</a:t>
            </a:r>
            <a:endParaRPr lang="el-GR" sz="4889" dirty="0"/>
          </a:p>
        </p:txBody>
      </p:sp>
    </p:spTree>
    <p:extLst>
      <p:ext uri="{BB962C8B-B14F-4D97-AF65-F5344CB8AC3E}">
        <p14:creationId xmlns:p14="http://schemas.microsoft.com/office/powerpoint/2010/main" xmlns="" val="11955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428607"/>
            <a:ext cx="9144000" cy="1000133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(4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00178"/>
            <a:ext cx="9144000" cy="360495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l-GR" sz="3000" b="1" dirty="0"/>
              <a:t>Αγχώδεις </a:t>
            </a:r>
            <a:r>
              <a:rPr lang="el-GR" sz="3000" b="1" dirty="0" smtClean="0"/>
              <a:t>Διαταραχές </a:t>
            </a:r>
            <a:br>
              <a:rPr lang="el-GR" sz="3000" b="1" dirty="0" smtClean="0"/>
            </a:br>
            <a:r>
              <a:rPr lang="el-GR" sz="3000" dirty="0" smtClean="0"/>
              <a:t>(</a:t>
            </a:r>
            <a:r>
              <a:rPr lang="el-GR" sz="3000" dirty="0"/>
              <a:t>φοβίες, </a:t>
            </a:r>
            <a:r>
              <a:rPr lang="el-GR" sz="3000" dirty="0" err="1"/>
              <a:t>ιδεοψυχαναγκαστική</a:t>
            </a:r>
            <a:r>
              <a:rPr lang="el-GR" sz="3000" dirty="0"/>
              <a:t> </a:t>
            </a:r>
            <a:r>
              <a:rPr lang="el-GR" sz="3000" dirty="0" smtClean="0"/>
              <a:t>Διαταραχή, Διαταραχή </a:t>
            </a:r>
            <a:r>
              <a:rPr lang="el-GR" sz="3000" dirty="0" err="1"/>
              <a:t>μετατραυματικού</a:t>
            </a:r>
            <a:r>
              <a:rPr lang="el-GR" sz="3000" dirty="0"/>
              <a:t> </a:t>
            </a:r>
            <a:r>
              <a:rPr lang="el-GR" sz="3000" dirty="0" err="1" smtClean="0"/>
              <a:t>stress</a:t>
            </a:r>
            <a:r>
              <a:rPr lang="el-GR" sz="3000" dirty="0" smtClean="0"/>
              <a:t>)</a:t>
            </a:r>
            <a:br>
              <a:rPr lang="el-GR" sz="3000" dirty="0" smtClean="0"/>
            </a:br>
            <a:endParaRPr lang="el-GR" sz="3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l-GR" sz="3000" b="1" dirty="0" smtClean="0"/>
              <a:t>Σωματόμορφες </a:t>
            </a:r>
            <a:r>
              <a:rPr lang="el-GR" sz="3000" b="1" dirty="0"/>
              <a:t>Διαταραχές </a:t>
            </a:r>
            <a:r>
              <a:rPr lang="el-GR" sz="3000" dirty="0" smtClean="0"/>
              <a:t>(ασυνήθιστη </a:t>
            </a:r>
            <a:r>
              <a:rPr lang="el-GR" sz="3000" dirty="0"/>
              <a:t>εμμονή γύρω από θέματα υγείας  ή σωματικά συμπτώματα χωρίς οργανική αιτιολογία)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24679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571483"/>
            <a:ext cx="9144000" cy="609881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(5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643054"/>
            <a:ext cx="9144000" cy="3462082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 startAt="9"/>
            </a:pPr>
            <a:r>
              <a:rPr lang="el-GR" sz="3800" b="1" dirty="0"/>
              <a:t>Επίπλαστες </a:t>
            </a:r>
            <a:r>
              <a:rPr lang="el-GR" sz="3800" b="1" dirty="0" smtClean="0"/>
              <a:t>Διαταραχές </a:t>
            </a:r>
            <a:r>
              <a:rPr lang="el-GR" sz="3800" dirty="0"/>
              <a:t>(</a:t>
            </a:r>
            <a:r>
              <a:rPr lang="el-GR" sz="3800" dirty="0" err="1"/>
              <a:t>facticius</a:t>
            </a:r>
            <a:r>
              <a:rPr lang="el-GR" sz="3800" dirty="0"/>
              <a:t> </a:t>
            </a:r>
            <a:r>
              <a:rPr lang="el-GR" sz="3800" dirty="0" err="1"/>
              <a:t>disorders</a:t>
            </a:r>
            <a:r>
              <a:rPr lang="el-GR" sz="3800" dirty="0"/>
              <a:t>) : διαταραχές που υιοθετούνται από το άτομο για να ικανοποιήσει  κάποιες οικονομικές ή ψυχολογικές </a:t>
            </a:r>
            <a:r>
              <a:rPr lang="el-GR" sz="3800" dirty="0" smtClean="0"/>
              <a:t>ανάγκες</a:t>
            </a:r>
            <a:br>
              <a:rPr lang="el-GR" sz="3800" dirty="0" smtClean="0"/>
            </a:br>
            <a:endParaRPr lang="el-GR" sz="3800" dirty="0" smtClean="0"/>
          </a:p>
          <a:p>
            <a:pPr marL="742950" indent="-742950">
              <a:buFont typeface="+mj-lt"/>
              <a:buAutoNum type="arabicPeriod" startAt="9"/>
            </a:pPr>
            <a:r>
              <a:rPr lang="el-GR" sz="3800" b="1" dirty="0" smtClean="0"/>
              <a:t>Αποσυνδετικές </a:t>
            </a:r>
            <a:r>
              <a:rPr lang="el-GR" sz="3800" b="1" dirty="0"/>
              <a:t>διαταραχές</a:t>
            </a:r>
            <a:r>
              <a:rPr lang="el-GR" sz="3800" dirty="0"/>
              <a:t>: η φυσιολογική λειτουργία της συνείδησης, της μνήμης ή της ταυτότητας μεταβάλλεται αιφνίδια και προσωρινά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850737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571483"/>
            <a:ext cx="9144000" cy="1000133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DSM-IV </a:t>
            </a:r>
            <a:r>
              <a:rPr lang="el-GR" sz="4000" dirty="0" smtClean="0"/>
              <a:t>(6 από 8 </a:t>
            </a:r>
            <a:r>
              <a:rPr lang="el-GR" sz="4000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928806"/>
            <a:ext cx="9144000" cy="317633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1"/>
            </a:pPr>
            <a:r>
              <a:rPr lang="el-GR" sz="2800" b="1" dirty="0"/>
              <a:t>Σεξουαλικές διαταραχές και διαταραχές ταυτότητας φύλου </a:t>
            </a:r>
            <a:r>
              <a:rPr lang="el-GR" sz="2800" dirty="0"/>
              <a:t>(προβλήματα που σχετίζονται  με μη ικανοποιητική σεξουαλική, αναζήτηση παράξενων αντικειμένων  ή καταστάσεων με σκοπό τη διέγερση , προβλήματα ταυτότητας φύλου κ.ά.)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422748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500045"/>
            <a:ext cx="9144000" cy="1071571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(7 από 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643054"/>
            <a:ext cx="9144000" cy="3462082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 startAt="12"/>
            </a:pPr>
            <a:r>
              <a:rPr lang="el-GR" sz="3500" b="1" dirty="0"/>
              <a:t>Διαταραχές στην πρόληψη τροφής (ψυχογενής </a:t>
            </a:r>
            <a:br>
              <a:rPr lang="el-GR" sz="3500" b="1" dirty="0"/>
            </a:br>
            <a:r>
              <a:rPr lang="el-GR" sz="3500" b="1" dirty="0"/>
              <a:t>  ανορεξία, βουλιμία) 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l-GR" sz="3500" b="1" dirty="0" smtClean="0"/>
              <a:t>Διαταραχές </a:t>
            </a:r>
            <a:r>
              <a:rPr lang="el-GR" sz="3500" b="1" dirty="0"/>
              <a:t>ύπνου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l-GR" sz="3500" b="1" dirty="0" smtClean="0"/>
              <a:t>Διαταραχή </a:t>
            </a:r>
            <a:r>
              <a:rPr lang="el-GR" sz="3500" b="1" dirty="0"/>
              <a:t>ελέγχου των παρορμήσεων μη </a:t>
            </a:r>
            <a:br>
              <a:rPr lang="el-GR" sz="3500" b="1" dirty="0"/>
            </a:br>
            <a:r>
              <a:rPr lang="el-GR" sz="3500" b="1" dirty="0"/>
              <a:t>  ταξινομούμενη αλλού </a:t>
            </a:r>
            <a:r>
              <a:rPr lang="el-GR" sz="3500" dirty="0"/>
              <a:t>(κλεπτομανία, παθολογική </a:t>
            </a:r>
            <a:r>
              <a:rPr lang="el-GR" sz="3500" dirty="0" smtClean="0"/>
              <a:t>χαρτοπαιξία </a:t>
            </a:r>
            <a:r>
              <a:rPr lang="el-GR" sz="3500" dirty="0"/>
              <a:t>και πυρομανία)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3519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228864"/>
            <a:ext cx="9144000" cy="1128437"/>
          </a:xfrm>
        </p:spPr>
        <p:txBody>
          <a:bodyPr>
            <a:noAutofit/>
          </a:bodyPr>
          <a:lstStyle/>
          <a:p>
            <a:r>
              <a:rPr lang="el-GR" sz="4000" dirty="0"/>
              <a:t>Κύριες κατηγορίες ψυχικών διαταραχών κατά </a:t>
            </a:r>
            <a:r>
              <a:rPr lang="el-GR" sz="4000" dirty="0" smtClean="0"/>
              <a:t>DSM-IV (8/8)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571616"/>
            <a:ext cx="9144000" cy="35335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el-GR" sz="3200" b="1" dirty="0" smtClean="0"/>
              <a:t> Διαταραχές </a:t>
            </a:r>
            <a:r>
              <a:rPr lang="el-GR" sz="3200" b="1" dirty="0"/>
              <a:t>προσαρμογής </a:t>
            </a:r>
            <a:r>
              <a:rPr lang="el-GR" sz="3200" dirty="0"/>
              <a:t>(μετά από διαζύγιο, </a:t>
            </a:r>
            <a:r>
              <a:rPr lang="el-GR" sz="3200" dirty="0" smtClean="0"/>
              <a:t>οικονομικά </a:t>
            </a:r>
            <a:r>
              <a:rPr lang="el-GR" sz="3200" dirty="0"/>
              <a:t>προβλήματα, μετακόμιση κ.ά</a:t>
            </a:r>
            <a:r>
              <a:rPr lang="el-GR" sz="3200" dirty="0" smtClean="0"/>
              <a:t>.)</a:t>
            </a:r>
            <a:br>
              <a:rPr lang="el-GR" sz="3200" dirty="0" smtClean="0"/>
            </a:br>
            <a:endParaRPr lang="el-GR" sz="3200" dirty="0"/>
          </a:p>
          <a:p>
            <a:pPr marL="514350" indent="-514350">
              <a:buFont typeface="+mj-lt"/>
              <a:buAutoNum type="arabicPeriod" startAt="15"/>
            </a:pPr>
            <a:r>
              <a:rPr lang="el-GR" sz="3200" b="1" dirty="0" smtClean="0"/>
              <a:t> Διαταραχές προσωπικότητας </a:t>
            </a:r>
            <a:r>
              <a:rPr lang="el-GR" sz="3200" dirty="0" smtClean="0"/>
              <a:t>(μακροχρόνια πρότυπα συμπεριφοράς, όπως η υπερβολικά </a:t>
            </a:r>
            <a:r>
              <a:rPr lang="el-GR" sz="3200" dirty="0" err="1" smtClean="0"/>
              <a:t>εξαρτητική</a:t>
            </a:r>
            <a:r>
              <a:rPr lang="el-GR" sz="3200" dirty="0" smtClean="0"/>
              <a:t> συμπεριφορά)</a:t>
            </a:r>
          </a:p>
          <a:p>
            <a:pPr marL="514350" indent="-514350" algn="r">
              <a:buNone/>
            </a:pPr>
            <a:r>
              <a:rPr lang="el-GR" sz="4000" dirty="0" smtClean="0"/>
              <a:t> </a:t>
            </a:r>
            <a:r>
              <a:rPr lang="el-GR" sz="2600" dirty="0" smtClean="0"/>
              <a:t>(</a:t>
            </a:r>
            <a:r>
              <a:rPr lang="en-US" sz="2600" dirty="0" err="1" smtClean="0"/>
              <a:t>Schacter</a:t>
            </a:r>
            <a:r>
              <a:rPr lang="en-US" sz="2600" dirty="0" smtClean="0"/>
              <a:t> D.I., Gilbert D.T., Wegner D.M., 2012)</a:t>
            </a:r>
            <a:endParaRPr lang="el-GR" sz="2600" dirty="0" smtClean="0"/>
          </a:p>
          <a:p>
            <a:pPr marL="514350" indent="-514350">
              <a:buFont typeface="+mj-lt"/>
              <a:buAutoNum type="arabicPeriod" startAt="15"/>
            </a:pPr>
            <a:endParaRPr lang="el-GR" sz="32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711300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Βιβλιογραφία μαθήματος</a:t>
            </a:r>
            <a:r>
              <a:rPr lang="en-US" sz="4000" dirty="0" smtClean="0"/>
              <a:t>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1400" dirty="0" err="1"/>
              <a:t>Bennett</a:t>
            </a:r>
            <a:r>
              <a:rPr lang="el-GR" sz="1400" dirty="0"/>
              <a:t>, </a:t>
            </a:r>
            <a:r>
              <a:rPr lang="el-GR" sz="1400" dirty="0" smtClean="0"/>
              <a:t>P. (2010). </a:t>
            </a:r>
            <a:r>
              <a:rPr lang="el-GR" sz="1400" i="1" dirty="0" smtClean="0"/>
              <a:t>Κλινική </a:t>
            </a:r>
            <a:r>
              <a:rPr lang="el-GR" sz="1400" i="1" dirty="0"/>
              <a:t>ψυχολογία και </a:t>
            </a:r>
            <a:r>
              <a:rPr lang="el-GR" sz="1400" i="1" dirty="0" smtClean="0"/>
              <a:t> ψυχοπαθολογία</a:t>
            </a:r>
            <a:r>
              <a:rPr lang="el-GR" sz="1400" dirty="0" smtClean="0"/>
              <a:t>. Αθήνα </a:t>
            </a:r>
            <a:r>
              <a:rPr lang="el-GR" sz="1400" dirty="0"/>
              <a:t>: </a:t>
            </a:r>
            <a:r>
              <a:rPr lang="el-GR" sz="1400" dirty="0" smtClean="0"/>
              <a:t>Πεδίο</a:t>
            </a:r>
          </a:p>
          <a:p>
            <a:pPr marL="0" indent="0">
              <a:buNone/>
            </a:pPr>
            <a:r>
              <a:rPr lang="el-GR" sz="1400" dirty="0" err="1" smtClean="0"/>
              <a:t>Freud</a:t>
            </a:r>
            <a:r>
              <a:rPr lang="el-GR" sz="1400" dirty="0" smtClean="0"/>
              <a:t>, S. (2013). </a:t>
            </a:r>
            <a:r>
              <a:rPr lang="el-GR" sz="1400" i="1" dirty="0" smtClean="0"/>
              <a:t>Η ψυχοπαθολογία της καθημερινής ζωής </a:t>
            </a:r>
            <a:r>
              <a:rPr lang="el-GR" sz="1400" dirty="0" smtClean="0"/>
              <a:t>. Αθήνα : Νίκας / Ελληνική Παιδεία Α.Ε.</a:t>
            </a:r>
          </a:p>
          <a:p>
            <a:pPr marL="0" indent="0">
              <a:buNone/>
            </a:pPr>
            <a:r>
              <a:rPr lang="en-US" sz="1400" dirty="0" err="1" smtClean="0"/>
              <a:t>Getzfeld</a:t>
            </a:r>
            <a:r>
              <a:rPr lang="en-US" sz="1400" dirty="0"/>
              <a:t>, </a:t>
            </a:r>
            <a:r>
              <a:rPr lang="en-US" sz="1400" dirty="0" smtClean="0"/>
              <a:t>A</a:t>
            </a:r>
            <a:r>
              <a:rPr lang="el-GR" sz="1400" dirty="0" smtClean="0"/>
              <a:t>.(2009).</a:t>
            </a:r>
            <a:r>
              <a:rPr lang="el-GR" sz="1400" i="1" dirty="0" smtClean="0"/>
              <a:t>Βασικά </a:t>
            </a:r>
            <a:r>
              <a:rPr lang="el-GR" sz="1400" i="1" dirty="0"/>
              <a:t>στοιχεία </a:t>
            </a:r>
            <a:r>
              <a:rPr lang="el-GR" sz="1400" i="1" dirty="0" smtClean="0"/>
              <a:t>ψυχοπαθολογίας</a:t>
            </a:r>
            <a:r>
              <a:rPr lang="el-GR" sz="1400" dirty="0" smtClean="0"/>
              <a:t>. Πάτρα </a:t>
            </a:r>
            <a:r>
              <a:rPr lang="el-GR" sz="1400" dirty="0"/>
              <a:t>: </a:t>
            </a:r>
            <a:r>
              <a:rPr lang="en-US" sz="1400" dirty="0" err="1" smtClean="0"/>
              <a:t>Gotsis</a:t>
            </a:r>
            <a:r>
              <a:rPr lang="el-GR" sz="1400" dirty="0" smtClean="0"/>
              <a:t>.</a:t>
            </a:r>
          </a:p>
          <a:p>
            <a:pPr marL="0" indent="0">
              <a:buNone/>
            </a:pPr>
            <a:r>
              <a:rPr lang="el-GR" sz="1400" dirty="0" err="1"/>
              <a:t>Kring</a:t>
            </a:r>
            <a:r>
              <a:rPr lang="el-GR" sz="1400" dirty="0"/>
              <a:t>, Α., </a:t>
            </a:r>
            <a:r>
              <a:rPr lang="el-GR" sz="1400" dirty="0" err="1"/>
              <a:t>Davison</a:t>
            </a:r>
            <a:r>
              <a:rPr lang="el-GR" sz="1400" dirty="0"/>
              <a:t>, G., </a:t>
            </a:r>
            <a:r>
              <a:rPr lang="el-GR" sz="1400" dirty="0" err="1"/>
              <a:t>Neale</a:t>
            </a:r>
            <a:r>
              <a:rPr lang="el-GR" sz="1400" dirty="0"/>
              <a:t>, J., &amp; Johnson, S.(2010). </a:t>
            </a:r>
            <a:r>
              <a:rPr lang="el-GR" sz="1400" i="1" dirty="0"/>
              <a:t>Ψυχοπαθολογία</a:t>
            </a:r>
            <a:r>
              <a:rPr lang="el-GR" sz="1400" dirty="0"/>
              <a:t>. Αθήνα : </a:t>
            </a:r>
            <a:r>
              <a:rPr lang="el-GR" sz="1400" dirty="0" err="1"/>
              <a:t>Gutenberg</a:t>
            </a:r>
            <a:endParaRPr lang="el-GR" sz="1400" dirty="0"/>
          </a:p>
          <a:p>
            <a:pPr marL="0" indent="0">
              <a:buNone/>
            </a:pPr>
            <a:r>
              <a:rPr lang="en-US" sz="1400" dirty="0" err="1" smtClean="0"/>
              <a:t>Schacter</a:t>
            </a:r>
            <a:r>
              <a:rPr lang="en-US" sz="1400" dirty="0" smtClean="0"/>
              <a:t> D.L., Gilbert D.T., Wegner D..M. (2012). </a:t>
            </a:r>
            <a:r>
              <a:rPr lang="el-GR" sz="1400" dirty="0" smtClean="0"/>
              <a:t>Ψυχολογία. Αθήνα: </a:t>
            </a:r>
            <a:r>
              <a:rPr lang="en-US" sz="1400" dirty="0" smtClean="0"/>
              <a:t>Gutenberg</a:t>
            </a:r>
            <a:endParaRPr lang="el-GR" sz="1400" dirty="0" smtClean="0"/>
          </a:p>
          <a:p>
            <a:pPr marL="0" indent="0">
              <a:buNone/>
            </a:pPr>
            <a:r>
              <a:rPr lang="el-GR" sz="1400" dirty="0" smtClean="0"/>
              <a:t>Αγγελόπουλος</a:t>
            </a:r>
            <a:r>
              <a:rPr lang="el-GR" sz="1400" dirty="0"/>
              <a:t>, Ν. (2009). </a:t>
            </a:r>
            <a:r>
              <a:rPr lang="el-GR" sz="1400" i="1" dirty="0"/>
              <a:t>Ιατρική ψυχολογία και ψυχοπαθολογία : Μια σύγχρονη ψυχιατρική </a:t>
            </a:r>
            <a:r>
              <a:rPr lang="el-GR" sz="1400" dirty="0"/>
              <a:t>. Αθήνα : Βήτα Ιατρικές </a:t>
            </a:r>
            <a:r>
              <a:rPr lang="el-GR" sz="1400" dirty="0" smtClean="0"/>
              <a:t>     </a:t>
            </a:r>
          </a:p>
          <a:p>
            <a:pPr marL="0" indent="0">
              <a:buNone/>
            </a:pPr>
            <a:r>
              <a:rPr lang="el-GR" sz="1400" dirty="0"/>
              <a:t> </a:t>
            </a:r>
            <a:r>
              <a:rPr lang="el-GR" sz="1400" dirty="0" smtClean="0"/>
              <a:t>   Εκδόσεις</a:t>
            </a:r>
            <a:r>
              <a:rPr lang="el-GR" sz="1400" dirty="0"/>
              <a:t>. </a:t>
            </a:r>
          </a:p>
          <a:p>
            <a:pPr marL="0" indent="0">
              <a:buNone/>
            </a:pPr>
            <a:r>
              <a:rPr lang="el-GR" sz="1400" dirty="0"/>
              <a:t>Ουλής, Π. (2006). </a:t>
            </a:r>
            <a:r>
              <a:rPr lang="el-GR" sz="1400" i="1" dirty="0"/>
              <a:t>Εγχειρίδιο κλινικής ψυχοπαθολογίας.</a:t>
            </a:r>
            <a:r>
              <a:rPr lang="el-GR" sz="1400" dirty="0"/>
              <a:t> Αθήνα : Βήτα Ιατρικές </a:t>
            </a:r>
            <a:r>
              <a:rPr lang="el-GR" sz="1400" dirty="0" smtClean="0"/>
              <a:t>Εκδόσεις</a:t>
            </a:r>
          </a:p>
          <a:p>
            <a:pPr marL="0" indent="0">
              <a:buNone/>
            </a:pPr>
            <a:r>
              <a:rPr lang="el-GR" sz="1400" dirty="0"/>
              <a:t>Σικελιανού, Δ. (2010). </a:t>
            </a:r>
            <a:r>
              <a:rPr lang="el-GR" sz="1400" i="1" dirty="0"/>
              <a:t>Κλινική ψυχοπαθολογία ενηλίκων</a:t>
            </a:r>
            <a:r>
              <a:rPr lang="el-GR" sz="1400" dirty="0"/>
              <a:t>. Αθήνα : </a:t>
            </a:r>
            <a:r>
              <a:rPr lang="el-GR" sz="1400" dirty="0" err="1"/>
              <a:t>Διόνικος</a:t>
            </a:r>
            <a:endParaRPr lang="el-GR" sz="1400" dirty="0"/>
          </a:p>
          <a:p>
            <a:pPr marL="0" indent="0">
              <a:buNone/>
            </a:pPr>
            <a:r>
              <a:rPr lang="el-GR" sz="1400" dirty="0"/>
              <a:t>Χριστοπούλου, Α. (2008). </a:t>
            </a:r>
            <a:r>
              <a:rPr lang="el-GR" sz="1400" i="1" dirty="0"/>
              <a:t>Εισαγωγή στην ψυχοπαθολογία του ενήλικα</a:t>
            </a:r>
            <a:r>
              <a:rPr lang="el-GR" sz="1400" dirty="0"/>
              <a:t>. Αθήνα : Τόπος</a:t>
            </a: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7546942" y="5694425"/>
            <a:ext cx="1975556" cy="338079"/>
          </a:xfrm>
        </p:spPr>
        <p:txBody>
          <a:bodyPr/>
          <a:lstStyle/>
          <a:p>
            <a:fld id="{3751FBBB-6F42-4D1F-B635-DB6BE0D80B1A}" type="slidenum">
              <a:rPr lang="el-GR" smtClean="0"/>
              <a:pPr/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381170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Περιοδικά</a:t>
            </a:r>
            <a:r>
              <a:rPr lang="en-US" sz="4400" dirty="0" smtClean="0"/>
              <a:t>/Journals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smtClean="0">
                <a:hlinkClick r:id="rId2"/>
              </a:rPr>
              <a:t>Psychopathology</a:t>
            </a:r>
            <a:r>
              <a:rPr lang="el-GR" sz="1500" dirty="0" smtClean="0">
                <a:hlinkClick r:id="rId2"/>
              </a:rPr>
              <a:t> (</a:t>
            </a:r>
            <a:r>
              <a:rPr lang="en-US" sz="1500" dirty="0" smtClean="0">
                <a:hlinkClick r:id="rId2"/>
              </a:rPr>
              <a:t>http</a:t>
            </a:r>
            <a:r>
              <a:rPr lang="en-US" sz="1500" dirty="0">
                <a:hlinkClick r:id="rId2"/>
              </a:rPr>
              <a:t>://</a:t>
            </a:r>
            <a:r>
              <a:rPr lang="en-US" sz="1500" dirty="0" smtClean="0">
                <a:hlinkClick r:id="rId2"/>
              </a:rPr>
              <a:t>www.karger.com/Journal/Home/224276</a:t>
            </a:r>
            <a:r>
              <a:rPr lang="el-GR" sz="1500" dirty="0" smtClean="0"/>
              <a:t>)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Journal of Psychopathology and Behavioral </a:t>
            </a:r>
            <a:r>
              <a:rPr lang="en-US" sz="1500" dirty="0" smtClean="0"/>
              <a:t>Assessment</a:t>
            </a:r>
            <a:r>
              <a:rPr lang="el-GR" sz="1500" dirty="0" smtClean="0"/>
              <a:t> (</a:t>
            </a:r>
            <a:r>
              <a:rPr lang="en-US" sz="1500" dirty="0">
                <a:hlinkClick r:id="rId3"/>
              </a:rPr>
              <a:t>http://</a:t>
            </a:r>
            <a:r>
              <a:rPr lang="en-US" sz="1500" dirty="0" smtClean="0">
                <a:hlinkClick r:id="rId3"/>
              </a:rPr>
              <a:t>www.springer.com/psychology/journal/10862</a:t>
            </a:r>
            <a:r>
              <a:rPr lang="el-GR" sz="1500" dirty="0" smtClean="0"/>
              <a:t>)</a:t>
            </a:r>
          </a:p>
          <a:p>
            <a:pPr marL="0" indent="0">
              <a:buNone/>
            </a:pPr>
            <a:r>
              <a:rPr lang="en-US" sz="1500" dirty="0"/>
              <a:t>Journal of Experimental </a:t>
            </a:r>
            <a:r>
              <a:rPr lang="en-US" sz="1500" dirty="0" smtClean="0"/>
              <a:t>Psychopathology</a:t>
            </a:r>
            <a:r>
              <a:rPr lang="el-GR" sz="1500" dirty="0" smtClean="0"/>
              <a:t> ( </a:t>
            </a:r>
            <a:r>
              <a:rPr lang="en-US" sz="1500" dirty="0" smtClean="0">
                <a:hlinkClick r:id="rId4"/>
              </a:rPr>
              <a:t>http</a:t>
            </a:r>
            <a:r>
              <a:rPr lang="en-US" sz="1500" dirty="0">
                <a:hlinkClick r:id="rId4"/>
              </a:rPr>
              <a:t>://jep.textrum.com</a:t>
            </a:r>
            <a:r>
              <a:rPr lang="en-US" sz="1500" dirty="0" smtClean="0">
                <a:hlinkClick r:id="rId4"/>
              </a:rPr>
              <a:t>/</a:t>
            </a:r>
            <a:r>
              <a:rPr lang="el-GR" sz="1500" dirty="0" smtClean="0"/>
              <a:t> )</a:t>
            </a:r>
            <a:endParaRPr lang="en-US" sz="1500" dirty="0" smtClean="0"/>
          </a:p>
          <a:p>
            <a:pPr marL="0" indent="0">
              <a:buNone/>
            </a:pPr>
            <a:r>
              <a:rPr lang="en-US" sz="1500" dirty="0" smtClean="0"/>
              <a:t>Journal of Clinical Psychiatry  (</a:t>
            </a:r>
            <a:r>
              <a:rPr lang="en-US" sz="1500" dirty="0" smtClean="0">
                <a:hlinkClick r:id="rId5"/>
              </a:rPr>
              <a:t>http://www.psychiatrist.com/Pages/home.aspx</a:t>
            </a:r>
            <a:r>
              <a:rPr lang="en-US" sz="1500" dirty="0" smtClean="0"/>
              <a:t>)</a:t>
            </a:r>
          </a:p>
          <a:p>
            <a:pPr marL="0" indent="0">
              <a:buNone/>
            </a:pPr>
            <a:r>
              <a:rPr lang="en-US" sz="1500" dirty="0" smtClean="0"/>
              <a:t>American Journal of Psychiatry (</a:t>
            </a:r>
            <a:r>
              <a:rPr lang="en-US" sz="1600" dirty="0" smtClean="0">
                <a:hlinkClick r:id="rId6"/>
              </a:rPr>
              <a:t>http://ajp.psychiatryonline.org/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British Journal of Psychiatry (</a:t>
            </a:r>
            <a:r>
              <a:rPr lang="en-US" sz="1600" dirty="0" smtClean="0">
                <a:hlinkClick r:id="rId7"/>
              </a:rPr>
              <a:t>http://bjp.rcpsych.org/</a:t>
            </a:r>
            <a:r>
              <a:rPr lang="en-US" sz="1600" dirty="0" smtClean="0"/>
              <a:t>)</a:t>
            </a:r>
          </a:p>
          <a:p>
            <a:pPr>
              <a:buNone/>
            </a:pPr>
            <a:endParaRPr lang="el-GR" sz="1600" dirty="0" smtClean="0"/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FBBB-6F42-4D1F-B635-DB6BE0D80B1A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0102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Ψυχικές Διαταραχές (1 από 5)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167206"/>
          </a:xfrm>
        </p:spPr>
        <p:txBody>
          <a:bodyPr>
            <a:noAutofit/>
          </a:bodyPr>
          <a:lstStyle/>
          <a:p>
            <a:r>
              <a:rPr lang="el-GR" sz="2800" b="1" dirty="0"/>
              <a:t>ΟΡΙΣΜΟΣ</a:t>
            </a:r>
            <a:r>
              <a:rPr lang="el-GR" sz="2800" dirty="0"/>
              <a:t>: Τα συμπτώματα που απεικονίζουν παθολογίες του νου ονομάζονται ψυχικές διαταραχές </a:t>
            </a:r>
          </a:p>
          <a:p>
            <a:r>
              <a:rPr lang="el-GR" sz="2800" dirty="0"/>
              <a:t>Για να θεωρηθούν ψυχικές διαταραχές θα πρέπει οι σκέψεις, τα συναισθήματα και οι συγκινήσεις να είναι επίμονες, βλαβερές για το άτομο που τις βιώνει και ανεξέλεγκτες </a:t>
            </a:r>
            <a:endParaRPr lang="en-US" sz="2800" dirty="0" smtClean="0"/>
          </a:p>
          <a:p>
            <a:pPr algn="r">
              <a:buNone/>
            </a:pPr>
            <a:r>
              <a:rPr lang="el-GR" sz="2400" dirty="0" smtClean="0"/>
              <a:t>(</a:t>
            </a:r>
            <a:r>
              <a:rPr lang="en-US" sz="2400" dirty="0" err="1" smtClean="0"/>
              <a:t>Schacter</a:t>
            </a:r>
            <a:r>
              <a:rPr lang="en-US" sz="2400" dirty="0" smtClean="0"/>
              <a:t> D.I., Gilbert D.T., Wegner D.M., 2012)</a:t>
            </a:r>
            <a:endParaRPr lang="el-GR" sz="24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0857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Ψυχικές διαταραχές (2 από 5)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214426"/>
            <a:ext cx="9144000" cy="4286280"/>
          </a:xfrm>
        </p:spPr>
        <p:txBody>
          <a:bodyPr>
            <a:normAutofit/>
          </a:bodyPr>
          <a:lstStyle/>
          <a:p>
            <a:r>
              <a:rPr lang="el-GR" sz="2800" dirty="0"/>
              <a:t>Π.χ. δε θεωρείται ψυχική διαταραχή το έντονο άγχος πριν από ένα τεστ, ούτε η βαθιά θλίψη για το θάνατο αγαπημένου προσώπου </a:t>
            </a:r>
          </a:p>
          <a:p>
            <a:r>
              <a:rPr lang="el-GR" sz="2800" dirty="0"/>
              <a:t>Περίπου 40% των ανθρώπων θα αναπτύξουν κάποια μορφή ψυχικής διαταραχής σε κάποια φάση της ζωής τους με σημαντικό κόστος για την υγεία, τη δημιουργικότητα και την ευημερία </a:t>
            </a:r>
            <a:r>
              <a:rPr lang="el-GR" sz="2800" dirty="0" smtClean="0"/>
              <a:t>τους</a:t>
            </a:r>
            <a:endParaRPr lang="en-US" sz="2800" dirty="0" smtClean="0"/>
          </a:p>
          <a:p>
            <a:pPr algn="r">
              <a:buNone/>
            </a:pPr>
            <a:r>
              <a:rPr lang="el-GR" sz="2400" dirty="0" smtClean="0"/>
              <a:t>(</a:t>
            </a:r>
            <a:r>
              <a:rPr lang="en-US" sz="2400" dirty="0" err="1" smtClean="0"/>
              <a:t>Schacter</a:t>
            </a:r>
            <a:r>
              <a:rPr lang="en-US" sz="2400" dirty="0" smtClean="0"/>
              <a:t> D.I., Gilbert D.T., Wegner D.M., 2012)</a:t>
            </a:r>
            <a:endParaRPr lang="el-GR" sz="2400" dirty="0" smtClean="0"/>
          </a:p>
          <a:p>
            <a:endParaRPr lang="en-US" sz="3200" dirty="0" smtClean="0"/>
          </a:p>
          <a:p>
            <a:pPr>
              <a:buNone/>
            </a:pP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2672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Ψυχοπαθολογία (3 από 5)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142988"/>
            <a:ext cx="9144000" cy="4429156"/>
          </a:xfrm>
        </p:spPr>
        <p:txBody>
          <a:bodyPr>
            <a:noAutofit/>
          </a:bodyPr>
          <a:lstStyle/>
          <a:p>
            <a:r>
              <a:rPr lang="el-GR" sz="2800" dirty="0"/>
              <a:t>Ο </a:t>
            </a:r>
            <a:r>
              <a:rPr lang="el-GR" sz="2800" dirty="0" smtClean="0"/>
              <a:t>κλάδος</a:t>
            </a:r>
            <a:r>
              <a:rPr lang="en-US" sz="2800" dirty="0" smtClean="0"/>
              <a:t> </a:t>
            </a:r>
            <a:r>
              <a:rPr lang="el-GR" sz="2800" dirty="0" smtClean="0"/>
              <a:t>που </a:t>
            </a:r>
            <a:r>
              <a:rPr lang="el-GR" sz="2800" dirty="0"/>
              <a:t>ασχολείται με τη μελέτη της φύσης, της εμφάνισης και της θεραπείας των ψυχικών </a:t>
            </a:r>
            <a:r>
              <a:rPr lang="el-GR" sz="2800" dirty="0" smtClean="0"/>
              <a:t>διαταραχών</a:t>
            </a:r>
            <a:endParaRPr lang="el-GR" sz="2800" dirty="0"/>
          </a:p>
          <a:p>
            <a:r>
              <a:rPr lang="el-GR" sz="2800" dirty="0" smtClean="0"/>
              <a:t>Υπάρχουν </a:t>
            </a:r>
            <a:r>
              <a:rPr lang="el-GR" sz="2800" dirty="0"/>
              <a:t>λίγες σαφείς και εύκολες απαντήσεις  </a:t>
            </a:r>
          </a:p>
          <a:p>
            <a:r>
              <a:rPr lang="el-GR" sz="2800" dirty="0" smtClean="0"/>
              <a:t>Ωστόσο, </a:t>
            </a:r>
            <a:r>
              <a:rPr lang="el-GR" sz="2800" dirty="0"/>
              <a:t>οι αβεβαιότητες δε μειώνουν το ενδιαφέρον και τη </a:t>
            </a:r>
            <a:r>
              <a:rPr lang="el-GR" sz="2800" dirty="0" smtClean="0"/>
              <a:t>σημαντικότητά του</a:t>
            </a:r>
            <a:endParaRPr lang="en-US" sz="2800" dirty="0" smtClean="0"/>
          </a:p>
          <a:p>
            <a:pPr algn="r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Kring</a:t>
            </a:r>
            <a:r>
              <a:rPr lang="en-US" sz="2400" dirty="0" smtClean="0"/>
              <a:t> A.M., Davison G.C., Neale J.M., Johnson, 2010)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/>
              <a:t>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561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Ψυχοπαθολογία (4 από 5)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8000" y="1333500"/>
            <a:ext cx="9144000" cy="4381500"/>
          </a:xfrm>
        </p:spPr>
        <p:txBody>
          <a:bodyPr>
            <a:normAutofit fontScale="25000" lnSpcReduction="20000"/>
          </a:bodyPr>
          <a:lstStyle/>
          <a:p>
            <a:r>
              <a:rPr lang="el-GR" sz="11200" b="1" dirty="0"/>
              <a:t>Πρόκληση</a:t>
            </a:r>
            <a:r>
              <a:rPr lang="el-GR" sz="11200" dirty="0"/>
              <a:t>: να παραμείνουμε αντικειμενικοί</a:t>
            </a:r>
          </a:p>
          <a:p>
            <a:r>
              <a:rPr lang="el-GR" sz="11200" dirty="0" smtClean="0"/>
              <a:t>Δύσκολο: απαιτεί προσπάθεια,  </a:t>
            </a:r>
            <a:r>
              <a:rPr lang="el-GR" sz="11200" dirty="0"/>
              <a:t>γιατί μελετάμε την ανθρώπινη </a:t>
            </a:r>
            <a:r>
              <a:rPr lang="el-GR" sz="11200" dirty="0" smtClean="0"/>
              <a:t>συμπεριφορά, </a:t>
            </a:r>
            <a:r>
              <a:rPr lang="el-GR" sz="11200" dirty="0"/>
              <a:t>κάποια θέματα είναι προσωπικά και προκαλούν έντονα </a:t>
            </a:r>
            <a:r>
              <a:rPr lang="el-GR" sz="11200" dirty="0" smtClean="0"/>
              <a:t>συναισθήματα</a:t>
            </a:r>
          </a:p>
          <a:p>
            <a:r>
              <a:rPr lang="el-GR" sz="11200" dirty="0" smtClean="0"/>
              <a:t>Η μελέτη των ψυχικών διαταραχών προκαλεί αμηχανία, γιατί μπορεί να δούμε τον εαυτό μας να καθρεφτίζεται σε κάποια από τα συμπτώματα των διαταραχών</a:t>
            </a:r>
          </a:p>
          <a:p>
            <a:r>
              <a:rPr lang="el-GR" sz="11200" dirty="0" smtClean="0"/>
              <a:t>Ο φόβος για τα φίδια μήπως είναι φοβία;</a:t>
            </a:r>
          </a:p>
          <a:p>
            <a:pPr algn="r">
              <a:buNone/>
            </a:pPr>
            <a:r>
              <a:rPr lang="en-US" sz="9600" dirty="0" smtClean="0"/>
              <a:t>(</a:t>
            </a:r>
            <a:r>
              <a:rPr lang="en-US" sz="9600" dirty="0" err="1" smtClean="0"/>
              <a:t>Kring</a:t>
            </a:r>
            <a:r>
              <a:rPr lang="en-US" sz="9600" dirty="0" smtClean="0"/>
              <a:t> A.M., Davison G.C., Neale J.M., Johnson, 2010</a:t>
            </a:r>
            <a:r>
              <a:rPr lang="el-GR" sz="9600" dirty="0" smtClean="0"/>
              <a:t>)</a:t>
            </a:r>
            <a:endParaRPr lang="el-GR" sz="128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7281333" y="5296962"/>
            <a:ext cx="2156385" cy="304271"/>
          </a:xfrm>
        </p:spPr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81252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Ψυχοπαθολογία </a:t>
            </a:r>
            <a:r>
              <a:rPr lang="el-GR" sz="4400" dirty="0" smtClean="0"/>
              <a:t>(5 από 5)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γεγονός ότι ξεχνάμε που βάζουμε τα κλειδιά μας μήπως είναι σύμπτωμα αποσυνδετικής διαταραχής; </a:t>
            </a:r>
          </a:p>
          <a:p>
            <a:r>
              <a:rPr lang="el-GR" sz="2800" dirty="0" smtClean="0"/>
              <a:t>Η μελέτη των ψυχικών διαταραχών αυξάνει την ευαισθησία μας, τις εκκεντρικότητές μας </a:t>
            </a:r>
            <a:endParaRPr lang="el-GR" sz="2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393594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86&quot;&gt;&lt;object type=&quot;3&quot; unique_id=&quot;10087&quot;&gt;&lt;property id=&quot;20148&quot; value=&quot;5&quot;/&gt;&lt;property id=&quot;20300&quot; value=&quot;Slide 1 - &amp;quot;Τίτλος Μαθήματος&amp;quot;&quot;/&gt;&lt;property id=&quot;20307&quot; value=&quot;256&quot;/&gt;&lt;/object&gt;&lt;object type=&quot;3&quot; unique_id=&quot;10088&quot;&gt;&lt;property id=&quot;20148&quot; value=&quot;5&quot;/&gt;&lt;property id=&quot;20300&quot; value=&quot;Slide 2&quot;/&gt;&lt;property id=&quot;20307&quot; value=&quot;289&quot;/&gt;&lt;/object&gt;&lt;object type=&quot;3&quot; unique_id=&quot;10089&quot;&gt;&lt;property id=&quot;20148&quot; value=&quot;5&quot;/&gt;&lt;property id=&quot;20300&quot; value=&quot;Slide 3 - &amp;quot;Άδειες Χρήσης&amp;quot;&quot;/&gt;&lt;property id=&quot;20307&quot; value=&quot;257&quot;/&gt;&lt;/object&gt;&lt;object type=&quot;3&quot; unique_id=&quot;10090&quot;&gt;&lt;property id=&quot;20148&quot; value=&quot;5&quot;/&gt;&lt;property id=&quot;20300&quot; value=&quot;Slide 4 - &amp;quot;Χρηματοδότηση&amp;quot;&quot;/&gt;&lt;property id=&quot;20307&quot; value=&quot;259&quot;/&gt;&lt;/object&gt;&lt;object type=&quot;3&quot; unique_id=&quot;10091&quot;&gt;&lt;property id=&quot;20148&quot; value=&quot;5&quot;/&gt;&lt;property id=&quot;20300&quot; value=&quot;Slide 5 - &amp;quot;Σκοποί  ενότητας&amp;quot;&quot;/&gt;&lt;property id=&quot;20307&quot; value=&quot;261&quot;/&gt;&lt;/object&gt;&lt;object type=&quot;3&quot; unique_id=&quot;10092&quot;&gt;&lt;property id=&quot;20148&quot; value=&quot;5&quot;/&gt;&lt;property id=&quot;20300&quot; value=&quot;Slide 6 - &amp;quot;Περιεχόμενα ενότητας&amp;quot;&quot;/&gt;&lt;property id=&quot;20307&quot; value=&quot;262&quot;/&gt;&lt;/object&gt;&lt;object type=&quot;3&quot; unique_id=&quot;10093&quot;&gt;&lt;property id=&quot;20148&quot; value=&quot;5&quot;/&gt;&lt;property id=&quot;20300&quot; value=&quot;Slide 7 - &amp;quot;Χρήση Διατάξεων&amp;quot;&quot;/&gt;&lt;property id=&quot;20307&quot; value=&quot;264&quot;/&gt;&lt;/object&gt;&lt;object type=&quot;3&quot; unique_id=&quot;10094&quot;&gt;&lt;property id=&quot;20148&quot; value=&quot;5&quot;/&gt;&lt;property id=&quot;20300&quot; value=&quot;Slide 8 - &amp;quot;Διαφάνεια Τίτλου&amp;quot;&quot;/&gt;&lt;property id=&quot;20307&quot; value=&quot;266&quot;/&gt;&lt;/object&gt;&lt;object type=&quot;3&quot; unique_id=&quot;10095&quot;&gt;&lt;property id=&quot;20148&quot; value=&quot;5&quot;/&gt;&lt;property id=&quot;20300&quot; value=&quot;Slide 9 - &amp;quot;Τίτλος και περιεχόμενο 1&amp;quot;&quot;/&gt;&lt;property id=&quot;20307&quot; value=&quot;265&quot;/&gt;&lt;/object&gt;&lt;object type=&quot;3&quot; unique_id=&quot;10096&quot;&gt;&lt;property id=&quot;20148&quot; value=&quot;5&quot;/&gt;&lt;property id=&quot;20300&quot; value=&quot;Slide 10 - &amp;quot;Τίτλος και περιεχόμενο 2&amp;quot;&quot;/&gt;&lt;property id=&quot;20307&quot; value=&quot;274&quot;/&gt;&lt;/object&gt;&lt;object type=&quot;3&quot; unique_id=&quot;10097&quot;&gt;&lt;property id=&quot;20148&quot; value=&quot;5&quot;/&gt;&lt;property id=&quot;20300&quot; value=&quot;Slide 11 - &amp;quot;Κεφαλίδα Ενότητας&amp;quot;&quot;/&gt;&lt;property id=&quot;20307&quot; value=&quot;267&quot;/&gt;&lt;/object&gt;&lt;object type=&quot;3&quot; unique_id=&quot;10098&quot;&gt;&lt;property id=&quot;20148&quot; value=&quot;5&quot;/&gt;&lt;property id=&quot;20300&quot; value=&quot;Slide 12 - &amp;quot;Δύο περιεχόμενα 1 &amp;quot;&quot;/&gt;&lt;property id=&quot;20307&quot; value=&quot;288&quot;/&gt;&lt;/object&gt;&lt;object type=&quot;3&quot; unique_id=&quot;10099&quot;&gt;&lt;property id=&quot;20148&quot; value=&quot;5&quot;/&gt;&lt;property id=&quot;20300&quot; value=&quot;Slide 13 - &amp;quot;Δύο περιεχόμενα 2 &amp;quot;&quot;/&gt;&lt;property id=&quot;20307&quot; value=&quot;277&quot;/&gt;&lt;/object&gt;&lt;object type=&quot;3&quot; unique_id=&quot;10100&quot;&gt;&lt;property id=&quot;20148&quot; value=&quot;5&quot;/&gt;&lt;property id=&quot;20300&quot; value=&quot;Slide 14 - &amp;quot;Σύγκριση 1&amp;quot;&quot;/&gt;&lt;property id=&quot;20307&quot; value=&quot;269&quot;/&gt;&lt;/object&gt;&lt;object type=&quot;3&quot; unique_id=&quot;10101&quot;&gt;&lt;property id=&quot;20148&quot; value=&quot;5&quot;/&gt;&lt;property id=&quot;20300&quot; value=&quot;Slide 15 - &amp;quot;Σύγκριση 2&amp;quot;&quot;/&gt;&lt;property id=&quot;20307&quot; value=&quot;278&quot;/&gt;&lt;/object&gt;&lt;object type=&quot;3&quot; unique_id=&quot;10102&quot;&gt;&lt;property id=&quot;20148&quot; value=&quot;5&quot;/&gt;&lt;property id=&quot;20300&quot; value=&quot;Slide 16 - &amp;quot;Μόνο Τίτλος&amp;quot;&quot;/&gt;&lt;property id=&quot;20307&quot; value=&quot;270&quot;/&gt;&lt;/object&gt;&lt;object type=&quot;3&quot; unique_id=&quot;10103&quot;&gt;&lt;property id=&quot;20148&quot; value=&quot;5&quot;/&gt;&lt;property id=&quot;20300&quot; value=&quot;Slide 17 - &amp;quot;Περιεχόμενο με λεζάντα 1&amp;quot;&quot;/&gt;&lt;property id=&quot;20307&quot; value=&quot;272&quot;/&gt;&lt;/object&gt;&lt;object type=&quot;3&quot; unique_id=&quot;10104&quot;&gt;&lt;property id=&quot;20148&quot; value=&quot;5&quot;/&gt;&lt;property id=&quot;20300&quot; value=&quot;Slide 18 - &amp;quot;Περιεχόμενο με λεζάντα 2&amp;quot;&quot;/&gt;&lt;property id=&quot;20307&quot; value=&quot;279&quot;/&gt;&lt;/object&gt;&lt;object type=&quot;3&quot; unique_id=&quot;10105&quot;&gt;&lt;property id=&quot;20148&quot; value=&quot;5&quot;/&gt;&lt;property id=&quot;20300&quot; value=&quot;Slide 19 - &amp;quot;Εικόνα με λεζάντα&amp;quot;&quot;/&gt;&lt;property id=&quot;20307&quot; value=&quot;273&quot;/&gt;&lt;/object&gt;&lt;object type=&quot;3&quot; unique_id=&quot;10106&quot;&gt;&lt;property id=&quot;20148&quot; value=&quot;5&quot;/&gt;&lt;property id=&quot;20300&quot; value=&quot;Slide 20 - &amp;quot;Οδηγίες&amp;quot;&quot;/&gt;&lt;property id=&quot;20307&quot; value=&quot;281&quot;/&gt;&lt;/object&gt;&lt;object type=&quot;3&quot; unique_id=&quot;10107&quot;&gt;&lt;property id=&quot;20148&quot; value=&quot;5&quot;/&gt;&lt;property id=&quot;20300&quot; value=&quot;Slide 21 - &amp;quot;Οδηγίες (1 από 4)&amp;quot;&quot;/&gt;&lt;property id=&quot;20307&quot; value=&quot;284&quot;/&gt;&lt;/object&gt;&lt;object type=&quot;3&quot; unique_id=&quot;10108&quot;&gt;&lt;property id=&quot;20148&quot; value=&quot;5&quot;/&gt;&lt;property id=&quot;20300&quot; value=&quot;Slide 22 - &amp;quot;Οδηγίες (2 από 4) &amp;quot;&quot;/&gt;&lt;property id=&quot;20307&quot; value=&quot;282&quot;/&gt;&lt;/object&gt;&lt;object type=&quot;3&quot; unique_id=&quot;10109&quot;&gt;&lt;property id=&quot;20148&quot; value=&quot;5&quot;/&gt;&lt;property id=&quot;20300&quot; value=&quot;Slide 23 - &amp;quot;Οδηγίες (3 από 4)&amp;quot;&quot;/&gt;&lt;property id=&quot;20307&quot; value=&quot;283&quot;/&gt;&lt;/object&gt;&lt;object type=&quot;3&quot; unique_id=&quot;10110&quot;&gt;&lt;property id=&quot;20148&quot; value=&quot;5&quot;/&gt;&lt;property id=&quot;20300&quot; value=&quot;Slide 24 - &amp;quot;Οδηγίες (4 από 4)&amp;quot;&quot;/&gt;&lt;property id=&quot;20307&quot; value=&quot;285&quot;/&gt;&lt;/object&gt;&lt;object type=&quot;3&quot; unique_id=&quot;10111&quot;&gt;&lt;property id=&quot;20148&quot; value=&quot;5&quot;/&gt;&lt;property id=&quot;20300&quot; value=&quot;Slide 25 - &amp;quot;Βασικές Οδηγίες Προσβασιμότητας&amp;quot;&quot;/&gt;&lt;property id=&quot;20307&quot; value=&quot;286&quot;/&gt;&lt;/object&gt;&lt;object type=&quot;3&quot; unique_id=&quot;10112&quot;&gt;&lt;property id=&quot;20148&quot; value=&quot;5&quot;/&gt;&lt;property id=&quot;20300&quot; value=&quot;Slide 32 - &amp;quot;Τέλος Ενότητας&amp;quot;&quot;/&gt;&lt;property id=&quot;20307&quot; value=&quot;280&quot;/&gt;&lt;/object&gt;&lt;object type=&quot;3&quot; unique_id=&quot;10757&quot;&gt;&lt;property id=&quot;20148&quot; value=&quot;5&quot;/&gt;&lt;property id=&quot;20300&quot; value=&quot;Slide 26 - &amp;quot;Βιβλιογραφία&amp;quot;&quot;/&gt;&lt;property id=&quot;20307&quot; value=&quot;290&quot;/&gt;&lt;/object&gt;&lt;object type=&quot;3&quot; unique_id=&quot;10758&quot;&gt;&lt;property id=&quot;20148&quot; value=&quot;5&quot;/&gt;&lt;property id=&quot;20300&quot; value=&quot;Slide 27 - &amp;quot;Σημείωμα Αναφοράς&amp;quot;&quot;/&gt;&lt;property id=&quot;20307&quot; value=&quot;291&quot;/&gt;&lt;/object&gt;&lt;object type=&quot;3&quot; unique_id=&quot;10759&quot;&gt;&lt;property id=&quot;20148&quot; value=&quot;5&quot;/&gt;&lt;property id=&quot;20300&quot; value=&quot;Slide 28 - &amp;quot;Σημείωμα Αδειοδότησης&amp;quot;&quot;/&gt;&lt;property id=&quot;20307&quot; value=&quot;292&quot;/&gt;&lt;/object&gt;&lt;object type=&quot;3&quot; unique_id=&quot;10760&quot;&gt;&lt;property id=&quot;20148&quot; value=&quot;5&quot;/&gt;&lt;property id=&quot;20300&quot; value=&quot;Slide 29&quot;/&gt;&lt;property id=&quot;20307&quot; value=&quot;293&quot;/&gt;&lt;/object&gt;&lt;object type=&quot;3&quot; unique_id=&quot;10761&quot;&gt;&lt;property id=&quot;20148&quot; value=&quot;5&quot;/&gt;&lt;property id=&quot;20300&quot; value=&quot;Slide 30&quot;/&gt;&lt;property id=&quot;20307&quot; value=&quot;294&quot;/&gt;&lt;/object&gt;&lt;object type=&quot;3&quot; unique_id=&quot;10762&quot;&gt;&lt;property id=&quot;20148&quot; value=&quot;5&quot;/&gt;&lt;property id=&quot;20300&quot; value=&quot;Slide 31 - &amp;quot;Διατήρηση Σημειωμάτων&amp;quot;&quot;/&gt;&lt;property id=&quot;20307&quot; value=&quot;295&quot;/&gt;&lt;/object&gt;&lt;/object&gt;&lt;object type=&quot;8&quot; unique_id=&quot;101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1490</TotalTime>
  <Words>1755</Words>
  <Application>Microsoft Office PowerPoint</Application>
  <PresentationFormat>Προσαρμογή</PresentationFormat>
  <Paragraphs>241</Paragraphs>
  <Slides>46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46</vt:i4>
      </vt:variant>
    </vt:vector>
  </HeadingPairs>
  <TitlesOfParts>
    <vt:vector size="47" baseType="lpstr">
      <vt:lpstr>Θέμα του Office</vt:lpstr>
      <vt:lpstr>Ψυχοπαθολογία Ενηλίκων</vt:lpstr>
      <vt:lpstr>Σκοποί  ενότητας</vt:lpstr>
      <vt:lpstr>Περιεχόμενα ενότητας</vt:lpstr>
      <vt:lpstr>Εισαγωγή</vt:lpstr>
      <vt:lpstr>Ψυχικές Διαταραχές (1 από 5)</vt:lpstr>
      <vt:lpstr>Ψυχικές διαταραχές (2 από 5)</vt:lpstr>
      <vt:lpstr>Ψυχοπαθολογία (3 από 5)</vt:lpstr>
      <vt:lpstr>Ψυχοπαθολογία (4 από 5)</vt:lpstr>
      <vt:lpstr>Ψυχοπαθολογία (5 από 5)</vt:lpstr>
      <vt:lpstr>Προκαταλήψεις και στίγμα (1 από 3) </vt:lpstr>
      <vt:lpstr>Προκαταλήψεις και στίγμα (2 από 3)</vt:lpstr>
      <vt:lpstr>Προκαταλήψεις και στίγμα (3 από 3)</vt:lpstr>
      <vt:lpstr>Αποκλίνουσα συμπεριφορά (1 από 2) </vt:lpstr>
      <vt:lpstr>Αποκλίνουσα συμπεριφορά (2 από 2)</vt:lpstr>
      <vt:lpstr>Χαρακτηριστικά αποκλίνουσας συμπεριφοράς (1 από 6) </vt:lpstr>
      <vt:lpstr>Χαρακτηριστικά αποκλίνουσας συμπεριφοράς (2 από 6) </vt:lpstr>
      <vt:lpstr>Χαρακτηριστικά αποκλίνουσας συμπεριφοράς (3 από 6) </vt:lpstr>
      <vt:lpstr>Χαρακτηριστικά αποκλίνουσας συμπεριφοράς (4 από 6) </vt:lpstr>
      <vt:lpstr>Χαρακτηριστικά αποκλίνουσας συμπεριφοράς (5 από 6) </vt:lpstr>
      <vt:lpstr>Χαρακτηριστικά αποκλίνουσας συμπεριφοράς (6 από 6) </vt:lpstr>
      <vt:lpstr>Διαφάνεια 21</vt:lpstr>
      <vt:lpstr>Ιστορία της Ψυχοπαθολογίας (1 από 11) </vt:lpstr>
      <vt:lpstr>Ιστορία της Ψυχοπαθολογίας (2 από 11)</vt:lpstr>
      <vt:lpstr>Ιστορία της Ψυχοπαθολογίας (3 από 11)</vt:lpstr>
      <vt:lpstr>Ιστορία της Ψυχοπαθολογίας (4 από 11)</vt:lpstr>
      <vt:lpstr>Ιστορία της Ψυχοπαθολογίας (5 από 11)</vt:lpstr>
      <vt:lpstr>Ιστορία της Ψυχοπαθολογίας (6 από 11)</vt:lpstr>
      <vt:lpstr>Ιστορία της Ψυχοπαθολογίας (7 από 11)</vt:lpstr>
      <vt:lpstr>Ιστορία της Ψυχοπαθολογίας (8 από 11)</vt:lpstr>
      <vt:lpstr>Ιστορία της Ψυχοπαθολογίας (9 από 11)</vt:lpstr>
      <vt:lpstr>Ιστορία της Ψυχοπαθολογίας (10 από 11)</vt:lpstr>
      <vt:lpstr>Ιστορία της Ψυχοπαθολογίας (11 από 11)</vt:lpstr>
      <vt:lpstr>ΙΑΤΡΙΚΟ ΜΟΝΤΕΛΟ</vt:lpstr>
      <vt:lpstr>Ταξινόμηση Ψυχικών Διαταραχών  (1 από 3) </vt:lpstr>
      <vt:lpstr>Ταξινόμηση Ψυχικών Διαταραχών  (2 από 3) </vt:lpstr>
      <vt:lpstr>Ταξινόμηση Ψυχικών Διαταραχών  (3 από 3) </vt:lpstr>
      <vt:lpstr>Κύριες κατηγορίες ψυχικών διαταραχών κατά DSM-IV (1 από 8)</vt:lpstr>
      <vt:lpstr>Κύριες κατηγορίες ψυχικών διαταραχών κατά DSM-IV (2 από 8)</vt:lpstr>
      <vt:lpstr>Κύριες κατηγορίες ψυχικών διαταραχών κατά DSM-IV (3 από 8)</vt:lpstr>
      <vt:lpstr>Κύριες κατηγορίες ψυχικών διαταραχών κατά DSM-IV (4 από 8)</vt:lpstr>
      <vt:lpstr>Κύριες κατηγορίες ψυχικών διαταραχών κατά DSM-IV (5 από 8)</vt:lpstr>
      <vt:lpstr>Κύριες κατηγορίες ψυχικών διαταραχών κατά DSM-IV (6 από 8 )</vt:lpstr>
      <vt:lpstr>Κύριες κατηγορίες ψυχικών διαταραχών κατά DSM-IV (7 από 8)</vt:lpstr>
      <vt:lpstr>Κύριες κατηγορίες ψυχικών διαταραχών κατά DSM-IV (8/8)</vt:lpstr>
      <vt:lpstr>Βιβλιογραφία μαθήματος </vt:lpstr>
      <vt:lpstr>Περιοδικά/Journals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spapapetrou</cp:lastModifiedBy>
  <cp:revision>234</cp:revision>
  <dcterms:created xsi:type="dcterms:W3CDTF">2012-09-06T09:03:05Z</dcterms:created>
  <dcterms:modified xsi:type="dcterms:W3CDTF">2019-11-27T09:26:57Z</dcterms:modified>
</cp:coreProperties>
</file>