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58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AC9C0-8094-4E89-B7E8-5526A4531A9D}" type="datetimeFigureOut">
              <a:rPr lang="el-GR" smtClean="0"/>
              <a:pPr/>
              <a:t>17/6/2015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F8D1-7654-45BB-8376-AC752FB4A6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772400" cy="1470025"/>
          </a:xfrm>
        </p:spPr>
        <p:txBody>
          <a:bodyPr/>
          <a:lstStyle/>
          <a:p>
            <a:r>
              <a:rPr lang="el-GR" dirty="0" smtClean="0"/>
              <a:t>ΓΕΝΙΚΗ ΨΥΧΟΠΑΘΟΛΟΓΙΑ </a:t>
            </a:r>
            <a:endParaRPr lang="el-GR" dirty="0"/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1428728" y="2285992"/>
            <a:ext cx="6400800" cy="1752600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ΠΑΙΔΙΚΗΣ ΗΛΙΚΙΑΣ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1.ΣΥΣΤΗΜΑΤΙΚΟΙ ΠΑΡΑΓΟΝΤΕΣ</a:t>
            </a:r>
            <a:br>
              <a:rPr lang="el-GR" dirty="0" smtClean="0"/>
            </a:br>
            <a:r>
              <a:rPr lang="el-GR" dirty="0" smtClean="0"/>
              <a:t> </a:t>
            </a:r>
            <a:r>
              <a:rPr lang="el-GR" sz="3100" dirty="0" smtClean="0"/>
              <a:t>επιδρούν ήδη από τη στιγμή της γέννησης</a:t>
            </a:r>
            <a:endParaRPr lang="el-GR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Διαταραχές κατά την </a:t>
            </a:r>
            <a:r>
              <a:rPr lang="el-GR" b="1" dirty="0" smtClean="0"/>
              <a:t>ενδομήτριο</a:t>
            </a:r>
            <a:r>
              <a:rPr lang="el-GR" dirty="0" smtClean="0"/>
              <a:t> ζωή: λοιμώξεις (ερυθρά, τοξοπλάσμωση), </a:t>
            </a:r>
            <a:r>
              <a:rPr lang="en-US" dirty="0" smtClean="0"/>
              <a:t>AIDS, </a:t>
            </a:r>
            <a:r>
              <a:rPr lang="el-GR" dirty="0" smtClean="0"/>
              <a:t>αλκοόλ, κάπνισμα, φάρμακα, τοξικές ουσίες, ανεπαρκής λειτουργία πλακούντα οδηγούν σε ελλιπή οξυγόνωση, διαταραχή ανάπτυξης εμβρύου [</a:t>
            </a:r>
            <a:r>
              <a:rPr lang="el-GR" dirty="0" err="1" smtClean="0"/>
              <a:t>ελλιποβαρές</a:t>
            </a:r>
            <a:r>
              <a:rPr lang="el-GR" dirty="0" smtClean="0"/>
              <a:t>, νοητική καθυστέρηση, σωματικές ανωμαλίες].</a:t>
            </a:r>
          </a:p>
          <a:p>
            <a:r>
              <a:rPr lang="el-GR" dirty="0" err="1" smtClean="0"/>
              <a:t>Περιγεννητικές</a:t>
            </a:r>
            <a:r>
              <a:rPr lang="el-GR" dirty="0" smtClean="0"/>
              <a:t> διαταραχές: διαταραχή οξυγόνωσης οδηγεί σε κινητικές και νοητικές διαταραχές. Πρόωρα με χαμηλό βάρος πιο συχνά αναπτυξιακές διαταραχές και διαταραχές συμπεριφοράς.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2.ΣΩΜΑΤΙΚΕΣ ΠΑΘΗΣΕΙΣ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001156" cy="4525963"/>
          </a:xfrm>
        </p:spPr>
        <p:txBody>
          <a:bodyPr/>
          <a:lstStyle/>
          <a:p>
            <a:r>
              <a:rPr lang="el-GR" dirty="0" smtClean="0"/>
              <a:t>Εγκεφαλική νόσος-</a:t>
            </a:r>
            <a:r>
              <a:rPr lang="el-GR" dirty="0" err="1" smtClean="0"/>
              <a:t>κρανιοεγκεφαλική </a:t>
            </a:r>
            <a:r>
              <a:rPr lang="el-GR" dirty="0" smtClean="0"/>
              <a:t>κάκωση: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επιληψία, νοητικές, κινητικές αισθητηριακές διαταραχές, διαταραχές συμπεριφοράς(</a:t>
            </a:r>
            <a:r>
              <a:rPr lang="el-GR" dirty="0" err="1" smtClean="0"/>
              <a:t>υπερκινητικότητα</a:t>
            </a:r>
            <a:r>
              <a:rPr lang="el-GR" dirty="0" smtClean="0"/>
              <a:t>)</a:t>
            </a:r>
            <a:r>
              <a:rPr lang="en-US" dirty="0" smtClean="0"/>
              <a:t> x5(x3)</a:t>
            </a:r>
            <a:endParaRPr lang="el-GR" dirty="0" smtClean="0"/>
          </a:p>
          <a:p>
            <a:pPr>
              <a:buNone/>
            </a:pPr>
            <a:endParaRPr lang="en-US" dirty="0" smtClean="0"/>
          </a:p>
          <a:p>
            <a:r>
              <a:rPr lang="el-GR" dirty="0" smtClean="0"/>
              <a:t>Σωματική ασθένεια και αναπηρία (εκτός ΚΝΣ). Άγχος, θλίψη, ενοχή</a:t>
            </a:r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-1429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3.ΧΑΡΑΚΤΗΡΙΟΛΟΓΙΚΟΙ ΠΑΡΑΓΟΝΤΕΣ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9 κατηγορίες ταμπεραμέντου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Κινητικότητα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Ρυθμικότητα (κανονικότητα)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Αρχική απάντηση σε ερέθισμα(αποδοχή ή απόρριψη)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Προσαρμοστικότητα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Ουδός </a:t>
            </a:r>
            <a:r>
              <a:rPr lang="el-GR" dirty="0" err="1" smtClean="0"/>
              <a:t>απαντητικότητας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Ένταση αντίδρασης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Ποιότητα συναισθήματος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Ικανότητα συγκέντρωσης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Προσοχή και σταθερότητα στο σκοπό</a:t>
            </a:r>
          </a:p>
          <a:p>
            <a:pPr marL="514350" indent="-514350">
              <a:buFont typeface="+mj-lt"/>
              <a:buAutoNum type="arabicPeriod"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3.ΧΑΡΑΚΤΗΡΙΟΛΟΓΙΚΟΙ ΠΑΡΑΓΟΝΤΕΣ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Εύκολα</a:t>
            </a:r>
            <a:r>
              <a:rPr lang="el-GR" dirty="0" smtClean="0"/>
              <a:t> παιδιά: κανονικούς ρυθμούς, θετικές προσεγγίσεις σε νέα ερεθίσματα, προσαρμοστικότητα στις αλλαγές, ήπιες θετικές συναισθηματικές αντιδράσεις.</a:t>
            </a:r>
          </a:p>
          <a:p>
            <a:r>
              <a:rPr lang="el-GR" b="1" dirty="0" smtClean="0"/>
              <a:t>Δύσκολα</a:t>
            </a:r>
            <a:r>
              <a:rPr lang="el-GR" dirty="0" smtClean="0"/>
              <a:t> παιδιά</a:t>
            </a:r>
          </a:p>
          <a:p>
            <a:r>
              <a:rPr lang="el-GR" b="1" dirty="0" smtClean="0"/>
              <a:t>Βραδυφλεγή</a:t>
            </a:r>
            <a:r>
              <a:rPr lang="el-GR" dirty="0" smtClean="0"/>
              <a:t> παιδιά: αρχικά αντιδρούν αρνητικά αλλά τελικά μετά από επαναλαμβανόμενες προσπάθειες προσαρμόζονται θετικά.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 ΠΕΡΙΒΑΛΛΟΝΤΙΚΟΙ ΠΑΡΑΓΟΝΤΕΣ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400" dirty="0" smtClean="0"/>
              <a:t>Α. </a:t>
            </a:r>
            <a:r>
              <a:rPr lang="el-GR" sz="2400" b="1" dirty="0" smtClean="0"/>
              <a:t>Οικογένεια</a:t>
            </a:r>
            <a:r>
              <a:rPr lang="el-GR" sz="2400" dirty="0" smtClean="0"/>
              <a:t>. Πιο σημαντικός. Σταθερό και ασφαλές έδαφος με σαφείς ρόλους, να νιώθει αποδοχή και αγάπη. Μαθαίνουν κανόνες που τείνουν να διατηρούν σε όλη τη ζωή. Προσαρμογή από </a:t>
            </a:r>
            <a:r>
              <a:rPr lang="el-GR" sz="2400" dirty="0" err="1" smtClean="0"/>
              <a:t>εξαρτητικότητα</a:t>
            </a:r>
            <a:r>
              <a:rPr lang="el-GR" sz="2400" dirty="0" smtClean="0"/>
              <a:t> βρέφους σε ανεξαρτησία ενηλίκου. 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Υπερβολική φροντίδα</a:t>
            </a:r>
            <a:r>
              <a:rPr lang="el-GR" sz="2400" dirty="0" smtClean="0"/>
              <a:t>: εμποδίζει  ψυχοσυναισθηματική ωρίμανση, αυτοεκτίμηση, ανεξαρτησία. 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Ανεπαρκής φροντίδα</a:t>
            </a:r>
            <a:r>
              <a:rPr lang="el-GR" sz="2400" dirty="0" smtClean="0"/>
              <a:t>: άγχος.</a:t>
            </a:r>
          </a:p>
          <a:p>
            <a:pPr>
              <a:buNone/>
            </a:pPr>
            <a:r>
              <a:rPr lang="el-GR" sz="2400" dirty="0" smtClean="0"/>
              <a:t>	Δυσλειτουργία: απουσία </a:t>
            </a:r>
            <a:r>
              <a:rPr lang="el-GR" sz="2400" dirty="0" err="1" smtClean="0"/>
              <a:t>γονεϊκών</a:t>
            </a:r>
            <a:r>
              <a:rPr lang="el-GR" sz="2400" dirty="0" smtClean="0"/>
              <a:t> προτύπων, διάλυση, απουσία και υποκατάσταση από ακατάλληλους κοινωνικούς θεσμούς, ψυχική νόσος γονέων.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dirty="0" smtClean="0"/>
              <a:t>4. ΠΕΡΙΒΑΛΛΟΝΤΙΚΟΙ ΠΑΡΑΓΟΝΤΕΣ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/>
              <a:t>Β. </a:t>
            </a:r>
            <a:r>
              <a:rPr lang="el-GR" b="1" dirty="0" smtClean="0"/>
              <a:t>Σχολείο</a:t>
            </a:r>
            <a:r>
              <a:rPr lang="el-GR" dirty="0" smtClean="0"/>
              <a:t>. Εκφράζει αξίες, στάσεις και σκοπούς κοινωνίας. Παιδί εδραιώνει δεσμούς με τη νέα πραγματικότητα. Ασφαλή επιτήρηση, αναγνώριση ως άτομα,  λειτουργεί επανορθωτικά ή προληπτικά.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Νήπιο</a:t>
            </a:r>
            <a:r>
              <a:rPr lang="el-GR" dirty="0" smtClean="0"/>
              <a:t>: πρώτος αποχωρισμός (άγχος)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Δημοτικό</a:t>
            </a:r>
            <a:r>
              <a:rPr lang="el-GR" dirty="0" smtClean="0"/>
              <a:t>: απαιτήσεις, προσαρμογή με άγνωστους  συνομήλικους και ενηλίκους, δεν μπορεί να ξεφύγει, μεγάλη προσπάθεια (άγχος, κατάθλιψη, μαθησιακές δυσκολίες)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Γυμνάσιο-Λύκειο</a:t>
            </a:r>
            <a:r>
              <a:rPr lang="el-GR" dirty="0" smtClean="0"/>
              <a:t>: συναισθηματική αστάθεια, σεξουαλικότητα, προσωπική ταυτότητα, ανεξαρτησία. 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-Εφηβική ψυχοπαθολογία(</a:t>
            </a:r>
            <a:r>
              <a:rPr lang="el-GR" dirty="0" err="1" smtClean="0"/>
              <a:t>παραπτωματική</a:t>
            </a:r>
            <a:r>
              <a:rPr lang="el-GR" dirty="0" smtClean="0"/>
              <a:t> συμπεριφορά, προκλητικότητα, απόπειρες αυτοκτονίας, διαταραχές διατροφής, ψυχοσωματικές διαταραχές)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-Έναρξη </a:t>
            </a:r>
            <a:r>
              <a:rPr lang="el-GR" dirty="0" err="1" smtClean="0"/>
              <a:t>μείζονων</a:t>
            </a:r>
            <a:r>
              <a:rPr lang="el-GR" dirty="0" smtClean="0"/>
              <a:t> ψυχικών διαταραχών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Τριτοβάθμια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εκπαίδευση</a:t>
            </a:r>
            <a:r>
              <a:rPr lang="el-GR" dirty="0" smtClean="0"/>
              <a:t>: παράταση εξάρτησης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 ΠΕΡΙΒΑΛΛΟΝΤΙΚΟΙ ΠΑΡΑΓΟΝΤΕΣ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Γ. </a:t>
            </a:r>
            <a:r>
              <a:rPr lang="el-GR" b="1" dirty="0" smtClean="0"/>
              <a:t>Κοινωνικό</a:t>
            </a:r>
            <a:r>
              <a:rPr lang="el-GR" dirty="0" smtClean="0"/>
              <a:t> </a:t>
            </a:r>
            <a:r>
              <a:rPr lang="el-GR" b="1" dirty="0" smtClean="0"/>
              <a:t>περιβάλλον</a:t>
            </a:r>
            <a:r>
              <a:rPr lang="el-GR" dirty="0" smtClean="0"/>
              <a:t>.</a:t>
            </a:r>
          </a:p>
          <a:p>
            <a:pPr>
              <a:buNone/>
            </a:pPr>
            <a:r>
              <a:rPr lang="el-GR" dirty="0" smtClean="0"/>
              <a:t>Αστικό περιβάλλον πιο συχνή η παραβατικότητα, διαταραχές διαγωγής, κατάθλιψη, συναισθηματικές διαταραχές.</a:t>
            </a:r>
          </a:p>
          <a:p>
            <a:r>
              <a:rPr lang="el-GR" dirty="0" smtClean="0"/>
              <a:t>παραβατικότητα,</a:t>
            </a:r>
          </a:p>
          <a:p>
            <a:r>
              <a:rPr lang="el-GR" dirty="0" smtClean="0"/>
              <a:t>Χρήση τοξικών ουσιών</a:t>
            </a:r>
          </a:p>
          <a:p>
            <a:r>
              <a:rPr lang="el-GR" dirty="0" smtClean="0"/>
              <a:t>Βία</a:t>
            </a:r>
          </a:p>
          <a:p>
            <a:r>
              <a:rPr lang="el-GR" dirty="0" smtClean="0"/>
              <a:t>Φτώχεια</a:t>
            </a:r>
          </a:p>
          <a:p>
            <a:r>
              <a:rPr lang="el-GR" dirty="0" smtClean="0"/>
              <a:t>Ανεργία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ΒΑΣΙΚΕΣ ΘΕΡΑΠΕΥΤΙΚΕΣ ΑΡΧΕΣ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Ακριβής διαγνωστική εκτίμηση ψυχικών συμπτωμάτων, γνωστικών ικανοτήτων, κοινωνικής λειτουργικότητας.</a:t>
            </a:r>
          </a:p>
          <a:p>
            <a:r>
              <a:rPr lang="el-GR" dirty="0" smtClean="0"/>
              <a:t>Συναίνεση και συνεργασία γονέων: νομικοί, δεοντολογικοί, ουσιαστικοί λόγοι</a:t>
            </a:r>
          </a:p>
          <a:p>
            <a:r>
              <a:rPr lang="el-GR" dirty="0" smtClean="0"/>
              <a:t>Ψυχοθεραπεία: ατομική ομαδική, οικογενειακή</a:t>
            </a:r>
          </a:p>
          <a:p>
            <a:r>
              <a:rPr lang="el-GR" dirty="0" smtClean="0"/>
              <a:t>Βοήθεια στους γονείς: θεραπεία ζεύγους, συμβουλευτική</a:t>
            </a:r>
          </a:p>
          <a:p>
            <a:r>
              <a:rPr lang="el-GR" dirty="0" smtClean="0"/>
              <a:t>Ειδικές θεραπείες: </a:t>
            </a:r>
            <a:r>
              <a:rPr lang="el-GR" dirty="0" err="1" smtClean="0"/>
              <a:t>λογοθεραπεία</a:t>
            </a:r>
            <a:r>
              <a:rPr lang="el-GR" dirty="0" smtClean="0"/>
              <a:t>, </a:t>
            </a:r>
            <a:r>
              <a:rPr lang="el-GR" dirty="0" err="1" smtClean="0"/>
              <a:t>εργοθεραπεία</a:t>
            </a:r>
            <a:endParaRPr lang="el-GR" dirty="0" smtClean="0"/>
          </a:p>
          <a:p>
            <a:r>
              <a:rPr lang="el-GR" dirty="0" smtClean="0"/>
              <a:t>Νοσηλεία: νοσοκομείο ημέρας, </a:t>
            </a:r>
            <a:r>
              <a:rPr lang="el-GR" dirty="0" err="1" smtClean="0"/>
              <a:t>ενδονοσοκομειακή</a:t>
            </a:r>
            <a:endParaRPr lang="el-GR" dirty="0" smtClean="0"/>
          </a:p>
          <a:p>
            <a:r>
              <a:rPr lang="el-GR" dirty="0" smtClean="0"/>
              <a:t>Βιολογικές θεραπείες: φάρμακα</a:t>
            </a:r>
          </a:p>
          <a:p>
            <a:r>
              <a:rPr lang="el-GR" dirty="0" smtClean="0"/>
              <a:t>Κοινωνικά θεραπευτικά μέτρα: απομάκρυνση, αφαίρεση επιμέλειας, </a:t>
            </a:r>
            <a:r>
              <a:rPr lang="el-GR" smtClean="0"/>
              <a:t>ανάδοχη οικογένεια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Ψυχική διαταραχή σε παιδί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	Όταν η συμπεριφορά ή/και οι συναισθηματικές εκδηλώσεις επηρεάζουν αρνητικά την ανάπτυξη </a:t>
            </a:r>
            <a:r>
              <a:rPr lang="el-GR" b="1" dirty="0" smtClean="0"/>
              <a:t>γνωστικών</a:t>
            </a:r>
            <a:r>
              <a:rPr lang="el-GR" dirty="0" smtClean="0"/>
              <a:t> ικανοτήτων, την </a:t>
            </a:r>
            <a:r>
              <a:rPr lang="el-GR" b="1" dirty="0" smtClean="0"/>
              <a:t>κοινωνική</a:t>
            </a:r>
            <a:r>
              <a:rPr lang="el-GR" dirty="0" smtClean="0"/>
              <a:t> </a:t>
            </a:r>
            <a:r>
              <a:rPr lang="el-GR" b="1" dirty="0" smtClean="0"/>
              <a:t>προσαρμογή</a:t>
            </a:r>
            <a:r>
              <a:rPr lang="el-GR" dirty="0" smtClean="0"/>
              <a:t> και όταν προκαλούν στο παιδί ή/και στο περιβάλλον του ουσιαστική και επαναλαμβανόμενη </a:t>
            </a:r>
            <a:r>
              <a:rPr lang="el-GR" b="1" dirty="0" smtClean="0"/>
              <a:t>ψυχική</a:t>
            </a:r>
            <a:r>
              <a:rPr lang="el-GR" dirty="0" smtClean="0"/>
              <a:t> </a:t>
            </a:r>
            <a:r>
              <a:rPr lang="el-GR" b="1" dirty="0" smtClean="0"/>
              <a:t>δυσφορία</a:t>
            </a:r>
            <a:endParaRPr lang="el-G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Κατηγορίες ψυχικών διαταραχών σε παιδιά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Παιδιά των οποίων η συμπεριφορά παραβιάζει συστηματικά τα κοινωνικά όρια και τα δικαιώματα των άλλων (διαταραχές </a:t>
            </a:r>
            <a:r>
              <a:rPr lang="el-GR" b="1" dirty="0" smtClean="0"/>
              <a:t>συμπεριφοράς</a:t>
            </a:r>
            <a:r>
              <a:rPr lang="el-GR" dirty="0" smtClean="0"/>
              <a:t>)</a:t>
            </a:r>
          </a:p>
          <a:p>
            <a:r>
              <a:rPr lang="el-GR" dirty="0" smtClean="0"/>
              <a:t>Παιδιά που βιώνουν επανειλημμένα σοβαρά συναισθήματα θλίψης, άγχους ή καταστάσεις προσωπικής δυσφορίας (</a:t>
            </a:r>
            <a:r>
              <a:rPr lang="el-GR" b="1" dirty="0" smtClean="0"/>
              <a:t>αγχώδεις</a:t>
            </a:r>
            <a:r>
              <a:rPr lang="el-GR" dirty="0" smtClean="0"/>
              <a:t> και </a:t>
            </a:r>
            <a:r>
              <a:rPr lang="el-GR" b="1" dirty="0" smtClean="0"/>
              <a:t>φοβικές</a:t>
            </a:r>
            <a:r>
              <a:rPr lang="el-GR" dirty="0" smtClean="0"/>
              <a:t> διαταραχές, διαταραχές </a:t>
            </a:r>
            <a:r>
              <a:rPr lang="el-GR" b="1" dirty="0" smtClean="0"/>
              <a:t>συναισθήματος</a:t>
            </a:r>
            <a:r>
              <a:rPr lang="el-GR" dirty="0" smtClean="0"/>
              <a:t>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Κατηγορίες ψυχικών διαταραχών σε παιδιά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Παιδιά με διαταραχές </a:t>
            </a:r>
            <a:r>
              <a:rPr lang="el-GR" b="1" dirty="0" smtClean="0"/>
              <a:t>σκέψης</a:t>
            </a:r>
            <a:r>
              <a:rPr lang="el-GR" dirty="0" smtClean="0"/>
              <a:t> και </a:t>
            </a:r>
            <a:r>
              <a:rPr lang="el-GR" b="1" dirty="0" smtClean="0"/>
              <a:t>αντίληψης</a:t>
            </a:r>
            <a:r>
              <a:rPr lang="el-GR" dirty="0" smtClean="0"/>
              <a:t>. Με συνακόλουθες διαταραχές συμπεριφοράς που επηρεάζουν τις σχέσεις με το εαυτό τους και το περιβάλλον.</a:t>
            </a:r>
          </a:p>
          <a:p>
            <a:r>
              <a:rPr lang="el-GR" dirty="0" smtClean="0"/>
              <a:t>Παιδιά των όποιων η γνωστική και ψυχοκινητική ανάπτυξη δεν εξελίσσεται φυσιολογικά (</a:t>
            </a:r>
            <a:r>
              <a:rPr lang="el-GR" b="1" dirty="0" smtClean="0"/>
              <a:t>αναπτυξιακές</a:t>
            </a:r>
            <a:r>
              <a:rPr lang="el-GR" dirty="0" smtClean="0"/>
              <a:t> διαταραχές).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ΕΙΔΙΚΑ ΨΥΧΙΑΤΡΙΚΑ ΝΟΣΗΜΑΤΑ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Αυτισμός</a:t>
            </a:r>
          </a:p>
          <a:p>
            <a:r>
              <a:rPr lang="el-GR" dirty="0" smtClean="0"/>
              <a:t>Ψυχογενής ανορεξία</a:t>
            </a:r>
          </a:p>
          <a:p>
            <a:r>
              <a:rPr lang="el-GR" dirty="0" err="1" smtClean="0"/>
              <a:t>Τικς</a:t>
            </a:r>
            <a:r>
              <a:rPr lang="el-GR" dirty="0" smtClean="0"/>
              <a:t> (</a:t>
            </a:r>
            <a:r>
              <a:rPr lang="el-GR" dirty="0" err="1" smtClean="0"/>
              <a:t>μυοσπάσματα</a:t>
            </a:r>
            <a:r>
              <a:rPr lang="el-GR" dirty="0" smtClean="0"/>
              <a:t>)</a:t>
            </a:r>
          </a:p>
          <a:p>
            <a:r>
              <a:rPr lang="el-GR" dirty="0" smtClean="0"/>
              <a:t>Ιδεοψυχαναγκαστική διαταραχή</a:t>
            </a:r>
          </a:p>
          <a:p>
            <a:r>
              <a:rPr lang="el-GR" dirty="0" smtClean="0"/>
              <a:t>Ενούρηση</a:t>
            </a:r>
          </a:p>
          <a:p>
            <a:r>
              <a:rPr lang="el-GR" dirty="0" err="1" smtClean="0"/>
              <a:t>Εγκόπριση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285720" y="142852"/>
            <a:ext cx="8229600" cy="4525963"/>
          </a:xfrm>
        </p:spPr>
        <p:txBody>
          <a:bodyPr>
            <a:noAutofit/>
          </a:bodyPr>
          <a:lstStyle/>
          <a:p>
            <a:r>
              <a:rPr lang="el-GR" sz="2800" dirty="0" smtClean="0"/>
              <a:t>Συνεχώς μεταβαλλόμενα  στάδια ψυχοσυναισθηματικής ανάπτυξης</a:t>
            </a:r>
          </a:p>
          <a:p>
            <a:r>
              <a:rPr lang="el-GR" sz="2800" dirty="0" smtClean="0"/>
              <a:t>Εμφανίζει συμπτώματα από διάφορες κατηγορίες</a:t>
            </a:r>
          </a:p>
          <a:p>
            <a:r>
              <a:rPr lang="el-GR" sz="2800" dirty="0" smtClean="0"/>
              <a:t>Πολλοί παράγοντες αλληλεπιδρούν με σύνθετο και δυναμικό τρόπο και παράγουν μία κλινική εικόνα</a:t>
            </a:r>
          </a:p>
          <a:p>
            <a:r>
              <a:rPr lang="el-GR" sz="2800" dirty="0" smtClean="0"/>
              <a:t>Ψυχική διαταραχή στην παιδική ηλικία αυξάνει τον κίνδυνο νόσησης, νοσηλείας, αυτοκτονίας και περιορισμένης κοινωνικότητας στην ενήλικο ζωή.</a:t>
            </a:r>
          </a:p>
          <a:p>
            <a:r>
              <a:rPr lang="el-GR" sz="2800" dirty="0" err="1" smtClean="0"/>
              <a:t>Υπερκινητικότητα</a:t>
            </a:r>
            <a:r>
              <a:rPr lang="el-GR" sz="2800" dirty="0" smtClean="0"/>
              <a:t>, διαταραχές συμπεριφοράς, διάσπαση προσοχής: επιμένουν</a:t>
            </a:r>
          </a:p>
          <a:p>
            <a:r>
              <a:rPr lang="el-GR" sz="2800" dirty="0" smtClean="0"/>
              <a:t>Αγχώδεις διαταραχές, κατάθλιψη και φοβίες:  μειώνονται</a:t>
            </a:r>
            <a:endParaRPr lang="el-G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ΕΠΙΔΗΜΙΟΛΟΓΙΑ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4-16% ερευνούμενου πληθυσμού</a:t>
            </a:r>
          </a:p>
          <a:p>
            <a:r>
              <a:rPr lang="el-GR" dirty="0" smtClean="0"/>
              <a:t>Ποιος απαντά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γονείς/εκπαιδευτικοί: διαταραχές συμπεριφοράς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παιδιά: </a:t>
            </a:r>
            <a:r>
              <a:rPr lang="el-GR" dirty="0"/>
              <a:t>σ</a:t>
            </a:r>
            <a:r>
              <a:rPr lang="el-GR" dirty="0" smtClean="0"/>
              <a:t>υναισθηματικές διαταραχές</a:t>
            </a:r>
          </a:p>
          <a:p>
            <a:pPr>
              <a:buNone/>
            </a:pPr>
            <a:r>
              <a:rPr lang="el-GR" dirty="0" smtClean="0"/>
              <a:t>Αγόρια 4 φορές περισσότερο πάσχουν</a:t>
            </a:r>
          </a:p>
          <a:p>
            <a:pPr>
              <a:buNone/>
            </a:pPr>
            <a:r>
              <a:rPr lang="el-GR" dirty="0" smtClean="0"/>
              <a:t>Εφηβεία υπερέχουν τα κορίτσια (κατάθλιψη)</a:t>
            </a:r>
          </a:p>
          <a:p>
            <a:pPr>
              <a:buNone/>
            </a:pPr>
            <a:r>
              <a:rPr lang="el-GR" dirty="0" smtClean="0"/>
              <a:t>Ελλάδα: εφηβική κατάθλιψη και μαθησιακές </a:t>
            </a:r>
            <a:r>
              <a:rPr lang="el-GR" dirty="0" err="1" smtClean="0"/>
              <a:t>δυσκολιές</a:t>
            </a:r>
            <a:r>
              <a:rPr lang="el-GR" dirty="0" smtClean="0"/>
              <a:t> πάνω από το διεθνή μέσο όρο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ΑΙΤΙΟΠΑΘΟΓΕΝΕΙΑ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ΣΥΣΤΗΜΑΤΙΚΟΙ ΠΑΡΑΓΟΝΤΕΣ </a:t>
            </a:r>
          </a:p>
          <a:p>
            <a:r>
              <a:rPr lang="el-GR" dirty="0" smtClean="0"/>
              <a:t>ΣΩΜΑΤΙΚΕΣ ΠΑΘΗΣΕΙΣ</a:t>
            </a:r>
          </a:p>
          <a:p>
            <a:r>
              <a:rPr lang="el-GR" dirty="0" smtClean="0"/>
              <a:t>ΧΑΡΑΚΤΗΡΙΟΛΟΓΙΚΟΙ ΠΑΡΑΓΟΝΤΕΣ</a:t>
            </a:r>
          </a:p>
          <a:p>
            <a:r>
              <a:rPr lang="el-GR" dirty="0" smtClean="0"/>
              <a:t>ΠΕΡΙΒΑΛΟΝΤΙΚΟΙ ΠΑΡΑΓΟΝΤΕΣ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1.ΣΥΣΤΗΜΑΤΙΚΟΙ ΠΑΡΑΓΟΝΤΕΣ</a:t>
            </a:r>
            <a:br>
              <a:rPr lang="el-GR" dirty="0" smtClean="0"/>
            </a:br>
            <a:r>
              <a:rPr lang="el-GR" dirty="0" smtClean="0"/>
              <a:t> </a:t>
            </a:r>
            <a:r>
              <a:rPr lang="el-GR" sz="3100" dirty="0" smtClean="0"/>
              <a:t>επιδρούν ήδη από τη στιγμή της γέννησης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b="1" dirty="0" smtClean="0"/>
              <a:t>Γενετικοί</a:t>
            </a:r>
            <a:r>
              <a:rPr lang="el-GR" dirty="0" smtClean="0"/>
              <a:t>. Συνήθως </a:t>
            </a:r>
            <a:r>
              <a:rPr lang="el-GR" dirty="0" err="1" smtClean="0"/>
              <a:t>πολυγονιδιακή</a:t>
            </a:r>
            <a:r>
              <a:rPr lang="el-GR" dirty="0" smtClean="0"/>
              <a:t> κληρονομικότητα. </a:t>
            </a:r>
            <a:r>
              <a:rPr lang="el-GR" dirty="0" err="1" smtClean="0"/>
              <a:t>Μονογονιδιακή</a:t>
            </a:r>
            <a:r>
              <a:rPr lang="el-GR" dirty="0" smtClean="0"/>
              <a:t> </a:t>
            </a:r>
            <a:r>
              <a:rPr lang="el-GR" dirty="0" err="1" smtClean="0"/>
              <a:t>φαινυλκετονουρία</a:t>
            </a:r>
            <a:r>
              <a:rPr lang="el-GR" dirty="0" smtClean="0"/>
              <a:t>.(αλληλεπίδραση με περιβάλλον).</a:t>
            </a:r>
          </a:p>
          <a:p>
            <a:pPr>
              <a:buNone/>
            </a:pPr>
            <a:r>
              <a:rPr lang="el-GR" b="1" dirty="0" err="1" smtClean="0"/>
              <a:t>Χρωμοσωμικές</a:t>
            </a:r>
            <a:r>
              <a:rPr lang="el-GR" dirty="0" smtClean="0"/>
              <a:t> ανωμαλίες.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err="1"/>
              <a:t>Α</a:t>
            </a:r>
            <a:r>
              <a:rPr lang="el-GR" dirty="0" err="1" smtClean="0"/>
              <a:t>υτοσωμικά</a:t>
            </a:r>
            <a:r>
              <a:rPr lang="el-GR" dirty="0" smtClean="0"/>
              <a:t>.</a:t>
            </a:r>
            <a:r>
              <a:rPr lang="en-US" dirty="0" smtClean="0"/>
              <a:t> Down</a:t>
            </a:r>
            <a:r>
              <a:rPr lang="el-GR" dirty="0" smtClean="0"/>
              <a:t> (</a:t>
            </a:r>
            <a:r>
              <a:rPr lang="el-GR" dirty="0" err="1" smtClean="0"/>
              <a:t>Τρισωμία</a:t>
            </a:r>
            <a:r>
              <a:rPr lang="el-GR" dirty="0" smtClean="0"/>
              <a:t> 21</a:t>
            </a:r>
            <a:r>
              <a:rPr lang="en-US" dirty="0" smtClean="0"/>
              <a:t>), </a:t>
            </a:r>
            <a:r>
              <a:rPr lang="en-US" dirty="0" err="1" smtClean="0"/>
              <a:t>Prader</a:t>
            </a:r>
            <a:r>
              <a:rPr lang="en-US" dirty="0" smtClean="0"/>
              <a:t> Wiley (</a:t>
            </a:r>
            <a:r>
              <a:rPr lang="el-GR" dirty="0" smtClean="0"/>
              <a:t>έλλειψη βραχέος σκέλους χρ. 15).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Φυλοσύνδετα. </a:t>
            </a:r>
            <a:r>
              <a:rPr lang="en-US" dirty="0" smtClean="0"/>
              <a:t>Turner, </a:t>
            </a:r>
            <a:r>
              <a:rPr lang="en-US" dirty="0" err="1" smtClean="0"/>
              <a:t>Klineferter</a:t>
            </a:r>
            <a:r>
              <a:rPr lang="el-GR" dirty="0" smtClean="0"/>
              <a:t>, </a:t>
            </a:r>
            <a:r>
              <a:rPr lang="el-GR" dirty="0" err="1" smtClean="0"/>
              <a:t>εύθραστο</a:t>
            </a:r>
            <a:r>
              <a:rPr lang="el-GR" dirty="0" smtClean="0"/>
              <a:t> Χ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Ηπιότερα, λόγο, γνωστικές και μαθησιακές ικανότητες, κοινωνική </a:t>
            </a:r>
            <a:r>
              <a:rPr lang="el-GR" dirty="0" smtClean="0"/>
              <a:t>προσαρμογή.</a:t>
            </a:r>
            <a:r>
              <a:rPr lang="en-US" dirty="0" smtClean="0"/>
              <a:t> </a:t>
            </a:r>
            <a:r>
              <a:rPr lang="el-GR" dirty="0" smtClean="0"/>
              <a:t>Όχι </a:t>
            </a:r>
            <a:r>
              <a:rPr lang="el-GR" dirty="0" smtClean="0"/>
              <a:t>συχνότερα </a:t>
            </a:r>
            <a:r>
              <a:rPr lang="el-GR" dirty="0" smtClean="0"/>
              <a:t>ψυχικές</a:t>
            </a:r>
            <a:r>
              <a:rPr lang="en-US" dirty="0" smtClean="0"/>
              <a:t> </a:t>
            </a:r>
            <a:r>
              <a:rPr lang="el-GR" dirty="0" smtClean="0"/>
              <a:t>διαταραχές</a:t>
            </a:r>
            <a:r>
              <a:rPr lang="el-GR" dirty="0" smtClean="0"/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591</Words>
  <Application>Microsoft Office PowerPoint</Application>
  <PresentationFormat>Προβολή στην οθόνη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ΓΕΝΙΚΗ ΨΥΧΟΠΑΘΟΛΟΓΙΑ </vt:lpstr>
      <vt:lpstr>Ψυχική διαταραχή σε παιδί</vt:lpstr>
      <vt:lpstr>Κατηγορίες ψυχικών διαταραχών σε παιδιά</vt:lpstr>
      <vt:lpstr>Κατηγορίες ψυχικών διαταραχών σε παιδιά</vt:lpstr>
      <vt:lpstr>ΕΙΔΙΚΑ ΨΥΧΙΑΤΡΙΚΑ ΝΟΣΗΜΑΤΑ</vt:lpstr>
      <vt:lpstr>Διαφάνεια 6</vt:lpstr>
      <vt:lpstr>ΕΠΙΔΗΜΙΟΛΟΓΙΑ</vt:lpstr>
      <vt:lpstr>ΑΙΤΙΟΠΑΘΟΓΕΝΕΙΑ</vt:lpstr>
      <vt:lpstr>1.ΣΥΣΤΗΜΑΤΙΚΟΙ ΠΑΡΑΓΟΝΤΕΣ  επιδρούν ήδη από τη στιγμή της γέννησης  </vt:lpstr>
      <vt:lpstr>1.ΣΥΣΤΗΜΑΤΙΚΟΙ ΠΑΡΑΓΟΝΤΕΣ  επιδρούν ήδη από τη στιγμή της γέννησης</vt:lpstr>
      <vt:lpstr>2.ΣΩΜΑΤΙΚΕΣ ΠΑΘΗΣΕΙΣ</vt:lpstr>
      <vt:lpstr>3.ΧΑΡΑΚΤΗΡΙΟΛΟΓΙΚΟΙ ΠΑΡΑΓΟΝΤΕΣ</vt:lpstr>
      <vt:lpstr>3.ΧΑΡΑΚΤΗΡΙΟΛΟΓΙΚΟΙ ΠΑΡΑΓΟΝΤΕΣ</vt:lpstr>
      <vt:lpstr>4. ΠΕΡΙΒΑΛΛΟΝΤΙΚΟΙ ΠΑΡΑΓΟΝΤΕΣ</vt:lpstr>
      <vt:lpstr>4. ΠΕΡΙΒΑΛΛΟΝΤΙΚΟΙ ΠΑΡΑΓΟΝΤΕΣ</vt:lpstr>
      <vt:lpstr>4. ΠΕΡΙΒΑΛΛΟΝΤΙΚΟΙ ΠΑΡΑΓΟΝΤΕΣ</vt:lpstr>
      <vt:lpstr>ΒΑΣΙΚΕΣ ΘΕΡΑΠΕΥΤΙΚΕΣ ΑΡΧΕΣ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ΓΕΝΙΚΗ ΨΥΧΟΠΑΘΟΛΟΓΙΑ </dc:title>
  <dc:creator>mariannis</dc:creator>
  <cp:lastModifiedBy>mariannis</cp:lastModifiedBy>
  <cp:revision>21</cp:revision>
  <dcterms:created xsi:type="dcterms:W3CDTF">2015-01-24T08:09:53Z</dcterms:created>
  <dcterms:modified xsi:type="dcterms:W3CDTF">2015-06-17T17:06:59Z</dcterms:modified>
</cp:coreProperties>
</file>