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9" d="100"/>
          <a:sy n="79" d="100"/>
        </p:scale>
        <p:origin x="-511" y="-8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FCDC8C-B2A7-41D2-A6F1-6E3B163A0F3C}" type="datetimeFigureOut">
              <a:rPr lang="el-GR" smtClean="0"/>
              <a:pPr/>
              <a:t>4/11/2022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8AA357-D3C2-4949-95E8-C7A8B86E10D3}" type="slidenum">
              <a:rPr lang="el-GR" smtClean="0"/>
              <a:pPr/>
              <a:t>‹#›</a:t>
            </a:fld>
            <a:endParaRPr lang="el-G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FCDC8C-B2A7-41D2-A6F1-6E3B163A0F3C}" type="datetimeFigureOut">
              <a:rPr lang="el-GR" smtClean="0"/>
              <a:pPr/>
              <a:t>4/11/2022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8AA357-D3C2-4949-95E8-C7A8B86E10D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FCDC8C-B2A7-41D2-A6F1-6E3B163A0F3C}" type="datetimeFigureOut">
              <a:rPr lang="el-GR" smtClean="0"/>
              <a:pPr/>
              <a:t>4/11/2022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8AA357-D3C2-4949-95E8-C7A8B86E10D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FCDC8C-B2A7-41D2-A6F1-6E3B163A0F3C}" type="datetimeFigureOut">
              <a:rPr lang="el-GR" smtClean="0"/>
              <a:pPr/>
              <a:t>4/11/2022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8AA357-D3C2-4949-95E8-C7A8B86E10D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CDC8C-B2A7-41D2-A6F1-6E3B163A0F3C}" type="datetimeFigureOut">
              <a:rPr lang="el-GR" smtClean="0"/>
              <a:pPr/>
              <a:t>4/11/2022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8AA357-D3C2-4949-95E8-C7A8B86E10D3}" type="slidenum">
              <a:rPr lang="el-GR" smtClean="0"/>
              <a:pPr/>
              <a:t>‹#›</a:t>
            </a:fld>
            <a:endParaRPr lang="el-G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FCDC8C-B2A7-41D2-A6F1-6E3B163A0F3C}" type="datetimeFigureOut">
              <a:rPr lang="el-GR" smtClean="0"/>
              <a:pPr/>
              <a:t>4/11/2022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E8AA357-D3C2-4949-95E8-C7A8B86E10D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FCDC8C-B2A7-41D2-A6F1-6E3B163A0F3C}" type="datetimeFigureOut">
              <a:rPr lang="el-GR" smtClean="0"/>
              <a:pPr/>
              <a:t>4/11/2022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E8AA357-D3C2-4949-95E8-C7A8B86E10D3}" type="slidenum">
              <a:rPr lang="el-GR" smtClean="0"/>
              <a:pPr/>
              <a:t>‹#›</a:t>
            </a:fld>
            <a:endParaRPr lang="el-G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FCDC8C-B2A7-41D2-A6F1-6E3B163A0F3C}" type="datetimeFigureOut">
              <a:rPr lang="el-GR" smtClean="0"/>
              <a:pPr/>
              <a:t>4/11/2022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E8AA357-D3C2-4949-95E8-C7A8B86E10D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CDC8C-B2A7-41D2-A6F1-6E3B163A0F3C}" type="datetimeFigureOut">
              <a:rPr lang="el-GR" smtClean="0"/>
              <a:pPr/>
              <a:t>4/11/2022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E8AA357-D3C2-4949-95E8-C7A8B86E10D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CDC8C-B2A7-41D2-A6F1-6E3B163A0F3C}" type="datetimeFigureOut">
              <a:rPr lang="el-GR" smtClean="0"/>
              <a:pPr/>
              <a:t>4/11/2022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E8AA357-D3C2-4949-95E8-C7A8B86E10D3}" type="slidenum">
              <a:rPr lang="el-GR" smtClean="0"/>
              <a:pPr/>
              <a:t>‹#›</a:t>
            </a:fld>
            <a:endParaRPr lang="el-G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CDC8C-B2A7-41D2-A6F1-6E3B163A0F3C}" type="datetimeFigureOut">
              <a:rPr lang="el-GR" smtClean="0"/>
              <a:pPr/>
              <a:t>4/11/2022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E8AA357-D3C2-4949-95E8-C7A8B86E10D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EFCDC8C-B2A7-41D2-A6F1-6E3B163A0F3C}" type="datetimeFigureOut">
              <a:rPr lang="el-GR" smtClean="0"/>
              <a:pPr/>
              <a:t>4/11/2022</a:t>
            </a:fld>
            <a:endParaRPr lang="el-G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l-G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E8AA357-D3C2-4949-95E8-C7A8B86E10D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ctrTitle" idx="4294967295"/>
          </p:nvPr>
        </p:nvSpPr>
        <p:spPr bwMode="auto">
          <a:xfrm>
            <a:off x="1105694" y="1916832"/>
            <a:ext cx="7632700" cy="24003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defRPr/>
            </a:pPr>
            <a:r>
              <a:rPr lang="el-GR" altLang="el-GR" sz="3700" dirty="0" smtClean="0">
                <a:solidFill>
                  <a:schemeClr val="tx1"/>
                </a:solidFill>
                <a:effectLst/>
              </a:rPr>
              <a:t>ΣΥΜΒΟΥΛΕΥΤΙΚΗ &amp; ΣΥΜΒΟΥΛΕΥΤΙΚΗ ΨΥΧΟΛΟΓΙΑ: ΘΕΩΡΙΑ &amp; ΕΦΑΡΜΟΓΕΣ</a:t>
            </a:r>
            <a:r>
              <a:rPr lang="el-GR" altLang="el-GR" sz="3700" dirty="0" smtClean="0">
                <a:solidFill>
                  <a:srgbClr val="FFFFFF"/>
                </a:solidFill>
                <a:effectLst/>
              </a:rPr>
              <a:t> </a:t>
            </a:r>
          </a:p>
        </p:txBody>
      </p:sp>
    </p:spTree>
    <p:extLst>
      <p:ext uri="{BB962C8B-B14F-4D97-AF65-F5344CB8AC3E}">
        <p14:creationId xmlns:p14="http://schemas.microsoft.com/office/powerpoint/2010/main" xmlns="" val="1815057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Συνήθεις γνωστικές </a:t>
            </a:r>
            <a:r>
              <a:rPr lang="el-GR" dirty="0" smtClean="0"/>
              <a:t>διαστρεβλώσεις </a:t>
            </a:r>
            <a:endParaRPr lang="el-G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518895888"/>
              </p:ext>
            </p:extLst>
          </p:nvPr>
        </p:nvGraphicFramePr>
        <p:xfrm>
          <a:off x="1061641" y="1599406"/>
          <a:ext cx="7020720" cy="4495800"/>
        </p:xfrm>
        <a:graphic>
          <a:graphicData uri="http://schemas.openxmlformats.org/drawingml/2006/table">
            <a:tbl>
              <a:tblPr firstRow="1" bandRow="1">
                <a:tableStyleId>{21E4AEA4-8DFA-4A89-87EB-49C32662AFE0}</a:tableStyleId>
              </a:tblPr>
              <a:tblGrid>
                <a:gridCol w="2610259"/>
                <a:gridCol w="4410461"/>
              </a:tblGrid>
              <a:tr h="2857500">
                <a:tc>
                  <a:txBody>
                    <a:bodyPr/>
                    <a:lstStyle/>
                    <a:p>
                      <a:r>
                        <a:rPr lang="el-GR" sz="2000" b="0" dirty="0" smtClean="0"/>
                        <a:t>5. Υπεργενίκευση</a:t>
                      </a:r>
                      <a:r>
                        <a:rPr lang="el-GR" sz="2000" b="0" baseline="0" dirty="0" smtClean="0"/>
                        <a:t> και υποτίμηση </a:t>
                      </a:r>
                      <a:endParaRPr lang="el-GR" sz="2000" b="0" dirty="0"/>
                    </a:p>
                  </a:txBody>
                  <a:tcPr marL="114300" marR="114300" marT="57150" marB="57150"/>
                </a:tc>
                <a:tc>
                  <a:txBody>
                    <a:bodyPr/>
                    <a:lstStyle/>
                    <a:p>
                      <a:r>
                        <a:rPr lang="el-GR" sz="2000" b="0" dirty="0" smtClean="0"/>
                        <a:t>Το άτομο αξιολογεί εσφαλμένα τον εαυτό του υπεργενικεύοντας τις αρνητικές πτυχές και μειώνοντας τις θετικές, Π.χ. «</a:t>
                      </a:r>
                      <a:r>
                        <a:rPr lang="el-GR" sz="2000" b="0" i="1" dirty="0" smtClean="0"/>
                        <a:t>αν πάρω κακό βαθμό σε ένα μάθημα θεωρώ ότι δεν είμαι καλός μαθητής, ενώ αν πάρω καλό βαθμό λέω ότι ήταν εύκολο και όλοι πήραν καλό βαθμό»</a:t>
                      </a:r>
                      <a:endParaRPr lang="el-GR" sz="2000" b="0" dirty="0" smtClean="0"/>
                    </a:p>
                    <a:p>
                      <a:endParaRPr lang="el-GR" sz="2000" b="0" dirty="0"/>
                    </a:p>
                  </a:txBody>
                  <a:tcPr marL="114300" marR="114300" marT="57150" marB="57150"/>
                </a:tc>
              </a:tr>
              <a:tr h="1333500">
                <a:tc>
                  <a:txBody>
                    <a:bodyPr/>
                    <a:lstStyle/>
                    <a:p>
                      <a:r>
                        <a:rPr lang="el-GR" sz="2000" b="0" dirty="0" smtClean="0"/>
                        <a:t>6. Διάβασμα σκέψης </a:t>
                      </a:r>
                      <a:endParaRPr lang="el-GR" sz="2000" b="0" dirty="0"/>
                    </a:p>
                  </a:txBody>
                  <a:tcPr marL="114300" marR="114300" marT="57150" marB="57150"/>
                </a:tc>
                <a:tc>
                  <a:txBody>
                    <a:bodyPr/>
                    <a:lstStyle/>
                    <a:p>
                      <a:r>
                        <a:rPr lang="el-GR" sz="2000" b="0" dirty="0" smtClean="0"/>
                        <a:t>Το άτομο θεωρεί ότι οι άλλοι κάνουν αρνητικές σκέψεις για αυτό, βασισμένο στο τι πιστεύει το ίδιο, π.χ. «</a:t>
                      </a:r>
                      <a:r>
                        <a:rPr lang="el-GR" sz="2000" b="0" i="1" dirty="0" smtClean="0"/>
                        <a:t>μόλις με είδε, σκέφτηκε ότι έχω παχύνει</a:t>
                      </a:r>
                      <a:r>
                        <a:rPr lang="el-GR" sz="2000" b="0" dirty="0" smtClean="0"/>
                        <a:t>»</a:t>
                      </a:r>
                      <a:endParaRPr lang="el-GR" sz="2000" b="0" dirty="0"/>
                    </a:p>
                  </a:txBody>
                  <a:tcPr marL="114300" marR="114300" marT="57150" marB="57150"/>
                </a:tc>
              </a:tr>
            </a:tbl>
          </a:graphicData>
        </a:graphic>
      </p:graphicFrame>
      <p:sp>
        <p:nvSpPr>
          <p:cNvPr id="4" name="Slide Number Placeholder 3"/>
          <p:cNvSpPr>
            <a:spLocks noGrp="1"/>
          </p:cNvSpPr>
          <p:nvPr>
            <p:ph type="sldNum" sz="quarter" idx="12"/>
          </p:nvPr>
        </p:nvSpPr>
        <p:spPr/>
        <p:txBody>
          <a:bodyPr/>
          <a:lstStyle/>
          <a:p>
            <a:fld id="{D5DD2BE2-C67E-4A1E-A063-7211D7BD8054}" type="slidenum">
              <a:rPr lang="it-IT" smtClean="0"/>
              <a:pPr/>
              <a:t>10</a:t>
            </a:fld>
            <a:endParaRPr lang="it-IT"/>
          </a:p>
        </p:txBody>
      </p:sp>
    </p:spTree>
    <p:extLst>
      <p:ext uri="{BB962C8B-B14F-4D97-AF65-F5344CB8AC3E}">
        <p14:creationId xmlns:p14="http://schemas.microsoft.com/office/powerpoint/2010/main" xmlns="" val="1331673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Γνωστικές αποδόσεις </a:t>
            </a:r>
            <a:endParaRPr lang="el-GR" dirty="0"/>
          </a:p>
        </p:txBody>
      </p:sp>
      <p:sp>
        <p:nvSpPr>
          <p:cNvPr id="3" name="Content Placeholder 2"/>
          <p:cNvSpPr>
            <a:spLocks noGrp="1"/>
          </p:cNvSpPr>
          <p:nvPr>
            <p:ph idx="1"/>
          </p:nvPr>
        </p:nvSpPr>
        <p:spPr/>
        <p:txBody>
          <a:bodyPr>
            <a:normAutofit/>
          </a:bodyPr>
          <a:lstStyle/>
          <a:p>
            <a:r>
              <a:rPr lang="el-GR" dirty="0" smtClean="0"/>
              <a:t>Εστιάζουν </a:t>
            </a:r>
            <a:r>
              <a:rPr lang="el-GR" dirty="0"/>
              <a:t>στο πώς οι άνθρωποι ερμηνεύουν τις επιτυχίες και τις αποτυχίες τους </a:t>
            </a:r>
          </a:p>
          <a:p>
            <a:r>
              <a:rPr lang="el-GR" dirty="0" smtClean="0"/>
              <a:t>Τρία </a:t>
            </a:r>
            <a:r>
              <a:rPr lang="el-GR" dirty="0"/>
              <a:t>χαρακτηριστικά ερμηνειών: </a:t>
            </a:r>
          </a:p>
          <a:p>
            <a:pPr lvl="1"/>
            <a:r>
              <a:rPr lang="el-GR" dirty="0"/>
              <a:t>Εσωτερική ή εξωτερική αιτία </a:t>
            </a:r>
          </a:p>
          <a:p>
            <a:pPr lvl="1"/>
            <a:r>
              <a:rPr lang="el-GR" dirty="0"/>
              <a:t>Σταθερή ή μεταβλητή αιτία </a:t>
            </a:r>
          </a:p>
          <a:p>
            <a:pPr lvl="1"/>
            <a:r>
              <a:rPr lang="el-GR" dirty="0"/>
              <a:t>Ελέγξιμη ή ανεξέλεγκτη αιτία  </a:t>
            </a:r>
          </a:p>
          <a:p>
            <a:r>
              <a:rPr lang="el-GR" dirty="0"/>
              <a:t>Τέσσερις ερμηνείες της επιτυχίας / αποτυχίας: </a:t>
            </a:r>
          </a:p>
          <a:p>
            <a:pPr marL="885031" lvl="1" indent="-428625">
              <a:buFont typeface="+mj-lt"/>
              <a:buAutoNum type="arabicPeriod"/>
            </a:pPr>
            <a:r>
              <a:rPr lang="el-GR" dirty="0" smtClean="0"/>
              <a:t>Ικανότητα </a:t>
            </a:r>
            <a:r>
              <a:rPr lang="el-GR" dirty="0"/>
              <a:t>(εσωτερική, σταθερή και αμετάβλητη</a:t>
            </a:r>
            <a:r>
              <a:rPr lang="el-GR" dirty="0" smtClean="0"/>
              <a:t>)</a:t>
            </a:r>
          </a:p>
          <a:p>
            <a:pPr marL="885031" lvl="1" indent="-428625">
              <a:buFont typeface="+mj-lt"/>
              <a:buAutoNum type="arabicPeriod"/>
            </a:pPr>
            <a:r>
              <a:rPr lang="el-GR" dirty="0" smtClean="0"/>
              <a:t>Προσπάθεια </a:t>
            </a:r>
            <a:r>
              <a:rPr lang="el-GR" dirty="0"/>
              <a:t>(εσωτερική &amp; μεταβλητή</a:t>
            </a:r>
            <a:r>
              <a:rPr lang="el-GR" dirty="0" smtClean="0"/>
              <a:t>)</a:t>
            </a:r>
          </a:p>
          <a:p>
            <a:pPr marL="885031" lvl="1" indent="-428625">
              <a:buFont typeface="+mj-lt"/>
              <a:buAutoNum type="arabicPeriod"/>
            </a:pPr>
            <a:r>
              <a:rPr lang="el-GR" dirty="0" smtClean="0"/>
              <a:t>Δυσκολία </a:t>
            </a:r>
            <a:r>
              <a:rPr lang="el-GR" dirty="0"/>
              <a:t>έργου (εξωτερική &amp; σταθερή</a:t>
            </a:r>
            <a:r>
              <a:rPr lang="el-GR" dirty="0" smtClean="0"/>
              <a:t>)</a:t>
            </a:r>
          </a:p>
          <a:p>
            <a:pPr marL="885031" lvl="1" indent="-428625">
              <a:buFont typeface="+mj-lt"/>
              <a:buAutoNum type="arabicPeriod"/>
            </a:pPr>
            <a:r>
              <a:rPr lang="el-GR" dirty="0" smtClean="0"/>
              <a:t>Τύχη </a:t>
            </a:r>
            <a:r>
              <a:rPr lang="el-GR" dirty="0"/>
              <a:t>(εξωτερική, ασταθής και απρόβλεπτη) </a:t>
            </a:r>
          </a:p>
          <a:p>
            <a:pPr marL="428625" indent="-428625">
              <a:buFont typeface="+mj-lt"/>
              <a:buAutoNum type="arabicPeriod"/>
            </a:pPr>
            <a:endParaRPr lang="el-GR"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11</a:t>
            </a:fld>
            <a:endParaRPr lang="it-IT"/>
          </a:p>
        </p:txBody>
      </p:sp>
    </p:spTree>
    <p:extLst>
      <p:ext uri="{BB962C8B-B14F-4D97-AF65-F5344CB8AC3E}">
        <p14:creationId xmlns:p14="http://schemas.microsoft.com/office/powerpoint/2010/main" xmlns="" val="3967486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Έδρα ελέγχου (</a:t>
            </a:r>
            <a:r>
              <a:rPr lang="en-US" dirty="0"/>
              <a:t>Locus of control - Julian Rotter, 1966) &amp; </a:t>
            </a:r>
            <a:r>
              <a:rPr lang="el-GR" dirty="0"/>
              <a:t>θεωρία απόδοσης </a:t>
            </a:r>
          </a:p>
        </p:txBody>
      </p:sp>
      <p:sp>
        <p:nvSpPr>
          <p:cNvPr id="3" name="Content Placeholder 2"/>
          <p:cNvSpPr>
            <a:spLocks noGrp="1"/>
          </p:cNvSpPr>
          <p:nvPr>
            <p:ph idx="1"/>
          </p:nvPr>
        </p:nvSpPr>
        <p:spPr/>
        <p:txBody>
          <a:bodyPr>
            <a:normAutofit fontScale="92500"/>
          </a:bodyPr>
          <a:lstStyle/>
          <a:p>
            <a:r>
              <a:rPr lang="el-GR" b="1" dirty="0"/>
              <a:t>Ορισμός</a:t>
            </a:r>
            <a:r>
              <a:rPr lang="el-GR" dirty="0"/>
              <a:t>: Η τάση ενός ατόμου να εκλαμβάνει τον έλεγχο των επιτυχιών είτε ως εσωτερικό προς τον εαυτό του (δηλ., που εξαρτάται από αυτόν), είτε ως εξωτερικό (δηλ. που εξαρτάται από άλλους </a:t>
            </a:r>
            <a:r>
              <a:rPr lang="el-GR" dirty="0" smtClean="0"/>
              <a:t>παράγοντες, π.χ. </a:t>
            </a:r>
            <a:r>
              <a:rPr lang="el-GR" dirty="0"/>
              <a:t>τ</a:t>
            </a:r>
            <a:r>
              <a:rPr lang="el-GR" dirty="0" smtClean="0"/>
              <a:t>ύχη, μοίρα, τρίτα άτομα, κ.ά.) </a:t>
            </a:r>
          </a:p>
          <a:p>
            <a:r>
              <a:rPr lang="el-GR" b="1" dirty="0" smtClean="0"/>
              <a:t>Εσωτερικό </a:t>
            </a:r>
            <a:r>
              <a:rPr lang="el-GR" b="1" dirty="0"/>
              <a:t>κέντρο ελέγχου (Internal) </a:t>
            </a:r>
          </a:p>
          <a:p>
            <a:r>
              <a:rPr lang="el-GR" b="1" dirty="0"/>
              <a:t>Εξωτερικό κέντρο ελέγχου  (External) </a:t>
            </a:r>
          </a:p>
          <a:p>
            <a:r>
              <a:rPr lang="el-GR" dirty="0" smtClean="0"/>
              <a:t>Η εσωτερική έδρα ελέγχου σχετίζεται με την ......</a:t>
            </a:r>
          </a:p>
          <a:p>
            <a:endParaRPr lang="el-GR" dirty="0">
              <a:effectLst>
                <a:outerShdw blurRad="38100" dist="38100" dir="2700000" algn="tl">
                  <a:srgbClr val="000000">
                    <a:alpha val="43137"/>
                  </a:srgbClr>
                </a:outerShdw>
              </a:effectLst>
            </a:endParaRPr>
          </a:p>
          <a:p>
            <a:pPr marL="0" indent="0">
              <a:buNone/>
            </a:pPr>
            <a:r>
              <a:rPr lang="el-GR" dirty="0" smtClean="0">
                <a:effectLst>
                  <a:outerShdw blurRad="38100" dist="38100" dir="2700000" algn="tl">
                    <a:srgbClr val="000000">
                      <a:alpha val="43137"/>
                    </a:srgbClr>
                  </a:outerShdw>
                </a:effectLst>
              </a:rPr>
              <a:t>....... ΑΥΤΟΑΠΟΤΕΛΕΣΜΑΤΙΚΟΤΗΤΑ</a:t>
            </a:r>
            <a:r>
              <a:rPr lang="el-GR" dirty="0" smtClean="0"/>
              <a:t> </a:t>
            </a:r>
            <a:r>
              <a:rPr lang="el-GR" dirty="0"/>
              <a:t>(Bandura, 1997) </a:t>
            </a:r>
          </a:p>
          <a:p>
            <a:r>
              <a:rPr lang="el-GR" dirty="0" smtClean="0"/>
              <a:t>Οι </a:t>
            </a:r>
            <a:r>
              <a:rPr lang="el-GR" dirty="0"/>
              <a:t>μαθητές που πιστεύουν ότι η επιτυχία / αποτυχία αφείλονται πρωτίστως στις δικές τους προσπάθειες, προσπαθούν πολύ</a:t>
            </a:r>
            <a:r>
              <a:rPr lang="el-GR" dirty="0" smtClean="0"/>
              <a:t>. Ιδιαίτερη η κινητοποιητική αξία της ανατροφοδότησης </a:t>
            </a:r>
            <a:r>
              <a:rPr lang="el-GR" dirty="0"/>
              <a:t>που λαμβάνουν οι μαθητές </a:t>
            </a:r>
            <a:r>
              <a:rPr lang="el-GR" dirty="0" smtClean="0"/>
              <a:t>(</a:t>
            </a:r>
            <a:r>
              <a:rPr lang="el-GR" dirty="0"/>
              <a:t>Bandura, 1997). </a:t>
            </a:r>
          </a:p>
        </p:txBody>
      </p:sp>
      <p:sp>
        <p:nvSpPr>
          <p:cNvPr id="4" name="Slide Number Placeholder 3"/>
          <p:cNvSpPr>
            <a:spLocks noGrp="1"/>
          </p:cNvSpPr>
          <p:nvPr>
            <p:ph type="sldNum" sz="quarter" idx="12"/>
          </p:nvPr>
        </p:nvSpPr>
        <p:spPr/>
        <p:txBody>
          <a:bodyPr/>
          <a:lstStyle/>
          <a:p>
            <a:fld id="{D5DD2BE2-C67E-4A1E-A063-7211D7BD8054}" type="slidenum">
              <a:rPr lang="it-IT" smtClean="0"/>
              <a:pPr/>
              <a:t>12</a:t>
            </a:fld>
            <a:endParaRPr lang="it-IT" dirty="0"/>
          </a:p>
        </p:txBody>
      </p:sp>
    </p:spTree>
    <p:extLst>
      <p:ext uri="{BB962C8B-B14F-4D97-AF65-F5344CB8AC3E}">
        <p14:creationId xmlns:p14="http://schemas.microsoft.com/office/powerpoint/2010/main" xmlns="" val="1669658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 ρόλος του συμβούλου </a:t>
            </a:r>
            <a:endParaRPr lang="el-GR" dirty="0"/>
          </a:p>
        </p:txBody>
      </p:sp>
      <p:sp>
        <p:nvSpPr>
          <p:cNvPr id="3" name="Content Placeholder 2"/>
          <p:cNvSpPr>
            <a:spLocks noGrp="1"/>
          </p:cNvSpPr>
          <p:nvPr>
            <p:ph idx="1"/>
          </p:nvPr>
        </p:nvSpPr>
        <p:spPr/>
        <p:txBody>
          <a:bodyPr>
            <a:normAutofit/>
          </a:bodyPr>
          <a:lstStyle/>
          <a:p>
            <a:pPr marL="0" indent="0">
              <a:buNone/>
            </a:pPr>
            <a:r>
              <a:rPr lang="el-GR" dirty="0"/>
              <a:t>Ο σύμβουλος θα πρέπει:</a:t>
            </a:r>
          </a:p>
          <a:p>
            <a:r>
              <a:rPr lang="el-GR" dirty="0"/>
              <a:t>να δημιουργήσει μια λειτουργική σχέση με τον πελάτη,</a:t>
            </a:r>
          </a:p>
          <a:p>
            <a:r>
              <a:rPr lang="el-GR" dirty="0"/>
              <a:t>να προβάλει τις παράλογες ιδέες του και να τον κάνει να τις κατανοήσει πλήρως,</a:t>
            </a:r>
          </a:p>
          <a:p>
            <a:r>
              <a:rPr lang="el-GR" dirty="0"/>
              <a:t>να </a:t>
            </a:r>
            <a:r>
              <a:rPr lang="el-GR" dirty="0" smtClean="0"/>
              <a:t>αναπτύξει </a:t>
            </a:r>
            <a:r>
              <a:rPr lang="el-GR" dirty="0"/>
              <a:t>γιατί αυτές οι σκέψεις είναι παράλογες και γιατί ευθύνονται για τα συναισθήματα που έχουν προκύψει,</a:t>
            </a:r>
          </a:p>
          <a:p>
            <a:r>
              <a:rPr lang="el-GR" dirty="0"/>
              <a:t>να δημιουργήσει κατάλληλο κλίμα, ώστε ο πελάτης να κάνει εσωτερικό διάλογο με τον εαυτό του που πλέον θα στηρίζεται στη λογική του και όχι στις παρορμήσεις του και </a:t>
            </a:r>
          </a:p>
          <a:p>
            <a:r>
              <a:rPr lang="el-GR" dirty="0"/>
              <a:t>να τον ενθαρρύνει να εφαρμόσει τις νέες αντιλήψεις του, όσο επώδυνο και αν του φαίνεται αυτό</a:t>
            </a:r>
          </a:p>
          <a:p>
            <a:endParaRPr lang="el-GR"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13</a:t>
            </a:fld>
            <a:endParaRPr lang="it-IT"/>
          </a:p>
        </p:txBody>
      </p:sp>
    </p:spTree>
    <p:extLst>
      <p:ext uri="{BB962C8B-B14F-4D97-AF65-F5344CB8AC3E}">
        <p14:creationId xmlns:p14="http://schemas.microsoft.com/office/powerpoint/2010/main" xmlns="" val="3833151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ΤΕΧΝΙΚΕΣ (με τον σύμβουλο)</a:t>
            </a:r>
            <a:endParaRPr lang="el-GR" dirty="0"/>
          </a:p>
        </p:txBody>
      </p:sp>
      <p:sp>
        <p:nvSpPr>
          <p:cNvPr id="3" name="Content Placeholder 2"/>
          <p:cNvSpPr>
            <a:spLocks noGrp="1"/>
          </p:cNvSpPr>
          <p:nvPr>
            <p:ph idx="1"/>
          </p:nvPr>
        </p:nvSpPr>
        <p:spPr/>
        <p:txBody>
          <a:bodyPr>
            <a:normAutofit/>
          </a:bodyPr>
          <a:lstStyle/>
          <a:p>
            <a:r>
              <a:rPr lang="el-GR" b="1" dirty="0"/>
              <a:t>Αναγνωρίζει</a:t>
            </a:r>
            <a:r>
              <a:rPr lang="el-GR" dirty="0"/>
              <a:t> τις παράλογες ιδέες που βρίσκονται πίσω από τη διαταραγμένη συμπεριφορά.</a:t>
            </a:r>
          </a:p>
          <a:p>
            <a:r>
              <a:rPr lang="el-GR" b="1" dirty="0"/>
              <a:t>Προκαλεί</a:t>
            </a:r>
            <a:r>
              <a:rPr lang="el-GR" dirty="0"/>
              <a:t> και αντιμετωπίζει τον πελάτη κατά πρόσωπο, ούτως ώστε να αναδείξει τις παράλογες αυτές ιδέες.</a:t>
            </a:r>
          </a:p>
          <a:p>
            <a:r>
              <a:rPr lang="el-GR" dirty="0"/>
              <a:t>Προσπαθεί να </a:t>
            </a:r>
            <a:r>
              <a:rPr lang="el-GR" b="1" dirty="0"/>
              <a:t>επιδείξει τον παραλογισμό </a:t>
            </a:r>
            <a:r>
              <a:rPr lang="el-GR" dirty="0"/>
              <a:t>των σκέψεων του.</a:t>
            </a:r>
          </a:p>
          <a:p>
            <a:r>
              <a:rPr lang="el-GR" b="1" dirty="0"/>
              <a:t>Επικαλείται τη λογική σκέψη</a:t>
            </a:r>
            <a:r>
              <a:rPr lang="el-GR" dirty="0"/>
              <a:t>, ώστε να απομακρύνει τις παράλογες ιδέες και δοξασίες</a:t>
            </a:r>
            <a:r>
              <a:rPr lang="el-GR" dirty="0" smtClean="0"/>
              <a:t>.</a:t>
            </a:r>
          </a:p>
          <a:p>
            <a:r>
              <a:rPr lang="el-GR" dirty="0" smtClean="0"/>
              <a:t>Παρουσιάζει </a:t>
            </a:r>
            <a:r>
              <a:rPr lang="el-GR" dirty="0"/>
              <a:t>στον συμβουλευόμενο τη </a:t>
            </a:r>
            <a:r>
              <a:rPr lang="el-GR" b="1" dirty="0"/>
              <a:t>μη-λειτουργικότητα των παράλογων σκέψεων </a:t>
            </a:r>
            <a:r>
              <a:rPr lang="el-GR" dirty="0"/>
              <a:t>του και τον τρόπο με τον οποίο αυτές οδηγούν σε διαταραχές των συναισθημάτων και των συμπεριφορών του. </a:t>
            </a:r>
          </a:p>
          <a:p>
            <a:endParaRPr lang="el-GR"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14</a:t>
            </a:fld>
            <a:endParaRPr lang="it-IT"/>
          </a:p>
        </p:txBody>
      </p:sp>
    </p:spTree>
    <p:extLst>
      <p:ext uri="{BB962C8B-B14F-4D97-AF65-F5344CB8AC3E}">
        <p14:creationId xmlns:p14="http://schemas.microsoft.com/office/powerpoint/2010/main" xmlns="" val="2891084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ΤΕΧΝΙΚΕΣ (με τον σύμβουλο)</a:t>
            </a:r>
          </a:p>
        </p:txBody>
      </p:sp>
      <p:sp>
        <p:nvSpPr>
          <p:cNvPr id="3" name="Content Placeholder 2"/>
          <p:cNvSpPr>
            <a:spLocks noGrp="1"/>
          </p:cNvSpPr>
          <p:nvPr>
            <p:ph idx="1"/>
          </p:nvPr>
        </p:nvSpPr>
        <p:spPr/>
        <p:txBody>
          <a:bodyPr>
            <a:normAutofit/>
          </a:bodyPr>
          <a:lstStyle/>
          <a:p>
            <a:r>
              <a:rPr lang="el-GR" dirty="0" smtClean="0"/>
              <a:t>Αντιμετωπίζει </a:t>
            </a:r>
            <a:r>
              <a:rPr lang="el-GR" dirty="0"/>
              <a:t>το παράλογο των σκέψεων του πελάτη με τη χρήση </a:t>
            </a:r>
            <a:r>
              <a:rPr lang="el-GR" b="1" dirty="0"/>
              <a:t>χιούμορ</a:t>
            </a:r>
            <a:r>
              <a:rPr lang="el-GR" dirty="0"/>
              <a:t> και </a:t>
            </a:r>
            <a:r>
              <a:rPr lang="el-GR" b="1" dirty="0"/>
              <a:t>ατοπιών</a:t>
            </a:r>
            <a:r>
              <a:rPr lang="el-GR" dirty="0"/>
              <a:t>.</a:t>
            </a:r>
          </a:p>
          <a:p>
            <a:r>
              <a:rPr lang="el-GR" dirty="0"/>
              <a:t>Επικαλείται την </a:t>
            </a:r>
            <a:r>
              <a:rPr lang="el-GR" b="1" dirty="0"/>
              <a:t>εμπειρία</a:t>
            </a:r>
            <a:r>
              <a:rPr lang="el-GR" dirty="0"/>
              <a:t> προκειμένου να αιτιολογήσει πώς οι παράλογες σκέψεις μπορούν να αντικατασταθούν από νέες λογικές.</a:t>
            </a:r>
          </a:p>
          <a:p>
            <a:r>
              <a:rPr lang="el-GR" dirty="0"/>
              <a:t>Διδάσκει τον συμβουλευόμενο </a:t>
            </a:r>
            <a:r>
              <a:rPr lang="el-GR" b="1" dirty="0"/>
              <a:t>πώς να χρησιμοποιεί την αποκτημένη του εμπειρία</a:t>
            </a:r>
            <a:r>
              <a:rPr lang="el-GR" dirty="0"/>
              <a:t>, η οποία πλέον στηρίζεται στη λογική, ώστε να τον καθοδηγεί σε τωρινές ή μελλοντικές συναισθηματικές δυσκολίες που θα αντιμετωπίσει.</a:t>
            </a:r>
          </a:p>
          <a:p>
            <a:endParaRPr lang="el-GR"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15</a:t>
            </a:fld>
            <a:endParaRPr lang="it-IT"/>
          </a:p>
        </p:txBody>
      </p:sp>
    </p:spTree>
    <p:extLst>
      <p:ext uri="{BB962C8B-B14F-4D97-AF65-F5344CB8AC3E}">
        <p14:creationId xmlns:p14="http://schemas.microsoft.com/office/powerpoint/2010/main" xmlns="" val="2563373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Σύνοψη τεχνικών</a:t>
            </a:r>
            <a:endParaRPr lang="el-GR" dirty="0"/>
          </a:p>
        </p:txBody>
      </p:sp>
      <p:sp>
        <p:nvSpPr>
          <p:cNvPr id="3" name="Content Placeholder 2"/>
          <p:cNvSpPr>
            <a:spLocks noGrp="1"/>
          </p:cNvSpPr>
          <p:nvPr>
            <p:ph idx="1"/>
          </p:nvPr>
        </p:nvSpPr>
        <p:spPr/>
        <p:txBody>
          <a:bodyPr>
            <a:normAutofit lnSpcReduction="10000"/>
          </a:bodyPr>
          <a:lstStyle/>
          <a:p>
            <a:r>
              <a:rPr lang="el-GR" b="1" dirty="0" smtClean="0"/>
              <a:t>Ψυχο-εκπαίδευση</a:t>
            </a:r>
            <a:r>
              <a:rPr lang="en-US" b="1" dirty="0" smtClean="0"/>
              <a:t> </a:t>
            </a:r>
            <a:r>
              <a:rPr lang="en-US" dirty="0" smtClean="0"/>
              <a:t>(</a:t>
            </a:r>
            <a:r>
              <a:rPr lang="el-GR" dirty="0" smtClean="0"/>
              <a:t>μίνι-διαλέξεις, διαγράμματα ή πίνακες, </a:t>
            </a:r>
            <a:r>
              <a:rPr lang="en-US" dirty="0" smtClean="0"/>
              <a:t>videos </a:t>
            </a:r>
            <a:r>
              <a:rPr lang="el-GR" dirty="0" smtClean="0"/>
              <a:t>ή βιβλία – ο συμβουλευόμενος ως συνεργάτης)</a:t>
            </a:r>
          </a:p>
          <a:p>
            <a:endParaRPr lang="en-US" dirty="0"/>
          </a:p>
          <a:p>
            <a:r>
              <a:rPr lang="el-GR" b="1" dirty="0" smtClean="0"/>
              <a:t>Σωκρατική μέθοδος</a:t>
            </a:r>
            <a:r>
              <a:rPr lang="en-US" dirty="0" smtClean="0"/>
              <a:t>: </a:t>
            </a:r>
            <a:r>
              <a:rPr lang="el-GR" dirty="0" smtClean="0"/>
              <a:t>μια σειρά από ερωτήσεις μέχρις ότου οι πυρηνικές πεποιθήσεις εκτεθούν σε τέτοιο βαθμό ώστε να μπορούν να επεξεργαστούν </a:t>
            </a:r>
          </a:p>
          <a:p>
            <a:endParaRPr lang="el-GR" dirty="0" smtClean="0"/>
          </a:p>
          <a:p>
            <a:r>
              <a:rPr lang="el-GR" dirty="0" smtClean="0"/>
              <a:t>Διατύπωση των παράλογων πεποιθήσεων από τον σύμβουλο </a:t>
            </a:r>
            <a:r>
              <a:rPr lang="el-GR" b="1" dirty="0" smtClean="0"/>
              <a:t>καθ’ υπερβολήν </a:t>
            </a:r>
          </a:p>
          <a:p>
            <a:endParaRPr lang="el-GR" b="1" dirty="0" smtClean="0"/>
          </a:p>
          <a:p>
            <a:r>
              <a:rPr lang="el-GR" dirty="0"/>
              <a:t>Π</a:t>
            </a:r>
            <a:r>
              <a:rPr lang="el-GR" dirty="0" smtClean="0"/>
              <a:t>οσοτικοποίηση των δηλώσεων του συμβουλευόμενου σε</a:t>
            </a:r>
            <a:r>
              <a:rPr lang="el-GR" b="1" dirty="0" smtClean="0"/>
              <a:t> κλίμακα </a:t>
            </a:r>
            <a:r>
              <a:rPr lang="en-US" b="1" dirty="0" smtClean="0"/>
              <a:t>0-100  </a:t>
            </a:r>
            <a:endParaRPr lang="en-US" b="1"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16</a:t>
            </a:fld>
            <a:endParaRPr lang="it-IT"/>
          </a:p>
        </p:txBody>
      </p:sp>
    </p:spTree>
    <p:extLst>
      <p:ext uri="{BB962C8B-B14F-4D97-AF65-F5344CB8AC3E}">
        <p14:creationId xmlns:p14="http://schemas.microsoft.com/office/powerpoint/2010/main" xmlns="" val="2831004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Έξι τύποι ερωτήσεων Σωκρατικής μεθόδου (</a:t>
            </a:r>
            <a:r>
              <a:rPr lang="en-US" dirty="0" smtClean="0"/>
              <a:t>Judith </a:t>
            </a:r>
            <a:r>
              <a:rPr lang="en-US" dirty="0"/>
              <a:t>Beck, 1995) </a:t>
            </a:r>
            <a:endParaRPr lang="el-GR" dirty="0"/>
          </a:p>
        </p:txBody>
      </p:sp>
      <p:sp>
        <p:nvSpPr>
          <p:cNvPr id="3" name="Content Placeholder 2"/>
          <p:cNvSpPr>
            <a:spLocks noGrp="1"/>
          </p:cNvSpPr>
          <p:nvPr>
            <p:ph idx="1"/>
          </p:nvPr>
        </p:nvSpPr>
        <p:spPr/>
        <p:txBody>
          <a:bodyPr>
            <a:normAutofit/>
          </a:bodyPr>
          <a:lstStyle/>
          <a:p>
            <a:pPr marL="428625" indent="-428625">
              <a:buFont typeface="+mj-lt"/>
              <a:buAutoNum type="arabicPeriod"/>
            </a:pPr>
            <a:r>
              <a:rPr lang="el-GR" dirty="0" smtClean="0"/>
              <a:t>Πού είναι η απόδειξη για αυτό που λες / σκέφτεσαι; Τι το αποδεικνύει; </a:t>
            </a:r>
            <a:endParaRPr lang="en-US" dirty="0"/>
          </a:p>
          <a:p>
            <a:pPr marL="428625" indent="-428625">
              <a:buFont typeface="+mj-lt"/>
              <a:buAutoNum type="arabicPeriod"/>
            </a:pPr>
            <a:r>
              <a:rPr lang="el-GR" dirty="0" smtClean="0"/>
              <a:t>Θα μπορούσε να υπάρχει κάποια εναλλακτική ερμηνεία; </a:t>
            </a:r>
            <a:endParaRPr lang="en-US" dirty="0"/>
          </a:p>
          <a:p>
            <a:pPr marL="428625" indent="-428625">
              <a:buFont typeface="+mj-lt"/>
              <a:buAutoNum type="arabicPeriod"/>
            </a:pPr>
            <a:r>
              <a:rPr lang="el-GR" dirty="0" smtClean="0"/>
              <a:t>Ποιο είναι το χειρότερο (ή το καλύτερο) που θα μπορούσε να συμβεί; Θα μπορούσες να ζήσεις με αυτό; </a:t>
            </a:r>
            <a:endParaRPr lang="en-US" dirty="0"/>
          </a:p>
          <a:p>
            <a:pPr marL="428625" indent="-428625">
              <a:buFont typeface="+mj-lt"/>
              <a:buAutoNum type="arabicPeriod"/>
            </a:pPr>
            <a:r>
              <a:rPr lang="el-GR" dirty="0" smtClean="0"/>
              <a:t>Ποιες είναι οι συνέπειες αυτής της πεποίθησης που έχεις; Ποιες θα ήταν οι συνέπειες εάν άλλαζες τον τρόπο σκέψης σου; </a:t>
            </a:r>
            <a:endParaRPr lang="en-US" dirty="0"/>
          </a:p>
          <a:p>
            <a:pPr marL="428625" indent="-428625">
              <a:buFont typeface="+mj-lt"/>
              <a:buAutoNum type="arabicPeriod"/>
            </a:pPr>
            <a:r>
              <a:rPr lang="el-GR" dirty="0" smtClean="0"/>
              <a:t>Τι σκέφτεσαι / τι νομίζεις ότι θα έπρεπε να κάνεις σχετικά με αυτό; </a:t>
            </a:r>
          </a:p>
          <a:p>
            <a:pPr marL="428625" indent="-428625">
              <a:buFont typeface="+mj-lt"/>
              <a:buAutoNum type="arabicPeriod"/>
            </a:pPr>
            <a:r>
              <a:rPr lang="el-GR" dirty="0" smtClean="0"/>
              <a:t>Τι θα έλεγες σε έναν/μία φίλο/η εάν βρισκόταν στην ίδια κατάσταση; </a:t>
            </a:r>
            <a:endParaRPr lang="el-GR"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17</a:t>
            </a:fld>
            <a:endParaRPr lang="it-IT"/>
          </a:p>
        </p:txBody>
      </p:sp>
    </p:spTree>
    <p:extLst>
      <p:ext uri="{BB962C8B-B14F-4D97-AF65-F5344CB8AC3E}">
        <p14:creationId xmlns:p14="http://schemas.microsoft.com/office/powerpoint/2010/main" xmlns="" val="540301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Περαιτέρω τεχνικές </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Αμφισβήτηση και αντικατάσταση παράλογων πεποιθήσεων: κυρίως μέσω των τεχνικών της </a:t>
            </a:r>
            <a:r>
              <a:rPr lang="el-GR" b="1" dirty="0" smtClean="0"/>
              <a:t>γνωστικής αναπλαισίωσης </a:t>
            </a:r>
            <a:r>
              <a:rPr lang="el-GR" dirty="0"/>
              <a:t>και </a:t>
            </a:r>
            <a:r>
              <a:rPr lang="el-GR" b="1" dirty="0" smtClean="0"/>
              <a:t>ομαλοποίησης της εμπειρίας. </a:t>
            </a:r>
          </a:p>
          <a:p>
            <a:endParaRPr lang="el-GR" b="1" dirty="0"/>
          </a:p>
          <a:p>
            <a:r>
              <a:rPr lang="el-GR" dirty="0" smtClean="0"/>
              <a:t>Ο/η σύμβουλος ζητά την επαναλαμβανόμενη </a:t>
            </a:r>
            <a:r>
              <a:rPr lang="el-GR" b="1" dirty="0" smtClean="0"/>
              <a:t>πρακτική εξάσκηση </a:t>
            </a:r>
            <a:r>
              <a:rPr lang="el-GR" dirty="0" smtClean="0"/>
              <a:t>αμφισβήτησης των παράλογων πεποιθήσεων </a:t>
            </a:r>
            <a:r>
              <a:rPr lang="en-US" dirty="0" smtClean="0"/>
              <a:t>(</a:t>
            </a:r>
            <a:r>
              <a:rPr lang="el-GR" dirty="0"/>
              <a:t>π.χ. εκπαίδευση σε εναλλακτικές γνωστικές αποδόσεις</a:t>
            </a:r>
            <a:r>
              <a:rPr lang="el-GR" dirty="0" smtClean="0"/>
              <a:t>), είτε σε πραγματικές συνθήκες είτε μέσω </a:t>
            </a:r>
            <a:r>
              <a:rPr lang="el-GR" b="1" dirty="0" smtClean="0"/>
              <a:t>ασκήσεων νοητικής αναπαράστασης.</a:t>
            </a:r>
          </a:p>
          <a:p>
            <a:endParaRPr lang="el-GR" dirty="0" smtClean="0"/>
          </a:p>
          <a:p>
            <a:r>
              <a:rPr lang="el-GR" dirty="0" smtClean="0"/>
              <a:t>Καταγραφή σκέψεων σε φύλλα εργασίας με πολλές διαφορετικές στήλες: συστηματική </a:t>
            </a:r>
            <a:r>
              <a:rPr lang="el-GR" b="1" dirty="0" smtClean="0"/>
              <a:t>κατ’ οίκον εργασία </a:t>
            </a:r>
            <a:r>
              <a:rPr lang="el-GR" dirty="0" smtClean="0"/>
              <a:t>σε μορφή αρχείου με επιμέρους στήλες (π.χ</a:t>
            </a:r>
            <a:r>
              <a:rPr lang="el-GR" dirty="0"/>
              <a:t>. </a:t>
            </a:r>
            <a:r>
              <a:rPr lang="el-GR" dirty="0" smtClean="0"/>
              <a:t>μέθοδος «ΑΒΓ» ή μέθοδος «τα 5 Σ»)</a:t>
            </a:r>
            <a:endParaRPr lang="el-GR"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18</a:t>
            </a:fld>
            <a:endParaRPr lang="it-IT"/>
          </a:p>
        </p:txBody>
      </p:sp>
    </p:spTree>
    <p:extLst>
      <p:ext uri="{BB962C8B-B14F-4D97-AF65-F5344CB8AC3E}">
        <p14:creationId xmlns:p14="http://schemas.microsoft.com/office/powerpoint/2010/main" xmlns="" val="3622734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Από το μακρινό παρελθόν....</a:t>
            </a:r>
            <a:endParaRPr lang="el-G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1727969" y="1904815"/>
            <a:ext cx="5688061" cy="42675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D5DD2BE2-C67E-4A1E-A063-7211D7BD8054}" type="slidenum">
              <a:rPr lang="it-IT" smtClean="0"/>
              <a:pPr/>
              <a:t>2</a:t>
            </a:fld>
            <a:endParaRPr lang="it-IT"/>
          </a:p>
        </p:txBody>
      </p:sp>
    </p:spTree>
    <p:extLst>
      <p:ext uri="{BB962C8B-B14F-4D97-AF65-F5344CB8AC3E}">
        <p14:creationId xmlns:p14="http://schemas.microsoft.com/office/powerpoint/2010/main" xmlns="" val="82411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Βασικές αρχές γνωστικής προσέγγισης </a:t>
            </a:r>
            <a:endParaRPr lang="el-GR" dirty="0"/>
          </a:p>
        </p:txBody>
      </p:sp>
      <p:sp>
        <p:nvSpPr>
          <p:cNvPr id="3" name="Content Placeholder 2"/>
          <p:cNvSpPr>
            <a:spLocks noGrp="1"/>
          </p:cNvSpPr>
          <p:nvPr>
            <p:ph idx="1"/>
          </p:nvPr>
        </p:nvSpPr>
        <p:spPr/>
        <p:txBody>
          <a:bodyPr>
            <a:normAutofit lnSpcReduction="10000"/>
          </a:bodyPr>
          <a:lstStyle/>
          <a:p>
            <a:r>
              <a:rPr lang="el-GR" dirty="0" smtClean="0"/>
              <a:t>Τα </a:t>
            </a:r>
            <a:r>
              <a:rPr lang="el-GR" dirty="0"/>
              <a:t>γνωσιακά σχήματα </a:t>
            </a:r>
            <a:r>
              <a:rPr lang="en-US" dirty="0"/>
              <a:t>(</a:t>
            </a:r>
            <a:r>
              <a:rPr lang="en-US" dirty="0" smtClean="0"/>
              <a:t>schemas) </a:t>
            </a:r>
            <a:r>
              <a:rPr lang="el-GR" dirty="0" smtClean="0"/>
              <a:t>επηρεάζουν </a:t>
            </a:r>
            <a:r>
              <a:rPr lang="el-GR" dirty="0"/>
              <a:t>τα συναισθήματα και τη συμπεριφορά του ανθρώπου. Τα άτομα αντιδρούν στη γνωστική αναπαράσταση γεγονότων, στο πώς δηλαδή αντιλαμβάνονται τα γεγονότα, παρά σε αυτά καθαυτά τα γεγονότα. </a:t>
            </a:r>
            <a:endParaRPr lang="el-GR" dirty="0" smtClean="0"/>
          </a:p>
          <a:p>
            <a:endParaRPr lang="el-GR" dirty="0"/>
          </a:p>
          <a:p>
            <a:r>
              <a:rPr lang="el-GR" dirty="0"/>
              <a:t>Η πηγή των </a:t>
            </a:r>
            <a:r>
              <a:rPr lang="el-GR" dirty="0" smtClean="0"/>
              <a:t>προβλημάτων </a:t>
            </a:r>
            <a:r>
              <a:rPr lang="el-GR" dirty="0"/>
              <a:t>βρίσκεται στον τρόπο που σκέφτονται </a:t>
            </a:r>
            <a:r>
              <a:rPr lang="el-GR" dirty="0" smtClean="0"/>
              <a:t>τα άτομα και </a:t>
            </a:r>
            <a:r>
              <a:rPr lang="el-GR" dirty="0"/>
              <a:t>σε ένα είδος εσωτερικού διαλόγου που κάνουν με τον εαυτό τους. Οι σκέψεις αυτές είναι συνήθως φορτισμένες με αξιολογικές κρίσεις. Τέτοιου είδους σκέψεις, δημιουργούν αρνητικά συναισθήματα, τα οποία προκαλούν άγχος, συναισθηματική σύγχυση, απώλεια αυτοελέγχου και άλλες διαταραχές. </a:t>
            </a:r>
          </a:p>
          <a:p>
            <a:endParaRPr lang="el-GR"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3</a:t>
            </a:fld>
            <a:endParaRPr lang="it-IT"/>
          </a:p>
        </p:txBody>
      </p:sp>
    </p:spTree>
    <p:extLst>
      <p:ext uri="{BB962C8B-B14F-4D97-AF65-F5344CB8AC3E}">
        <p14:creationId xmlns:p14="http://schemas.microsoft.com/office/powerpoint/2010/main" xmlns="" val="3716947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Γνωστική προσέγγιση </a:t>
            </a:r>
            <a:endParaRPr lang="el-GR" dirty="0"/>
          </a:p>
        </p:txBody>
      </p:sp>
      <p:sp>
        <p:nvSpPr>
          <p:cNvPr id="4" name="Content Placeholder 3"/>
          <p:cNvSpPr>
            <a:spLocks noGrp="1"/>
          </p:cNvSpPr>
          <p:nvPr>
            <p:ph idx="1"/>
          </p:nvPr>
        </p:nvSpPr>
        <p:spPr/>
        <p:txBody>
          <a:bodyPr>
            <a:normAutofit/>
          </a:bodyPr>
          <a:lstStyle/>
          <a:p>
            <a:r>
              <a:rPr lang="en-US" b="1" dirty="0" smtClean="0"/>
              <a:t>Arnold Beck</a:t>
            </a:r>
            <a:r>
              <a:rPr lang="en-US" dirty="0" smtClean="0"/>
              <a:t> (1967) – Cognitive Therapy  </a:t>
            </a:r>
          </a:p>
          <a:p>
            <a:r>
              <a:rPr lang="en-US" b="1" dirty="0" smtClean="0"/>
              <a:t>Albert Ellis </a:t>
            </a:r>
            <a:r>
              <a:rPr lang="en-US" dirty="0" smtClean="0"/>
              <a:t>(1956) - Rational-Emotive-Behavior Therapy (REBT)</a:t>
            </a:r>
          </a:p>
          <a:p>
            <a:endParaRPr lang="en-US" dirty="0" smtClean="0"/>
          </a:p>
          <a:p>
            <a:r>
              <a:rPr lang="el-GR" dirty="0"/>
              <a:t>Ο άνθρωπος αποτελεί σκεπτόμενο ον και διακατέχεται από αξίες και κριτική σκέψη. Όταν σκέφτεται με τη λογική είναι ευτυχισμένος και </a:t>
            </a:r>
            <a:r>
              <a:rPr lang="el-GR" dirty="0" smtClean="0"/>
              <a:t>ολοκληρωμένος. </a:t>
            </a:r>
            <a:endParaRPr lang="el-GR" dirty="0"/>
          </a:p>
          <a:p>
            <a:r>
              <a:rPr lang="el-GR" dirty="0"/>
              <a:t>Όταν κυριεύεται από </a:t>
            </a:r>
            <a:r>
              <a:rPr lang="el-GR" b="1" dirty="0"/>
              <a:t>παράλογες σκέψεις </a:t>
            </a:r>
            <a:r>
              <a:rPr lang="el-GR" dirty="0"/>
              <a:t>δημιουργούνται ψυχολογικές </a:t>
            </a:r>
            <a:r>
              <a:rPr lang="el-GR" dirty="0" smtClean="0"/>
              <a:t>διαταραχές.</a:t>
            </a:r>
            <a:endParaRPr lang="el-GR" dirty="0"/>
          </a:p>
          <a:p>
            <a:r>
              <a:rPr lang="el-GR" dirty="0"/>
              <a:t>Οι σκέψεις και τα συναισθήματα είναι αλληλένδετα, δηλαδή όταν υπάρχει μια συναισθηματική διαταραχή, μοιραία συνυπάρχει και κάποια παράλογη σκέψη.</a:t>
            </a:r>
          </a:p>
          <a:p>
            <a:endParaRPr lang="el-GR" dirty="0"/>
          </a:p>
        </p:txBody>
      </p:sp>
      <p:sp>
        <p:nvSpPr>
          <p:cNvPr id="2" name="Slide Number Placeholder 1"/>
          <p:cNvSpPr>
            <a:spLocks noGrp="1"/>
          </p:cNvSpPr>
          <p:nvPr>
            <p:ph type="sldNum" sz="quarter" idx="12"/>
          </p:nvPr>
        </p:nvSpPr>
        <p:spPr/>
        <p:txBody>
          <a:bodyPr/>
          <a:lstStyle/>
          <a:p>
            <a:fld id="{C6D52156-F900-48CD-8CF6-6A77321E2002}" type="slidenum">
              <a:rPr lang="it-IT" smtClean="0"/>
              <a:pPr/>
              <a:t>4</a:t>
            </a:fld>
            <a:endParaRPr lang="it-IT"/>
          </a:p>
        </p:txBody>
      </p:sp>
    </p:spTree>
    <p:extLst>
      <p:ext uri="{BB962C8B-B14F-4D97-AF65-F5344CB8AC3E}">
        <p14:creationId xmlns:p14="http://schemas.microsoft.com/office/powerpoint/2010/main" xmlns="" val="61229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ΣΥΜΒΟΥΛΕΥΤΙΚΗ ΔΙΑΔΙΚΑΣΙΑ</a:t>
            </a:r>
          </a:p>
        </p:txBody>
      </p:sp>
      <p:sp>
        <p:nvSpPr>
          <p:cNvPr id="3" name="Content Placeholder 2"/>
          <p:cNvSpPr>
            <a:spLocks noGrp="1"/>
          </p:cNvSpPr>
          <p:nvPr>
            <p:ph idx="1"/>
          </p:nvPr>
        </p:nvSpPr>
        <p:spPr/>
        <p:txBody>
          <a:bodyPr>
            <a:normAutofit/>
          </a:bodyPr>
          <a:lstStyle/>
          <a:p>
            <a:r>
              <a:rPr lang="el-GR" b="1" dirty="0"/>
              <a:t>Βασικός στόχος</a:t>
            </a:r>
            <a:r>
              <a:rPr lang="el-GR" dirty="0"/>
              <a:t>: </a:t>
            </a:r>
            <a:r>
              <a:rPr lang="el-GR" dirty="0" smtClean="0"/>
              <a:t>Η </a:t>
            </a:r>
            <a:r>
              <a:rPr lang="el-GR" dirty="0"/>
              <a:t>ελάττωση  της κεντρικής αυτο-καταστροφικής άποψης που έχει ο πελάτης για τον εαυτό του και η απόκτηση μιας πιο ρεαλιστικής και ανεκτικής φιλοσοφίας της </a:t>
            </a:r>
            <a:r>
              <a:rPr lang="el-GR" dirty="0" smtClean="0"/>
              <a:t>ζωής </a:t>
            </a:r>
            <a:r>
              <a:rPr lang="el-GR" dirty="0"/>
              <a:t>(Ellis, 1973</a:t>
            </a:r>
            <a:r>
              <a:rPr lang="el-GR" dirty="0" smtClean="0"/>
              <a:t>).</a:t>
            </a:r>
          </a:p>
          <a:p>
            <a:endParaRPr lang="el-GR" dirty="0" smtClean="0"/>
          </a:p>
          <a:p>
            <a:r>
              <a:rPr lang="el-GR" dirty="0" smtClean="0"/>
              <a:t>Παράλογες πεποιθήσεις / σκέψεις </a:t>
            </a:r>
          </a:p>
          <a:p>
            <a:r>
              <a:rPr lang="el-GR" dirty="0" smtClean="0"/>
              <a:t>Γνωστικές παραποιήσεις </a:t>
            </a:r>
            <a:endParaRPr lang="en-US" dirty="0"/>
          </a:p>
          <a:p>
            <a:r>
              <a:rPr lang="el-GR" dirty="0" smtClean="0"/>
              <a:t>Αρνητικές γνωστικές αποδόσεις / ερμηνείες</a:t>
            </a:r>
          </a:p>
          <a:p>
            <a:endParaRPr lang="el-GR" dirty="0"/>
          </a:p>
          <a:p>
            <a:r>
              <a:rPr lang="el-GR" b="1" dirty="0" smtClean="0"/>
              <a:t>Στοιχεία απολυτότητας και τελειότητας</a:t>
            </a:r>
            <a:endParaRPr lang="en-US" dirty="0"/>
          </a:p>
          <a:p>
            <a:endParaRPr lang="el-GR"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5</a:t>
            </a:fld>
            <a:endParaRPr lang="it-IT"/>
          </a:p>
        </p:txBody>
      </p:sp>
    </p:spTree>
    <p:extLst>
      <p:ext uri="{BB962C8B-B14F-4D97-AF65-F5344CB8AC3E}">
        <p14:creationId xmlns:p14="http://schemas.microsoft.com/office/powerpoint/2010/main" xmlns="" val="3661459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ΠΑΡΑΛΟΓΕΣ ΠΕΠΟΙΘΗΣΕΙΣ</a:t>
            </a:r>
          </a:p>
        </p:txBody>
      </p:sp>
      <p:sp>
        <p:nvSpPr>
          <p:cNvPr id="3" name="Content Placeholder 2"/>
          <p:cNvSpPr>
            <a:spLocks noGrp="1"/>
          </p:cNvSpPr>
          <p:nvPr>
            <p:ph idx="1"/>
          </p:nvPr>
        </p:nvSpPr>
        <p:spPr/>
        <p:txBody>
          <a:bodyPr>
            <a:normAutofit/>
          </a:bodyPr>
          <a:lstStyle/>
          <a:p>
            <a:r>
              <a:rPr lang="el-GR" dirty="0"/>
              <a:t>Είναι απολύτως απαραίτητο να αγαπιέται κανείς, να τον εκτιμούν και να τον αποδέχονται όλοι.</a:t>
            </a:r>
          </a:p>
          <a:p>
            <a:r>
              <a:rPr lang="el-GR" dirty="0"/>
              <a:t>Για να αξίζει κάποιος, θα πρέπει να είναι ικανός, επαρκής και να επιτυγχάνει σε όλα.</a:t>
            </a:r>
          </a:p>
          <a:p>
            <a:r>
              <a:rPr lang="el-GR" dirty="0"/>
              <a:t>Μερικοί άνθρωποι είναι κακοί και γι’ αυτό το λόγο, θα πρέπει να κατηγορούνται και να τιμωρούνται.</a:t>
            </a:r>
          </a:p>
          <a:p>
            <a:r>
              <a:rPr lang="el-GR" dirty="0"/>
              <a:t>Η δυστυχία είναι αποτέλεσμα εξωτερικών γεγονότων, τα οποία ο άνθρωπος δεν μπορεί να ελέγξει.</a:t>
            </a:r>
          </a:p>
          <a:p>
            <a:r>
              <a:rPr lang="el-GR" dirty="0"/>
              <a:t>Είναι τρομερά καταστροφικό να μην γίνονται τα πράγματα όπως τα θέλει κανείς.</a:t>
            </a:r>
          </a:p>
          <a:p>
            <a:r>
              <a:rPr lang="el-GR" dirty="0"/>
              <a:t>Αν κάτι είναι επικίνδυνο και βλαβερό, αυτό πρέπει συνέχεια να απασχολεί την σκέψη του ανθρώπου</a:t>
            </a:r>
            <a:r>
              <a:rPr lang="el-GR" dirty="0" smtClean="0"/>
              <a:t>.</a:t>
            </a:r>
            <a:endParaRPr lang="el-GR"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6</a:t>
            </a:fld>
            <a:endParaRPr lang="it-IT"/>
          </a:p>
        </p:txBody>
      </p:sp>
    </p:spTree>
    <p:extLst>
      <p:ext uri="{BB962C8B-B14F-4D97-AF65-F5344CB8AC3E}">
        <p14:creationId xmlns:p14="http://schemas.microsoft.com/office/powerpoint/2010/main" xmlns="" val="2682337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ΠΑΡΑΛΟΓΕΣ ΠΕΠΟΙΘΗΣΕΙΣ</a:t>
            </a:r>
          </a:p>
        </p:txBody>
      </p:sp>
      <p:sp>
        <p:nvSpPr>
          <p:cNvPr id="3" name="Content Placeholder 2"/>
          <p:cNvSpPr>
            <a:spLocks noGrp="1"/>
          </p:cNvSpPr>
          <p:nvPr>
            <p:ph idx="1"/>
          </p:nvPr>
        </p:nvSpPr>
        <p:spPr/>
        <p:txBody>
          <a:bodyPr>
            <a:normAutofit fontScale="92500"/>
          </a:bodyPr>
          <a:lstStyle/>
          <a:p>
            <a:r>
              <a:rPr lang="el-GR" dirty="0"/>
              <a:t>Είναι πιο εύκολο να αποφεύγει κανείς τις δυσκολίες και την προσωπική ευθύνη παρά να τις αντιμετωπίζει κατά πρόσωπο.</a:t>
            </a:r>
          </a:p>
          <a:p>
            <a:r>
              <a:rPr lang="el-GR" dirty="0"/>
              <a:t>Οι άνθρωποι είναι απαραίτητο να βασίζονται στους άλλους και να έχουν την υποστήριξη κάποιου πιο ισχυρού.</a:t>
            </a:r>
          </a:p>
          <a:p>
            <a:r>
              <a:rPr lang="el-GR" dirty="0"/>
              <a:t>Οι προηγούμενες εμπειρίες και τα γεγονότα στη ζώη ενός ατόμου καθορίζουν την τρέχουσα συμπεριφορά του και δεν μπορούν να αλλάξουν.</a:t>
            </a:r>
          </a:p>
          <a:p>
            <a:r>
              <a:rPr lang="el-GR" dirty="0"/>
              <a:t>Οι άνθρωποι πρέπει να απασχολούνται και να </a:t>
            </a:r>
            <a:r>
              <a:rPr lang="el-GR" dirty="0" smtClean="0"/>
              <a:t>στενοχωριούνται </a:t>
            </a:r>
            <a:r>
              <a:rPr lang="el-GR" dirty="0"/>
              <a:t>με τα προβλήματα των άλλων. </a:t>
            </a:r>
          </a:p>
          <a:p>
            <a:r>
              <a:rPr lang="el-GR" dirty="0"/>
              <a:t>Υπάρχει πάντα μία σωστή και συγκεκριμένη λύση σε κάθε πρόβλημα και είναι καταστροφικό αν ο άνθρωπος δεν μπορεί να την βρει</a:t>
            </a:r>
            <a:r>
              <a:rPr lang="el-GR" dirty="0" smtClean="0"/>
              <a:t>.</a:t>
            </a:r>
            <a:endParaRPr lang="el-GR"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7</a:t>
            </a:fld>
            <a:endParaRPr lang="it-IT"/>
          </a:p>
        </p:txBody>
      </p:sp>
    </p:spTree>
    <p:extLst>
      <p:ext uri="{BB962C8B-B14F-4D97-AF65-F5344CB8AC3E}">
        <p14:creationId xmlns:p14="http://schemas.microsoft.com/office/powerpoint/2010/main" xmlns="" val="2203462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Συνήθεις παράλογες πεποιθήσεις παιδιών </a:t>
            </a:r>
            <a:endParaRPr lang="el-GR" dirty="0"/>
          </a:p>
        </p:txBody>
      </p:sp>
      <p:sp>
        <p:nvSpPr>
          <p:cNvPr id="3" name="Content Placeholder 2"/>
          <p:cNvSpPr>
            <a:spLocks noGrp="1"/>
          </p:cNvSpPr>
          <p:nvPr>
            <p:ph idx="1"/>
          </p:nvPr>
        </p:nvSpPr>
        <p:spPr/>
        <p:txBody>
          <a:bodyPr>
            <a:normAutofit lnSpcReduction="10000"/>
          </a:bodyPr>
          <a:lstStyle/>
          <a:p>
            <a:r>
              <a:rPr lang="el-GR" dirty="0" smtClean="0"/>
              <a:t>Δεν έχω δύναμη να ελέγξω τίποτε γιατί είμαι πολύ μικρός </a:t>
            </a:r>
          </a:p>
          <a:p>
            <a:r>
              <a:rPr lang="el-GR" dirty="0" smtClean="0"/>
              <a:t>Τα αγόρια είναι καλύτερα από τα κορίτσια (και αντίστροφα) </a:t>
            </a:r>
          </a:p>
          <a:p>
            <a:r>
              <a:rPr lang="el-GR" dirty="0" smtClean="0"/>
              <a:t>Είμαι κακιά, γι’ αυτό δεν με αγαπάει η μητέρα μου</a:t>
            </a:r>
          </a:p>
          <a:p>
            <a:r>
              <a:rPr lang="el-GR" dirty="0" smtClean="0"/>
              <a:t>Δεν είμαι αξιαγάπητο παιδί / είμαι άχρηστη </a:t>
            </a:r>
          </a:p>
          <a:p>
            <a:r>
              <a:rPr lang="el-GR" dirty="0" smtClean="0"/>
              <a:t>Πρέπει να είσαι σκληρός για να είσαι δημοφιλής </a:t>
            </a:r>
          </a:p>
          <a:p>
            <a:r>
              <a:rPr lang="el-GR" dirty="0" smtClean="0"/>
              <a:t>Οι γονείς χωρίζουν όταν τα παιδιά δεν συμπεριφέρονται σωστά</a:t>
            </a:r>
          </a:p>
          <a:p>
            <a:r>
              <a:rPr lang="el-GR" dirty="0" smtClean="0"/>
              <a:t>Θα πρέπει πάντα να έχω καλούς τρόπους </a:t>
            </a:r>
          </a:p>
          <a:p>
            <a:r>
              <a:rPr lang="el-GR" dirty="0" smtClean="0"/>
              <a:t>Δεν πρέπει να λες ποτέ όχι στους μεγάλους </a:t>
            </a:r>
          </a:p>
          <a:p>
            <a:r>
              <a:rPr lang="el-GR" dirty="0" smtClean="0"/>
              <a:t>Είναι κακό να δείχνεις ότι είσαι θυμωμένη / να κλαις  </a:t>
            </a:r>
          </a:p>
          <a:p>
            <a:r>
              <a:rPr lang="el-GR" dirty="0" smtClean="0"/>
              <a:t>Δεν πρέπει ποτέ να κάνω λάθη </a:t>
            </a:r>
          </a:p>
          <a:p>
            <a:r>
              <a:rPr lang="el-GR" dirty="0" smtClean="0"/>
              <a:t>Οι γονείς πάντα θα με φροντίζουν και θα με προσέχουν. </a:t>
            </a:r>
            <a:endParaRPr lang="el-GR" dirty="0"/>
          </a:p>
        </p:txBody>
      </p:sp>
      <p:sp>
        <p:nvSpPr>
          <p:cNvPr id="4" name="Slide Number Placeholder 3"/>
          <p:cNvSpPr>
            <a:spLocks noGrp="1"/>
          </p:cNvSpPr>
          <p:nvPr>
            <p:ph type="sldNum" sz="quarter" idx="12"/>
          </p:nvPr>
        </p:nvSpPr>
        <p:spPr/>
        <p:txBody>
          <a:bodyPr/>
          <a:lstStyle/>
          <a:p>
            <a:fld id="{D5DD2BE2-C67E-4A1E-A063-7211D7BD8054}" type="slidenum">
              <a:rPr lang="it-IT" smtClean="0"/>
              <a:pPr/>
              <a:t>8</a:t>
            </a:fld>
            <a:endParaRPr lang="it-IT"/>
          </a:p>
        </p:txBody>
      </p:sp>
    </p:spTree>
    <p:extLst>
      <p:ext uri="{BB962C8B-B14F-4D97-AF65-F5344CB8AC3E}">
        <p14:creationId xmlns:p14="http://schemas.microsoft.com/office/powerpoint/2010/main" xmlns="" val="899052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Συνήθεις γνωστικές </a:t>
            </a:r>
            <a:r>
              <a:rPr lang="el-GR" dirty="0" smtClean="0"/>
              <a:t>διαστρεβλώσεις </a:t>
            </a:r>
            <a:endParaRPr lang="el-G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916350238"/>
              </p:ext>
            </p:extLst>
          </p:nvPr>
        </p:nvGraphicFramePr>
        <p:xfrm>
          <a:off x="1061641" y="1599406"/>
          <a:ext cx="7020720" cy="4114800"/>
        </p:xfrm>
        <a:graphic>
          <a:graphicData uri="http://schemas.openxmlformats.org/drawingml/2006/table">
            <a:tbl>
              <a:tblPr firstRow="1" bandRow="1">
                <a:tableStyleId>{21E4AEA4-8DFA-4A89-87EB-49C32662AFE0}</a:tableStyleId>
              </a:tblPr>
              <a:tblGrid>
                <a:gridCol w="2790279"/>
                <a:gridCol w="4230441"/>
              </a:tblGrid>
              <a:tr h="723900">
                <a:tc>
                  <a:txBody>
                    <a:bodyPr/>
                    <a:lstStyle/>
                    <a:p>
                      <a:r>
                        <a:rPr lang="el-GR" sz="2000" b="0" dirty="0" smtClean="0"/>
                        <a:t>1.</a:t>
                      </a:r>
                      <a:r>
                        <a:rPr lang="el-GR" sz="2000" b="0" baseline="0" dirty="0" smtClean="0"/>
                        <a:t> </a:t>
                      </a:r>
                      <a:r>
                        <a:rPr lang="el-GR" sz="2000" b="0" dirty="0" smtClean="0"/>
                        <a:t>Σκέψη άσπρο-μαύρο</a:t>
                      </a:r>
                      <a:endParaRPr lang="el-GR" sz="2000" b="0" dirty="0"/>
                    </a:p>
                  </a:txBody>
                  <a:tcPr marL="114300" marR="114300" marT="57150" marB="57150"/>
                </a:tc>
                <a:tc>
                  <a:txBody>
                    <a:bodyPr/>
                    <a:lstStyle/>
                    <a:p>
                      <a:r>
                        <a:rPr lang="el-GR" sz="2000" b="0" dirty="0" smtClean="0"/>
                        <a:t>«</a:t>
                      </a:r>
                      <a:r>
                        <a:rPr lang="el-GR" sz="2000" b="0" i="1" dirty="0" smtClean="0"/>
                        <a:t>Είμαι είτε τέλειος είτε άχρηστος και δεν υπάρχουν ενδιάμεσα στάδια</a:t>
                      </a:r>
                      <a:r>
                        <a:rPr lang="el-GR" sz="2000" b="0" dirty="0" smtClean="0"/>
                        <a:t>»</a:t>
                      </a:r>
                      <a:endParaRPr lang="el-GR" sz="2000" b="0" dirty="0"/>
                    </a:p>
                  </a:txBody>
                  <a:tcPr marL="114300" marR="114300" marT="57150" marB="57150"/>
                </a:tc>
              </a:tr>
              <a:tr h="1333500">
                <a:tc>
                  <a:txBody>
                    <a:bodyPr/>
                    <a:lstStyle/>
                    <a:p>
                      <a:r>
                        <a:rPr lang="el-GR" sz="2000" b="0" dirty="0" smtClean="0"/>
                        <a:t>2. Καταστροφοποίηση</a:t>
                      </a:r>
                      <a:endParaRPr lang="el-GR" sz="2000" b="0" dirty="0"/>
                    </a:p>
                  </a:txBody>
                  <a:tcPr marL="114300" marR="114300" marT="57150" marB="57150"/>
                </a:tc>
                <a:tc>
                  <a:txBody>
                    <a:bodyPr/>
                    <a:lstStyle/>
                    <a:p>
                      <a:r>
                        <a:rPr lang="el-GR" sz="2000" b="0" dirty="0" smtClean="0"/>
                        <a:t>Αρνητική πρόβλεψη του μέλλοντος χωρίς επαρκή στοιχεία, π.χ. «</a:t>
                      </a:r>
                      <a:r>
                        <a:rPr lang="el-GR" sz="2000" b="0" i="1" dirty="0" smtClean="0"/>
                        <a:t>αν δεν περάσω στις πανελλήνιες, δεν θα βρω δουλειά ποτέ</a:t>
                      </a:r>
                      <a:r>
                        <a:rPr lang="el-GR" sz="2000" b="0" dirty="0" smtClean="0"/>
                        <a:t>»</a:t>
                      </a:r>
                      <a:endParaRPr lang="el-GR" sz="2000" b="0" dirty="0"/>
                    </a:p>
                  </a:txBody>
                  <a:tcPr marL="114300" marR="114300" marT="57150" marB="57150"/>
                </a:tc>
              </a:tr>
              <a:tr h="723900">
                <a:tc>
                  <a:txBody>
                    <a:bodyPr/>
                    <a:lstStyle/>
                    <a:p>
                      <a:r>
                        <a:rPr lang="el-GR" sz="2000" b="0" dirty="0" smtClean="0"/>
                        <a:t>3. Συναισθηματική λογική</a:t>
                      </a:r>
                      <a:endParaRPr lang="el-GR" sz="2000" b="0" dirty="0"/>
                    </a:p>
                  </a:txBody>
                  <a:tcPr marL="114300" marR="114300" marT="57150" marB="57150"/>
                </a:tc>
                <a:tc>
                  <a:txBody>
                    <a:bodyPr/>
                    <a:lstStyle/>
                    <a:p>
                      <a:r>
                        <a:rPr lang="el-GR" sz="2000" b="0" dirty="0" smtClean="0"/>
                        <a:t>«</a:t>
                      </a:r>
                      <a:r>
                        <a:rPr lang="el-GR" sz="2000" b="0" i="1" dirty="0" smtClean="0"/>
                        <a:t>Νιώθω χαζός, άρα είμαι χαζός</a:t>
                      </a:r>
                      <a:r>
                        <a:rPr lang="el-GR" sz="2000" b="0" dirty="0" smtClean="0"/>
                        <a:t>»</a:t>
                      </a:r>
                    </a:p>
                    <a:p>
                      <a:endParaRPr lang="el-GR" sz="2000" b="0" dirty="0"/>
                    </a:p>
                  </a:txBody>
                  <a:tcPr marL="114300" marR="114300" marT="57150" marB="57150"/>
                </a:tc>
              </a:tr>
              <a:tr h="1333500">
                <a:tc>
                  <a:txBody>
                    <a:bodyPr/>
                    <a:lstStyle/>
                    <a:p>
                      <a:r>
                        <a:rPr lang="el-GR" sz="2000" b="0" dirty="0" smtClean="0"/>
                        <a:t>4. Ετικετοποίηση</a:t>
                      </a:r>
                      <a:r>
                        <a:rPr lang="el-GR" sz="2000" b="0" baseline="0" dirty="0" smtClean="0"/>
                        <a:t> / επιλεκτική απομόνωση γεγονότων </a:t>
                      </a:r>
                      <a:endParaRPr lang="el-GR" sz="2000" b="0" dirty="0"/>
                    </a:p>
                  </a:txBody>
                  <a:tcPr marL="114300" marR="114300" marT="57150" marB="57150"/>
                </a:tc>
                <a:tc>
                  <a:txBody>
                    <a:bodyPr/>
                    <a:lstStyle/>
                    <a:p>
                      <a:r>
                        <a:rPr lang="el-GR" sz="2000" b="0" dirty="0" smtClean="0"/>
                        <a:t>Χρήση γενικών υποτιμητικών χαρακτηρισμών, π.χ. «</a:t>
                      </a:r>
                      <a:r>
                        <a:rPr lang="el-GR" sz="2000" b="0" i="1" dirty="0" smtClean="0"/>
                        <a:t>δεν τα πήγα καλά σε ένα διαγώνισμα και σκέφτομαι ότι είμαι άχρηστος»</a:t>
                      </a:r>
                      <a:endParaRPr lang="el-GR" sz="2000" b="0" dirty="0"/>
                    </a:p>
                  </a:txBody>
                  <a:tcPr marL="114300" marR="114300" marT="57150" marB="57150"/>
                </a:tc>
              </a:tr>
            </a:tbl>
          </a:graphicData>
        </a:graphic>
      </p:graphicFrame>
      <p:sp>
        <p:nvSpPr>
          <p:cNvPr id="4" name="Slide Number Placeholder 3"/>
          <p:cNvSpPr>
            <a:spLocks noGrp="1"/>
          </p:cNvSpPr>
          <p:nvPr>
            <p:ph type="sldNum" sz="quarter" idx="12"/>
          </p:nvPr>
        </p:nvSpPr>
        <p:spPr/>
        <p:txBody>
          <a:bodyPr/>
          <a:lstStyle/>
          <a:p>
            <a:fld id="{D5DD2BE2-C67E-4A1E-A063-7211D7BD8054}" type="slidenum">
              <a:rPr lang="it-IT" smtClean="0"/>
              <a:pPr/>
              <a:t>9</a:t>
            </a:fld>
            <a:endParaRPr lang="it-IT"/>
          </a:p>
        </p:txBody>
      </p:sp>
    </p:spTree>
    <p:extLst>
      <p:ext uri="{BB962C8B-B14F-4D97-AF65-F5344CB8AC3E}">
        <p14:creationId xmlns:p14="http://schemas.microsoft.com/office/powerpoint/2010/main" xmlns="" val="37559134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TotalTime>
  <Words>1416</Words>
  <Application>Microsoft Office PowerPoint</Application>
  <PresentationFormat>Προβολή στην οθόνη (4:3)</PresentationFormat>
  <Paragraphs>134</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Clarity</vt:lpstr>
      <vt:lpstr>ΣΥΜΒΟΥΛΕΥΤΙΚΗ &amp; ΣΥΜΒΟΥΛΕΥΤΙΚΗ ΨΥΧΟΛΟΓΙΑ: ΘΕΩΡΙΑ &amp; ΕΦΑΡΜΟΓΕΣ </vt:lpstr>
      <vt:lpstr>Από το μακρινό παρελθόν....</vt:lpstr>
      <vt:lpstr>Βασικές αρχές γνωστικής προσέγγισης </vt:lpstr>
      <vt:lpstr>Γνωστική προσέγγιση </vt:lpstr>
      <vt:lpstr>ΣΥΜΒΟΥΛΕΥΤΙΚΗ ΔΙΑΔΙΚΑΣΙΑ</vt:lpstr>
      <vt:lpstr>ΠΑΡΑΛΟΓΕΣ ΠΕΠΟΙΘΗΣΕΙΣ</vt:lpstr>
      <vt:lpstr>ΠΑΡΑΛΟΓΕΣ ΠΕΠΟΙΘΗΣΕΙΣ</vt:lpstr>
      <vt:lpstr>Συνήθεις παράλογες πεποιθήσεις παιδιών </vt:lpstr>
      <vt:lpstr>Συνήθεις γνωστικές διαστρεβλώσεις </vt:lpstr>
      <vt:lpstr>Συνήθεις γνωστικές διαστρεβλώσεις </vt:lpstr>
      <vt:lpstr>Γνωστικές αποδόσεις </vt:lpstr>
      <vt:lpstr>Έδρα ελέγχου (Locus of control - Julian Rotter, 1966) &amp; θεωρία απόδοσης </vt:lpstr>
      <vt:lpstr>Ο ρόλος του συμβούλου </vt:lpstr>
      <vt:lpstr>ΤΕΧΝΙΚΕΣ (με τον σύμβουλο)</vt:lpstr>
      <vt:lpstr>ΤΕΧΝΙΚΕΣ (με τον σύμβουλο)</vt:lpstr>
      <vt:lpstr>Σύνοψη τεχνικών</vt:lpstr>
      <vt:lpstr>Έξι τύποι ερωτήσεων Σωκρατικής μεθόδου (Judith Beck, 1995) </vt:lpstr>
      <vt:lpstr>Περαιτέρω τεχνικές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ΣΥΜΒΟΥΛΕΥΤΙΚΗ &amp; ΣΥΜΒΟΥΛΕΥΤΙΚΗ ΨΥΧΟΛΟΓΙΑ: ΘΕΩΡΙΑ &amp; ΕΦΑΡΜΟΓΕΣ </dc:title>
  <dc:creator>Βασιλική</dc:creator>
  <cp:lastModifiedBy>Windows User</cp:lastModifiedBy>
  <cp:revision>4</cp:revision>
  <dcterms:created xsi:type="dcterms:W3CDTF">2017-02-16T08:55:27Z</dcterms:created>
  <dcterms:modified xsi:type="dcterms:W3CDTF">2022-11-04T09:48:06Z</dcterms:modified>
</cp:coreProperties>
</file>