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1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216" y="587706"/>
            <a:ext cx="4480560" cy="4770120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295656" y="1844040"/>
            <a:ext cx="2584704" cy="1182624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3360"/>
              </a:lnSpc>
              <a:spcAft>
                <a:spcPts val="12460"/>
              </a:spcAft>
            </a:pPr>
            <a:r>
              <a:rPr lang="el" sz="2700" b="1" dirty="0">
                <a:latin typeface="Arial"/>
              </a:rPr>
              <a:t>Εισαγωγή στην Οδηγητική Συμβουλευτική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072" y="0"/>
            <a:ext cx="2090928" cy="1014984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320040" y="320040"/>
            <a:ext cx="3261360" cy="298704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120"/>
              </a:lnSpc>
              <a:spcAft>
                <a:spcPts val="6720"/>
              </a:spcAft>
            </a:pPr>
            <a:r>
              <a:rPr lang="el" sz="1900">
                <a:solidFill>
                  <a:srgbClr val="FFCC00"/>
                </a:solidFill>
                <a:latin typeface="Arial"/>
              </a:rPr>
              <a:t>Συμβουλευτική Ψυχολογία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475488" y="1831848"/>
            <a:ext cx="8199120" cy="2380488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marR="152400" indent="0" algn="ctr">
              <a:lnSpc>
                <a:spcPts val="3600"/>
              </a:lnSpc>
              <a:spcBef>
                <a:spcPts val="6720"/>
              </a:spcBef>
            </a:pPr>
            <a:r>
              <a:rPr lang="el" sz="1900" b="1">
                <a:latin typeface="Arial"/>
              </a:rPr>
              <a:t>«Κλάδος της επιστήμης της ψυχολογίας</a:t>
            </a:r>
          </a:p>
          <a:p>
            <a:pPr marR="152400" indent="0" algn="ctr">
              <a:lnSpc>
                <a:spcPts val="3600"/>
              </a:lnSpc>
            </a:pPr>
            <a:r>
              <a:rPr lang="el" sz="1900" b="1">
                <a:latin typeface="Arial"/>
              </a:rPr>
              <a:t>που ασχολείται</a:t>
            </a:r>
          </a:p>
          <a:p>
            <a:pPr marR="152400" indent="0" algn="ctr">
              <a:lnSpc>
                <a:spcPts val="3600"/>
              </a:lnSpc>
            </a:pPr>
            <a:r>
              <a:rPr lang="el" sz="1900" b="1">
                <a:latin typeface="Arial"/>
              </a:rPr>
              <a:t>με την μελέτη, προώθηση, ή αποκατάσταση</a:t>
            </a:r>
          </a:p>
          <a:p>
            <a:pPr marR="152400" indent="0" algn="ctr">
              <a:lnSpc>
                <a:spcPts val="3600"/>
              </a:lnSpc>
            </a:pPr>
            <a:r>
              <a:rPr lang="el" sz="1900" b="1">
                <a:latin typeface="Arial"/>
              </a:rPr>
              <a:t>της </a:t>
            </a:r>
            <a:r>
              <a:rPr lang="el" sz="1900" b="1">
                <a:solidFill>
                  <a:srgbClr val="FF0000"/>
                </a:solidFill>
                <a:latin typeface="Arial"/>
              </a:rPr>
              <a:t>ψυχικής υγείας </a:t>
            </a:r>
            <a:r>
              <a:rPr lang="el" sz="1900" b="1">
                <a:latin typeface="Arial"/>
              </a:rPr>
              <a:t>του ατόμου (ή ομάδας),</a:t>
            </a:r>
          </a:p>
          <a:p>
            <a:pPr indent="0">
              <a:lnSpc>
                <a:spcPts val="3600"/>
              </a:lnSpc>
            </a:pPr>
            <a:r>
              <a:rPr lang="el" sz="1900" b="1">
                <a:latin typeface="Arial"/>
              </a:rPr>
              <a:t>η οποία έχει διαταραχθεί από περιβαλλοντικές επιδράσεις, είτε από</a:t>
            </a:r>
          </a:p>
          <a:p>
            <a:pPr marR="342900" indent="0" algn="ctr">
              <a:lnSpc>
                <a:spcPts val="2120"/>
              </a:lnSpc>
              <a:spcAft>
                <a:spcPts val="6090"/>
              </a:spcAft>
            </a:pPr>
            <a:r>
              <a:rPr lang="el" sz="1900" b="1">
                <a:latin typeface="Arial"/>
              </a:rPr>
              <a:t>ενδοψυχικές συγκρούσεις»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2718816" y="5306568"/>
            <a:ext cx="3712464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2120"/>
              </a:lnSpc>
              <a:spcBef>
                <a:spcPts val="6090"/>
              </a:spcBef>
            </a:pPr>
            <a:r>
              <a:rPr lang="el" sz="1900" b="1">
                <a:solidFill>
                  <a:srgbClr val="FF0000"/>
                </a:solidFill>
                <a:latin typeface="Arial"/>
              </a:rPr>
              <a:t>Θεωρία + Εφαρμογή + Έρευνα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24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928" y="45720"/>
            <a:ext cx="2093976" cy="969264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286512" y="332232"/>
            <a:ext cx="2615184" cy="271272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230"/>
              </a:lnSpc>
            </a:pPr>
            <a:r>
              <a:rPr lang="el" sz="2000" b="1">
                <a:latin typeface="Arial"/>
              </a:rPr>
              <a:t>Έμφαση στην ΣΧΕΣΗ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316992" y="1703832"/>
            <a:ext cx="8263128" cy="1191768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marL="203200" indent="-203200">
              <a:lnSpc>
                <a:spcPts val="2400"/>
              </a:lnSpc>
              <a:spcBef>
                <a:spcPts val="3850"/>
              </a:spcBef>
              <a:spcAft>
                <a:spcPts val="2660"/>
              </a:spcAft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</a:t>
            </a:r>
            <a:r>
              <a:rPr lang="el" sz="1900" b="1">
                <a:latin typeface="Arial"/>
              </a:rPr>
              <a:t>«... </a:t>
            </a:r>
            <a:r>
              <a:rPr lang="el" sz="1900" b="1" u="sng">
                <a:latin typeface="Arial"/>
              </a:rPr>
              <a:t>οργανωμένη και επιτρεπτική σχέση</a:t>
            </a:r>
            <a:r>
              <a:rPr lang="el" sz="1900" b="1">
                <a:latin typeface="Arial"/>
              </a:rPr>
              <a:t> που δίνει στον πελάτη την δυνατότητα να αποκτήσει αυτογνωσία (...), να κάνει θετικά βήματα προς την κατεύθυνση που του υποδεικνύει ο νέος του προσανατολισμός» </a:t>
            </a:r>
            <a:r>
              <a:rPr lang="en-US" sz="1900" b="1">
                <a:latin typeface="Arial"/>
              </a:rPr>
              <a:t>(Rogers, </a:t>
            </a:r>
            <a:r>
              <a:rPr lang="el" sz="1900" b="1">
                <a:latin typeface="Arial"/>
              </a:rPr>
              <a:t>1942)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16992" y="3410712"/>
            <a:ext cx="8363712" cy="1493520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marL="203200" indent="-203200">
              <a:lnSpc>
                <a:spcPts val="2400"/>
              </a:lnSpc>
              <a:spcBef>
                <a:spcPts val="2660"/>
              </a:spcBef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</a:t>
            </a:r>
            <a:r>
              <a:rPr lang="el" sz="1900" b="1">
                <a:latin typeface="Arial"/>
              </a:rPr>
              <a:t>«</a:t>
            </a:r>
            <a:r>
              <a:rPr lang="el" sz="1900" b="1" u="sng">
                <a:latin typeface="Arial"/>
              </a:rPr>
              <a:t>Πρόσωπο με πρόσωπο» σχέση,</a:t>
            </a:r>
            <a:r>
              <a:rPr lang="el" sz="1900" b="1">
                <a:latin typeface="Arial"/>
              </a:rPr>
              <a:t> εντός και μέσω της οποίας (...) ο συμβουλευόμενος βοηθιέται να γνωρίσει τον εαυτό του και να μάθει να χρησιμοποιεί τα χαρακτηριστικά και δυνατότητές του με τρόπο που να ικανοποιεί τον ίδιο και την κοινωνία γενικότερα» </a:t>
            </a:r>
            <a:r>
              <a:rPr lang="en-US" sz="1900" b="1">
                <a:latin typeface="Arial"/>
              </a:rPr>
              <a:t>(Tolbert, </a:t>
            </a:r>
            <a:r>
              <a:rPr lang="el" sz="1900" b="1">
                <a:latin typeface="Arial"/>
              </a:rPr>
              <a:t>1959)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25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928" y="45720"/>
            <a:ext cx="2093976" cy="969264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295656" y="329184"/>
            <a:ext cx="1362456" cy="225552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marL="220980" indent="-190500">
              <a:lnSpc>
                <a:spcPts val="2120"/>
              </a:lnSpc>
              <a:spcAft>
                <a:spcPts val="6090"/>
              </a:spcAft>
            </a:pPr>
            <a:r>
              <a:rPr lang="el" sz="1900" b="1">
                <a:latin typeface="Arial"/>
              </a:rPr>
              <a:t>Διαδικασία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316992" y="1703832"/>
            <a:ext cx="8208264" cy="886968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marL="199644" indent="-190500">
              <a:lnSpc>
                <a:spcPts val="2424"/>
              </a:lnSpc>
              <a:spcBef>
                <a:spcPts val="6090"/>
              </a:spcBef>
              <a:spcAft>
                <a:spcPts val="2590"/>
              </a:spcAft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</a:t>
            </a:r>
            <a:r>
              <a:rPr lang="el" sz="1900" b="1">
                <a:latin typeface="Arial"/>
              </a:rPr>
              <a:t>«... </a:t>
            </a:r>
            <a:r>
              <a:rPr lang="el" sz="1900" b="1" u="sng">
                <a:latin typeface="Arial"/>
              </a:rPr>
              <a:t>Βοηθητική Διαδικασία</a:t>
            </a:r>
            <a:r>
              <a:rPr lang="el" sz="1900" b="1">
                <a:latin typeface="Arial"/>
              </a:rPr>
              <a:t> με στόχο να βοηθηθεί το άτομο να κάνει χρήση των προσόντων του προκειμένου να αντιμετωπίσει με επιτυχία την ζωή» </a:t>
            </a:r>
            <a:r>
              <a:rPr lang="en-US" sz="1900" b="1">
                <a:latin typeface="Arial"/>
              </a:rPr>
              <a:t>(Tyler, </a:t>
            </a:r>
            <a:r>
              <a:rPr lang="el" sz="1900" b="1">
                <a:latin typeface="Arial"/>
              </a:rPr>
              <a:t>1961)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16992" y="3105912"/>
            <a:ext cx="8168640" cy="582168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marL="199644" indent="-190500">
              <a:lnSpc>
                <a:spcPts val="2400"/>
              </a:lnSpc>
              <a:spcBef>
                <a:spcPts val="2590"/>
              </a:spcBef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</a:t>
            </a:r>
            <a:r>
              <a:rPr lang="el" sz="1900" b="1">
                <a:latin typeface="Arial"/>
              </a:rPr>
              <a:t>«</a:t>
            </a:r>
            <a:r>
              <a:rPr lang="el" sz="1900" b="1" u="sng">
                <a:latin typeface="Arial"/>
              </a:rPr>
              <a:t>Διαδικασία</a:t>
            </a:r>
            <a:r>
              <a:rPr lang="el" sz="1900" b="1">
                <a:latin typeface="Arial"/>
              </a:rPr>
              <a:t> μάθησης - διδασκαλίας, μέσω της οποίας ο πελάτης μαθαίνει να κάνει ενημερωμένες επιλογές» </a:t>
            </a:r>
            <a:r>
              <a:rPr lang="en-US" sz="1900" b="1">
                <a:latin typeface="Arial"/>
              </a:rPr>
              <a:t>(Stefflre, </a:t>
            </a:r>
            <a:r>
              <a:rPr lang="el" sz="1900" b="1">
                <a:latin typeface="Arial"/>
              </a:rPr>
              <a:t>1970)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26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928" y="45720"/>
            <a:ext cx="2093976" cy="969264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304800" y="185928"/>
            <a:ext cx="5757672" cy="566928"/>
          </a:xfrm>
          <a:prstGeom prst="rect">
            <a:avLst/>
          </a:prstGeom>
          <a:solidFill>
            <a:srgbClr val="6A95C4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304"/>
              </a:lnSpc>
              <a:spcAft>
                <a:spcPts val="5110"/>
              </a:spcAft>
            </a:pPr>
            <a:r>
              <a:rPr lang="el" sz="1900" b="1">
                <a:latin typeface="Arial"/>
              </a:rPr>
              <a:t>Ορισμοί </a:t>
            </a:r>
            <a:r>
              <a:rPr lang="el" sz="1900" b="1">
                <a:solidFill>
                  <a:srgbClr val="212225"/>
                </a:solidFill>
                <a:latin typeface="Arial"/>
              </a:rPr>
              <a:t>... </a:t>
            </a:r>
            <a:r>
              <a:rPr lang="el" sz="1900" b="1">
                <a:latin typeface="Arial"/>
              </a:rPr>
              <a:t>πολλοί.. περισσότεροι και από τους θεωρητικούς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566928" y="1703832"/>
            <a:ext cx="8028432" cy="1191768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  <a:spcBef>
                <a:spcPts val="5110"/>
              </a:spcBef>
              <a:spcAft>
                <a:spcPts val="3710"/>
              </a:spcAft>
            </a:pPr>
            <a:r>
              <a:rPr lang="el" sz="1900" b="1">
                <a:latin typeface="Arial"/>
              </a:rPr>
              <a:t>«</a:t>
            </a:r>
            <a:r>
              <a:rPr lang="el" sz="1900" b="1">
                <a:solidFill>
                  <a:srgbClr val="6F5A5D"/>
                </a:solidFill>
                <a:latin typeface="Arial"/>
              </a:rPr>
              <a:t>... </a:t>
            </a:r>
            <a:r>
              <a:rPr lang="el" sz="1900" b="1" u="sng">
                <a:latin typeface="Arial"/>
              </a:rPr>
              <a:t>Διαδικασία</a:t>
            </a:r>
            <a:r>
              <a:rPr lang="el" sz="1900" b="1">
                <a:latin typeface="Arial"/>
              </a:rPr>
              <a:t> που αφορά ένα ιδιαίτερο είδος </a:t>
            </a:r>
            <a:r>
              <a:rPr lang="el" sz="1900" b="1" u="sng">
                <a:latin typeface="Arial"/>
              </a:rPr>
              <a:t>σχέσης</a:t>
            </a:r>
            <a:r>
              <a:rPr lang="el" sz="1900" b="1">
                <a:latin typeface="Arial"/>
              </a:rPr>
              <a:t> μεταξύ ενός </a:t>
            </a:r>
            <a:r>
              <a:rPr lang="el" sz="1900" b="1" u="sng">
                <a:latin typeface="Arial"/>
              </a:rPr>
              <a:t>ανθρώπου που ζητά βοήθεια</a:t>
            </a:r>
            <a:r>
              <a:rPr lang="el" sz="1900" b="1">
                <a:latin typeface="Arial"/>
              </a:rPr>
              <a:t> επειδή αντιμετωπίζει κάποιο ψυχολογικό πρόβλημα και </a:t>
            </a:r>
            <a:r>
              <a:rPr lang="el" sz="1900" b="1" u="sng">
                <a:latin typeface="Arial"/>
              </a:rPr>
              <a:t>ενός άλλου ανθρώπου που έχει εκπαιδευτεί</a:t>
            </a:r>
            <a:r>
              <a:rPr lang="el" sz="1900" b="1">
                <a:latin typeface="Arial"/>
              </a:rPr>
              <a:t> για να παρέχει τέτοιου είδους βοήθεια»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547872" y="3596640"/>
            <a:ext cx="2060448" cy="271272"/>
          </a:xfrm>
          <a:prstGeom prst="rect">
            <a:avLst/>
          </a:prstGeom>
          <a:solidFill>
            <a:srgbClr val="EAE9DF"/>
          </a:solidFill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2120"/>
              </a:lnSpc>
              <a:spcBef>
                <a:spcPts val="3710"/>
              </a:spcBef>
            </a:pPr>
            <a:r>
              <a:rPr lang="en-US" sz="1900" b="1">
                <a:latin typeface="Arial"/>
              </a:rPr>
              <a:t>(Patterson, </a:t>
            </a:r>
            <a:r>
              <a:rPr lang="el" sz="1900" b="1">
                <a:latin typeface="Arial"/>
              </a:rPr>
              <a:t>1973)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27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072" y="0"/>
            <a:ext cx="2090928" cy="1014984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307848" y="320040"/>
            <a:ext cx="5309616" cy="298704"/>
          </a:xfrm>
          <a:prstGeom prst="rect">
            <a:avLst/>
          </a:prstGeom>
          <a:solidFill>
            <a:srgbClr val="6A95C4"/>
          </a:solidFill>
        </p:spPr>
        <p:txBody>
          <a:bodyPr wrap="none" lIns="0" tIns="0" rIns="0" bIns="0">
            <a:noAutofit/>
          </a:bodyPr>
          <a:lstStyle/>
          <a:p>
            <a:pPr marL="208788" indent="-190500">
              <a:lnSpc>
                <a:spcPts val="2460"/>
              </a:lnSpc>
              <a:spcAft>
                <a:spcPts val="5670"/>
              </a:spcAft>
            </a:pPr>
            <a:r>
              <a:rPr lang="el" sz="2200" b="1">
                <a:solidFill>
                  <a:srgbClr val="FFFFFF"/>
                </a:solidFill>
                <a:latin typeface="Arial"/>
              </a:rPr>
              <a:t>Στόχοι της Συμβουλευτικής Διαδικασίας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295656" y="1697736"/>
            <a:ext cx="8217408" cy="4038600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marL="220980" indent="-190500">
              <a:lnSpc>
                <a:spcPts val="1900"/>
              </a:lnSpc>
              <a:spcBef>
                <a:spcPts val="5670"/>
              </a:spcBef>
              <a:spcAft>
                <a:spcPts val="3500"/>
              </a:spcAft>
            </a:pPr>
            <a:r>
              <a:rPr lang="el" sz="1700" b="1">
                <a:solidFill>
                  <a:srgbClr val="0061B2"/>
                </a:solidFill>
                <a:latin typeface="Arial"/>
              </a:rPr>
              <a:t>■ </a:t>
            </a:r>
            <a:r>
              <a:rPr lang="el" sz="1700" b="1">
                <a:latin typeface="Arial"/>
              </a:rPr>
              <a:t>Τόσοι όσες και οι προσεγγίσεις!!</a:t>
            </a:r>
          </a:p>
          <a:p>
            <a:pPr marL="220980" indent="-190500">
              <a:lnSpc>
                <a:spcPts val="3432"/>
              </a:lnSpc>
            </a:pPr>
            <a:r>
              <a:rPr lang="el" sz="1700" b="1">
                <a:latin typeface="Arial"/>
              </a:rPr>
              <a:t>Για παράδειγμα:</a:t>
            </a:r>
          </a:p>
          <a:p>
            <a:pPr marL="220980" indent="-190500">
              <a:lnSpc>
                <a:spcPts val="3432"/>
              </a:lnSpc>
            </a:pPr>
            <a:r>
              <a:rPr lang="el" sz="1700" b="1">
                <a:latin typeface="Arial"/>
              </a:rPr>
              <a:t>Φαινομενολογική, μορφολογική, υπαρξιακή:</a:t>
            </a:r>
          </a:p>
          <a:p>
            <a:pPr marL="220980" indent="-190500">
              <a:lnSpc>
                <a:spcPts val="3432"/>
              </a:lnSpc>
            </a:pPr>
            <a:r>
              <a:rPr lang="el" sz="1700" b="1" i="1">
                <a:latin typeface="Arial"/>
              </a:rPr>
              <a:t>«Η σχέση είναι θεραπευτική. Στόχος η βελτίωση του ανθρώπου»</a:t>
            </a:r>
          </a:p>
          <a:p>
            <a:pPr marL="220980" indent="-190500">
              <a:lnSpc>
                <a:spcPts val="3432"/>
              </a:lnSpc>
            </a:pPr>
            <a:r>
              <a:rPr lang="el" sz="1700" b="1">
                <a:latin typeface="Arial"/>
              </a:rPr>
              <a:t>Γνωστική:</a:t>
            </a:r>
          </a:p>
          <a:p>
            <a:pPr marL="220980" indent="-190500">
              <a:lnSpc>
                <a:spcPts val="2160"/>
              </a:lnSpc>
              <a:spcAft>
                <a:spcPts val="980"/>
              </a:spcAft>
            </a:pPr>
            <a:r>
              <a:rPr lang="el" sz="1700" b="1" i="1">
                <a:latin typeface="Arial"/>
              </a:rPr>
              <a:t>«Διόρθωση γνωστικών σχημάτων που εμποδίζουν τον άνθρωπο στις ελεύθερες επιλογές του»</a:t>
            </a:r>
          </a:p>
          <a:p>
            <a:pPr marL="220980" indent="-190500">
              <a:lnSpc>
                <a:spcPts val="1900"/>
              </a:lnSpc>
              <a:spcAft>
                <a:spcPts val="980"/>
              </a:spcAft>
            </a:pPr>
            <a:r>
              <a:rPr lang="el" sz="1700" b="1">
                <a:latin typeface="Arial"/>
              </a:rPr>
              <a:t>Λογικοθυμική:</a:t>
            </a:r>
          </a:p>
          <a:p>
            <a:pPr marL="220980" indent="-190500">
              <a:lnSpc>
                <a:spcPts val="1900"/>
              </a:lnSpc>
            </a:pPr>
            <a:r>
              <a:rPr lang="el" sz="1700" b="1" i="1">
                <a:latin typeface="Arial"/>
              </a:rPr>
              <a:t>«Διαδικασία που θεραπεύει την έλλειψη λογικής με την χρήση της λογικής»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28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16992" y="1164336"/>
            <a:ext cx="1423416" cy="2773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203200" indent="-203200">
              <a:lnSpc>
                <a:spcPts val="2120"/>
              </a:lnSpc>
              <a:spcAft>
                <a:spcPts val="3850"/>
              </a:spcAft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</a:t>
            </a:r>
            <a:r>
              <a:rPr lang="el" sz="1900" b="1">
                <a:latin typeface="Arial"/>
              </a:rPr>
              <a:t>Σωκράτης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316992" y="2139696"/>
            <a:ext cx="8531352" cy="277368"/>
          </a:xfrm>
          <a:prstGeom prst="rect">
            <a:avLst/>
          </a:prstGeom>
          <a:solidFill>
            <a:srgbClr val="EAE9DF"/>
          </a:solidFill>
        </p:spPr>
        <p:txBody>
          <a:bodyPr wrap="none" lIns="0" tIns="0" rIns="0" bIns="0">
            <a:noAutofit/>
          </a:bodyPr>
          <a:lstStyle/>
          <a:p>
            <a:pPr marL="203200" indent="-203200">
              <a:lnSpc>
                <a:spcPts val="2120"/>
              </a:lnSpc>
              <a:spcBef>
                <a:spcPts val="3850"/>
              </a:spcBef>
              <a:spcAft>
                <a:spcPts val="3850"/>
              </a:spcAft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</a:t>
            </a:r>
            <a:r>
              <a:rPr lang="en-US" sz="1900" b="1">
                <a:latin typeface="Arial"/>
              </a:rPr>
              <a:t>Frank Parsons </a:t>
            </a:r>
            <a:r>
              <a:rPr lang="el" sz="1900" b="1">
                <a:latin typeface="Arial"/>
              </a:rPr>
              <a:t>(Επαγγελματικός Προσανατολισμός^Συμβουλευτική)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316992" y="3115056"/>
            <a:ext cx="3788664" cy="277368"/>
          </a:xfrm>
          <a:prstGeom prst="rect">
            <a:avLst/>
          </a:prstGeom>
          <a:solidFill>
            <a:srgbClr val="EAE9DF"/>
          </a:solidFill>
        </p:spPr>
        <p:txBody>
          <a:bodyPr wrap="none" lIns="0" tIns="0" rIns="0" bIns="0">
            <a:noAutofit/>
          </a:bodyPr>
          <a:lstStyle/>
          <a:p>
            <a:pPr marL="203200" indent="-203200">
              <a:lnSpc>
                <a:spcPts val="2120"/>
              </a:lnSpc>
              <a:spcBef>
                <a:spcPts val="3850"/>
              </a:spcBef>
              <a:spcAft>
                <a:spcPts val="3850"/>
              </a:spcAft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</a:t>
            </a:r>
            <a:r>
              <a:rPr lang="el" sz="1900" b="1">
                <a:latin typeface="Arial"/>
              </a:rPr>
              <a:t>Κίνημα Ψυχικής Υγείας (1940)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16992" y="4090416"/>
            <a:ext cx="2654808" cy="274320"/>
          </a:xfrm>
          <a:prstGeom prst="rect">
            <a:avLst/>
          </a:prstGeom>
          <a:solidFill>
            <a:srgbClr val="EAE9DF"/>
          </a:solidFill>
        </p:spPr>
        <p:txBody>
          <a:bodyPr wrap="none" lIns="0" tIns="0" rIns="0" bIns="0">
            <a:noAutofit/>
          </a:bodyPr>
          <a:lstStyle/>
          <a:p>
            <a:pPr marL="203200" indent="-203200">
              <a:lnSpc>
                <a:spcPts val="2120"/>
              </a:lnSpc>
              <a:spcBef>
                <a:spcPts val="3850"/>
              </a:spcBef>
              <a:spcAft>
                <a:spcPts val="3850"/>
              </a:spcAft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</a:t>
            </a:r>
            <a:r>
              <a:rPr lang="el" sz="1900" b="1">
                <a:latin typeface="Arial"/>
              </a:rPr>
              <a:t>Ψυχομετρικό κίνημα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16992" y="5065776"/>
            <a:ext cx="8159496" cy="579120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marL="203200" indent="-203200">
              <a:lnSpc>
                <a:spcPts val="2400"/>
              </a:lnSpc>
              <a:spcBef>
                <a:spcPts val="3850"/>
              </a:spcBef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</a:t>
            </a:r>
            <a:r>
              <a:rPr lang="en-US" sz="1900" b="1">
                <a:latin typeface="Arial"/>
              </a:rPr>
              <a:t>Rogers: </a:t>
            </a:r>
            <a:r>
              <a:rPr lang="el" sz="1900" b="1">
                <a:latin typeface="Arial"/>
              </a:rPr>
              <a:t>Απομάκρυνση από το Ιατρικό Μοντέλο: (μετατόπιση από την διάγνωση στην ψυχοθεραπεία)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928" y="45720"/>
            <a:ext cx="1106424" cy="829056"/>
          </a:xfrm>
          <a:prstGeom prst="rect">
            <a:avLst/>
          </a:prstGeom>
        </p:spPr>
      </p:pic>
      <p:pic>
        <p:nvPicPr>
          <p:cNvPr id="3" name="2 - Εικόν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624" y="2127504"/>
            <a:ext cx="7717536" cy="3541776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733622" y="405384"/>
            <a:ext cx="4767072" cy="295656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50"/>
              </a:lnSpc>
            </a:pPr>
            <a:r>
              <a:rPr lang="el" sz="2100" b="1" dirty="0">
                <a:latin typeface="Arial"/>
              </a:rPr>
              <a:t>Συμβουλευτική = ήπια συμπτώματα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483864" y="6096000"/>
            <a:ext cx="2188464" cy="3992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020"/>
              </a:lnSpc>
            </a:pPr>
            <a:r>
              <a:rPr lang="el" sz="2700" b="1">
                <a:solidFill>
                  <a:srgbClr val="8B8B8B"/>
                </a:solidFill>
                <a:latin typeface="Arial"/>
              </a:rPr>
              <a:t>...</a:t>
            </a:r>
            <a:r>
              <a:rPr lang="el" sz="2700" b="1">
                <a:latin typeface="Arial"/>
              </a:rPr>
              <a:t>.Ό ρ ι α</a:t>
            </a:r>
            <a:r>
              <a:rPr lang="el" sz="2700" b="1">
                <a:solidFill>
                  <a:srgbClr val="6F5A5D"/>
                </a:solidFill>
                <a:latin typeface="Arial"/>
              </a:rPr>
              <a:t>...</a:t>
            </a:r>
            <a:r>
              <a:rPr lang="el" sz="2700" b="1">
                <a:latin typeface="Arial"/>
              </a:rPr>
              <a:t>.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30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13944" y="329184"/>
            <a:ext cx="6745224" cy="274320"/>
          </a:xfrm>
          <a:prstGeom prst="rect">
            <a:avLst/>
          </a:prstGeom>
          <a:solidFill>
            <a:srgbClr val="6A95C4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230"/>
              </a:lnSpc>
            </a:pPr>
            <a:r>
              <a:rPr lang="el" sz="2000" b="1">
                <a:latin typeface="Arial"/>
              </a:rPr>
              <a:t>Κλινική </a:t>
            </a:r>
            <a:r>
              <a:rPr lang="en-US" sz="2000" b="1">
                <a:latin typeface="Arial"/>
              </a:rPr>
              <a:t>vs </a:t>
            </a:r>
            <a:r>
              <a:rPr lang="el" sz="2000" b="1">
                <a:latin typeface="Arial"/>
              </a:rPr>
              <a:t>Συμβουλευτική Ψυχολογία </a:t>
            </a:r>
            <a:r>
              <a:rPr lang="en-US" sz="2000" b="1">
                <a:latin typeface="Arial"/>
              </a:rPr>
              <a:t>vs </a:t>
            </a:r>
            <a:r>
              <a:rPr lang="el" sz="2000" b="1">
                <a:latin typeface="Arial"/>
              </a:rPr>
              <a:t>Συμβουλευτική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310896" y="1097280"/>
            <a:ext cx="7933944" cy="4858512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024"/>
              </a:lnSpc>
              <a:spcBef>
                <a:spcPts val="840"/>
              </a:spcBef>
            </a:pPr>
            <a:r>
              <a:rPr lang="el" sz="1700" b="1" dirty="0">
                <a:latin typeface="Arial"/>
              </a:rPr>
              <a:t>Κλινική Ψυχολογία:</a:t>
            </a:r>
          </a:p>
          <a:p>
            <a:pPr indent="0">
              <a:lnSpc>
                <a:spcPts val="3024"/>
              </a:lnSpc>
            </a:pPr>
            <a:r>
              <a:rPr lang="el" sz="1700" b="1" dirty="0">
                <a:solidFill>
                  <a:srgbClr val="0061B2"/>
                </a:solidFill>
                <a:latin typeface="Arial"/>
              </a:rPr>
              <a:t>^</a:t>
            </a:r>
            <a:r>
              <a:rPr lang="el" sz="1700" b="1" dirty="0">
                <a:latin typeface="Arial"/>
              </a:rPr>
              <a:t>Έμφαση στις Ψυχικές Διαταραχές </a:t>
            </a:r>
            <a:endParaRPr lang="en-US" sz="1700" b="1" dirty="0" smtClean="0">
              <a:latin typeface="Arial"/>
            </a:endParaRPr>
          </a:p>
          <a:p>
            <a:pPr indent="0">
              <a:lnSpc>
                <a:spcPts val="3024"/>
              </a:lnSpc>
            </a:pPr>
            <a:r>
              <a:rPr lang="en-US" sz="1700" b="1" i="1" dirty="0" smtClean="0">
                <a:solidFill>
                  <a:srgbClr val="0061B2"/>
                </a:solidFill>
                <a:latin typeface="Arial"/>
              </a:rPr>
              <a:t>S</a:t>
            </a:r>
            <a:r>
              <a:rPr lang="en-US" sz="1700" b="1" dirty="0" smtClean="0">
                <a:solidFill>
                  <a:srgbClr val="0061B2"/>
                </a:solidFill>
                <a:latin typeface="Arial"/>
              </a:rPr>
              <a:t> </a:t>
            </a:r>
            <a:r>
              <a:rPr lang="el" sz="1700" b="1" dirty="0">
                <a:latin typeface="Arial"/>
              </a:rPr>
              <a:t>Μακροχρόνιες θεραπευτικές παρεμβάσεις </a:t>
            </a:r>
            <a:endParaRPr lang="en-US" sz="1700" b="1" dirty="0" smtClean="0">
              <a:latin typeface="Arial"/>
            </a:endParaRPr>
          </a:p>
          <a:p>
            <a:pPr indent="0">
              <a:lnSpc>
                <a:spcPts val="3024"/>
              </a:lnSpc>
            </a:pPr>
            <a:r>
              <a:rPr lang="en-US" sz="1700" b="1" i="1" dirty="0" smtClean="0">
                <a:solidFill>
                  <a:srgbClr val="0061B2"/>
                </a:solidFill>
                <a:latin typeface="Arial"/>
              </a:rPr>
              <a:t>S</a:t>
            </a:r>
            <a:r>
              <a:rPr lang="en-US" sz="1700" b="1" dirty="0" smtClean="0">
                <a:solidFill>
                  <a:srgbClr val="0061B2"/>
                </a:solidFill>
                <a:latin typeface="Arial"/>
              </a:rPr>
              <a:t> </a:t>
            </a:r>
            <a:r>
              <a:rPr lang="el" sz="1700" b="1" dirty="0">
                <a:latin typeface="Arial"/>
              </a:rPr>
              <a:t>Ψυχιατρικές Δομές </a:t>
            </a:r>
            <a:endParaRPr lang="en-US" sz="1700" b="1" dirty="0" smtClean="0">
              <a:latin typeface="Arial"/>
            </a:endParaRPr>
          </a:p>
          <a:p>
            <a:pPr indent="0">
              <a:lnSpc>
                <a:spcPts val="3024"/>
              </a:lnSpc>
            </a:pPr>
            <a:r>
              <a:rPr lang="en-US" sz="1700" b="1" i="1" dirty="0" smtClean="0">
                <a:solidFill>
                  <a:srgbClr val="0061B2"/>
                </a:solidFill>
                <a:latin typeface="Arial"/>
              </a:rPr>
              <a:t>S</a:t>
            </a:r>
            <a:r>
              <a:rPr lang="en-US" sz="1700" b="1" dirty="0" smtClean="0">
                <a:solidFill>
                  <a:srgbClr val="0061B2"/>
                </a:solidFill>
                <a:latin typeface="Arial"/>
              </a:rPr>
              <a:t> </a:t>
            </a:r>
            <a:r>
              <a:rPr lang="el" sz="1700" b="1" dirty="0">
                <a:latin typeface="Arial"/>
              </a:rPr>
              <a:t>Διάγνωση (π.χ. </a:t>
            </a:r>
            <a:r>
              <a:rPr lang="en-US" sz="1700" b="1" dirty="0">
                <a:latin typeface="Arial"/>
              </a:rPr>
              <a:t>DSM </a:t>
            </a:r>
            <a:r>
              <a:rPr lang="el" sz="1700" b="1" dirty="0">
                <a:latin typeface="Arial"/>
              </a:rPr>
              <a:t>V)</a:t>
            </a:r>
          </a:p>
          <a:p>
            <a:pPr indent="0">
              <a:lnSpc>
                <a:spcPts val="3024"/>
              </a:lnSpc>
            </a:pPr>
            <a:endParaRPr lang="en-US" sz="1700" b="1" dirty="0" smtClean="0">
              <a:latin typeface="Arial"/>
            </a:endParaRPr>
          </a:p>
          <a:p>
            <a:pPr indent="0">
              <a:lnSpc>
                <a:spcPts val="3024"/>
              </a:lnSpc>
            </a:pPr>
            <a:r>
              <a:rPr lang="el" sz="1700" b="1" dirty="0" smtClean="0">
                <a:latin typeface="Arial"/>
              </a:rPr>
              <a:t>Συμβουλευτική </a:t>
            </a:r>
            <a:r>
              <a:rPr lang="el" sz="1700" b="1" dirty="0">
                <a:latin typeface="Arial"/>
              </a:rPr>
              <a:t>Ψυχολογία:</a:t>
            </a:r>
          </a:p>
          <a:p>
            <a:pPr indent="0">
              <a:lnSpc>
                <a:spcPts val="3024"/>
              </a:lnSpc>
            </a:pPr>
            <a:r>
              <a:rPr lang="el" sz="1700" b="1" dirty="0">
                <a:solidFill>
                  <a:srgbClr val="0061B2"/>
                </a:solidFill>
                <a:latin typeface="Arial"/>
              </a:rPr>
              <a:t>&gt;    </a:t>
            </a:r>
            <a:r>
              <a:rPr lang="el" sz="1700" b="1" dirty="0">
                <a:latin typeface="Arial"/>
              </a:rPr>
              <a:t>Έμφαση σε κανονικές και όχι σοβαρά διαταραγμένες προσωπικότητες</a:t>
            </a:r>
          </a:p>
          <a:p>
            <a:pPr indent="0">
              <a:lnSpc>
                <a:spcPts val="3024"/>
              </a:lnSpc>
            </a:pPr>
            <a:r>
              <a:rPr lang="el" sz="1700" b="1" dirty="0">
                <a:solidFill>
                  <a:srgbClr val="0061B2"/>
                </a:solidFill>
                <a:latin typeface="Arial"/>
              </a:rPr>
              <a:t>&gt;    </a:t>
            </a:r>
            <a:r>
              <a:rPr lang="el" sz="1700" b="1" dirty="0">
                <a:latin typeface="Arial"/>
              </a:rPr>
              <a:t>Βραχείες παρεμβάσεις</a:t>
            </a:r>
          </a:p>
          <a:p>
            <a:pPr indent="0">
              <a:lnSpc>
                <a:spcPts val="3024"/>
              </a:lnSpc>
            </a:pPr>
            <a:r>
              <a:rPr lang="el" sz="1700" b="1" dirty="0">
                <a:solidFill>
                  <a:srgbClr val="0061B2"/>
                </a:solidFill>
                <a:latin typeface="Arial"/>
              </a:rPr>
              <a:t>&gt;    </a:t>
            </a:r>
            <a:r>
              <a:rPr lang="el" sz="1700" b="1" dirty="0">
                <a:latin typeface="Arial"/>
              </a:rPr>
              <a:t>Επικέντρωση στις δυνατότητες και προσόντα</a:t>
            </a:r>
          </a:p>
          <a:p>
            <a:pPr indent="0">
              <a:lnSpc>
                <a:spcPts val="3024"/>
              </a:lnSpc>
            </a:pPr>
            <a:r>
              <a:rPr lang="el" sz="1700" b="1" dirty="0">
                <a:solidFill>
                  <a:srgbClr val="0061B2"/>
                </a:solidFill>
                <a:latin typeface="Arial"/>
              </a:rPr>
              <a:t>&gt;    </a:t>
            </a:r>
            <a:r>
              <a:rPr lang="el" sz="1700" b="1" dirty="0">
                <a:latin typeface="Arial"/>
              </a:rPr>
              <a:t>Αλληλεπίδραση ατόμου-περιβάλλοντος</a:t>
            </a:r>
          </a:p>
          <a:p>
            <a:pPr indent="0">
              <a:lnSpc>
                <a:spcPts val="3024"/>
              </a:lnSpc>
            </a:pPr>
            <a:r>
              <a:rPr lang="el" sz="1700" b="1" dirty="0">
                <a:solidFill>
                  <a:srgbClr val="0061B2"/>
                </a:solidFill>
                <a:latin typeface="Arial"/>
              </a:rPr>
              <a:t>&gt;    </a:t>
            </a:r>
            <a:r>
              <a:rPr lang="el" sz="1700" b="1" dirty="0">
                <a:latin typeface="Arial"/>
              </a:rPr>
              <a:t>Εκπαιδευτικό και επαγγελματικό περιβάλλον Συμβουλευτική</a:t>
            </a:r>
          </a:p>
          <a:p>
            <a:pPr indent="0">
              <a:lnSpc>
                <a:spcPts val="3024"/>
              </a:lnSpc>
            </a:pPr>
            <a:r>
              <a:rPr lang="el" sz="1700" b="1" dirty="0">
                <a:solidFill>
                  <a:srgbClr val="0061B2"/>
                </a:solidFill>
                <a:latin typeface="Arial"/>
              </a:rPr>
              <a:t>&gt;    </a:t>
            </a:r>
            <a:r>
              <a:rPr lang="el" sz="1700" b="1" dirty="0">
                <a:latin typeface="Arial"/>
              </a:rPr>
              <a:t>Συμβουλευτική (ανάμεσα στην Ψυχολογία και Παιδαγωγική)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01752" y="6470904"/>
            <a:ext cx="563880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31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13944" y="329184"/>
            <a:ext cx="2572512" cy="277368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230"/>
              </a:lnSpc>
            </a:pPr>
            <a:r>
              <a:rPr lang="el" sz="2000" b="1">
                <a:latin typeface="Arial"/>
              </a:rPr>
              <a:t>Είδη Συμβουλευτικής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320040" y="1097280"/>
            <a:ext cx="5394968" cy="4858512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280"/>
              </a:lnSpc>
              <a:spcAft>
                <a:spcPts val="2590"/>
              </a:spcAft>
            </a:pPr>
            <a:r>
              <a:rPr lang="el" sz="1700" b="1" dirty="0">
                <a:solidFill>
                  <a:srgbClr val="0061B2"/>
                </a:solidFill>
                <a:latin typeface="Arial Unicode MS"/>
              </a:rPr>
              <a:t>❖</a:t>
            </a:r>
            <a:r>
              <a:rPr lang="el" sz="1700" b="1" dirty="0">
                <a:latin typeface="Arial"/>
              </a:rPr>
              <a:t>Ατομική ή Ομαδική Συμβουλευτική</a:t>
            </a:r>
          </a:p>
          <a:p>
            <a:pPr indent="0">
              <a:lnSpc>
                <a:spcPts val="3000"/>
              </a:lnSpc>
            </a:pPr>
            <a:r>
              <a:rPr lang="el" sz="1700" b="1" dirty="0">
                <a:latin typeface="Arial"/>
              </a:rPr>
              <a:t>Είδη συμβουλευτικής βοήθειας:</a:t>
            </a:r>
          </a:p>
          <a:p>
            <a:pPr indent="0">
              <a:lnSpc>
                <a:spcPts val="3000"/>
              </a:lnSpc>
            </a:pPr>
            <a:r>
              <a:rPr lang="en-US" sz="1700" b="1" i="1" dirty="0">
                <a:solidFill>
                  <a:srgbClr val="0061B2"/>
                </a:solidFill>
                <a:latin typeface="Arial"/>
              </a:rPr>
              <a:t>S</a:t>
            </a:r>
            <a:r>
              <a:rPr lang="en-US" sz="1700" b="1" dirty="0">
                <a:solidFill>
                  <a:srgbClr val="0061B2"/>
                </a:solidFill>
                <a:latin typeface="Arial"/>
              </a:rPr>
              <a:t> </a:t>
            </a:r>
            <a:r>
              <a:rPr lang="el" sz="1700" b="1" dirty="0">
                <a:latin typeface="Arial"/>
              </a:rPr>
              <a:t>Ομηλίκων</a:t>
            </a:r>
          </a:p>
          <a:p>
            <a:pPr indent="0">
              <a:lnSpc>
                <a:spcPts val="3000"/>
              </a:lnSpc>
            </a:pPr>
            <a:r>
              <a:rPr lang="en-US" sz="1700" b="1" i="1" dirty="0">
                <a:solidFill>
                  <a:srgbClr val="0061B2"/>
                </a:solidFill>
                <a:latin typeface="Arial"/>
              </a:rPr>
              <a:t>S</a:t>
            </a:r>
            <a:r>
              <a:rPr lang="en-US" sz="1700" b="1" dirty="0">
                <a:solidFill>
                  <a:srgbClr val="0061B2"/>
                </a:solidFill>
                <a:latin typeface="Arial"/>
              </a:rPr>
              <a:t> </a:t>
            </a:r>
            <a:r>
              <a:rPr lang="el" sz="1700" b="1" dirty="0">
                <a:latin typeface="Arial"/>
              </a:rPr>
              <a:t>Διευκολυντική / Λήψης Απόφασης </a:t>
            </a:r>
            <a:endParaRPr lang="en-US" sz="1700" b="1" dirty="0" smtClean="0">
              <a:latin typeface="Arial"/>
            </a:endParaRPr>
          </a:p>
          <a:p>
            <a:pPr indent="0">
              <a:lnSpc>
                <a:spcPts val="3000"/>
              </a:lnSpc>
            </a:pPr>
            <a:r>
              <a:rPr lang="en-US" sz="1700" b="1" i="1" dirty="0" smtClean="0">
                <a:solidFill>
                  <a:srgbClr val="0061B2"/>
                </a:solidFill>
                <a:latin typeface="Arial"/>
              </a:rPr>
              <a:t>S</a:t>
            </a:r>
            <a:r>
              <a:rPr lang="en-US" sz="1700" b="1" dirty="0" smtClean="0">
                <a:solidFill>
                  <a:srgbClr val="0061B2"/>
                </a:solidFill>
                <a:latin typeface="Arial"/>
              </a:rPr>
              <a:t> </a:t>
            </a:r>
            <a:r>
              <a:rPr lang="el" sz="1700" b="1" dirty="0">
                <a:latin typeface="Arial"/>
              </a:rPr>
              <a:t>Κρίσεων </a:t>
            </a:r>
            <a:endParaRPr lang="en-US" sz="1700" b="1" dirty="0" smtClean="0">
              <a:latin typeface="Arial"/>
            </a:endParaRPr>
          </a:p>
          <a:p>
            <a:pPr indent="0">
              <a:lnSpc>
                <a:spcPts val="3000"/>
              </a:lnSpc>
            </a:pPr>
            <a:r>
              <a:rPr lang="en-US" sz="1700" b="1" i="1" dirty="0" smtClean="0">
                <a:solidFill>
                  <a:srgbClr val="0061B2"/>
                </a:solidFill>
                <a:latin typeface="Arial"/>
              </a:rPr>
              <a:t>S</a:t>
            </a:r>
            <a:r>
              <a:rPr lang="en-US" sz="1700" b="1" dirty="0" smtClean="0">
                <a:solidFill>
                  <a:srgbClr val="0061B2"/>
                </a:solidFill>
                <a:latin typeface="Arial"/>
              </a:rPr>
              <a:t> </a:t>
            </a:r>
            <a:r>
              <a:rPr lang="el" sz="1700" b="1" dirty="0">
                <a:latin typeface="Arial"/>
              </a:rPr>
              <a:t>Προληπτική</a:t>
            </a:r>
          </a:p>
          <a:p>
            <a:pPr indent="0">
              <a:lnSpc>
                <a:spcPts val="3000"/>
              </a:lnSpc>
            </a:pPr>
            <a:r>
              <a:rPr lang="en-US" sz="1700" b="1" i="1" dirty="0">
                <a:solidFill>
                  <a:srgbClr val="0061B2"/>
                </a:solidFill>
                <a:latin typeface="Arial"/>
              </a:rPr>
              <a:t>S</a:t>
            </a:r>
            <a:r>
              <a:rPr lang="en-US" sz="1700" b="1" dirty="0">
                <a:solidFill>
                  <a:srgbClr val="0061B2"/>
                </a:solidFill>
                <a:latin typeface="Arial"/>
              </a:rPr>
              <a:t> </a:t>
            </a:r>
            <a:r>
              <a:rPr lang="el" sz="1700" b="1" dirty="0">
                <a:latin typeface="Arial"/>
              </a:rPr>
              <a:t>Επαγγελματική = Σταδιοδρομίας </a:t>
            </a:r>
            <a:endParaRPr lang="en-US" sz="1700" b="1" dirty="0" smtClean="0">
              <a:latin typeface="Arial"/>
            </a:endParaRPr>
          </a:p>
          <a:p>
            <a:pPr indent="0">
              <a:lnSpc>
                <a:spcPts val="3000"/>
              </a:lnSpc>
            </a:pPr>
            <a:r>
              <a:rPr lang="en-US" sz="1700" b="1" i="1" dirty="0" smtClean="0">
                <a:solidFill>
                  <a:srgbClr val="0061B2"/>
                </a:solidFill>
                <a:latin typeface="Arial"/>
              </a:rPr>
              <a:t>S</a:t>
            </a:r>
            <a:r>
              <a:rPr lang="en-US" sz="1700" b="1" dirty="0" smtClean="0">
                <a:solidFill>
                  <a:srgbClr val="0061B2"/>
                </a:solidFill>
                <a:latin typeface="Arial"/>
              </a:rPr>
              <a:t> </a:t>
            </a:r>
            <a:r>
              <a:rPr lang="el" sz="1700" b="1" dirty="0">
                <a:latin typeface="Arial"/>
              </a:rPr>
              <a:t>Εκπαιδευτική </a:t>
            </a:r>
            <a:endParaRPr lang="en-US" sz="1700" b="1" dirty="0" smtClean="0">
              <a:latin typeface="Arial"/>
            </a:endParaRPr>
          </a:p>
          <a:p>
            <a:pPr indent="0">
              <a:lnSpc>
                <a:spcPts val="3000"/>
              </a:lnSpc>
            </a:pPr>
            <a:r>
              <a:rPr lang="en-US" sz="1700" b="1" i="1" dirty="0" smtClean="0">
                <a:solidFill>
                  <a:srgbClr val="0061B2"/>
                </a:solidFill>
                <a:latin typeface="Arial"/>
              </a:rPr>
              <a:t>S</a:t>
            </a:r>
            <a:r>
              <a:rPr lang="en-US" sz="1700" b="1" dirty="0" smtClean="0">
                <a:solidFill>
                  <a:srgbClr val="0061B2"/>
                </a:solidFill>
                <a:latin typeface="Arial"/>
              </a:rPr>
              <a:t> </a:t>
            </a:r>
            <a:r>
              <a:rPr lang="el" sz="1700" b="1" dirty="0">
                <a:latin typeface="Arial"/>
              </a:rPr>
              <a:t>Αποκατάστασης </a:t>
            </a:r>
            <a:endParaRPr lang="en-US" sz="1700" b="1" dirty="0" smtClean="0">
              <a:latin typeface="Arial"/>
            </a:endParaRPr>
          </a:p>
          <a:p>
            <a:pPr indent="0">
              <a:lnSpc>
                <a:spcPts val="3000"/>
              </a:lnSpc>
            </a:pPr>
            <a:r>
              <a:rPr lang="en-US" sz="1700" b="1" i="1" dirty="0" smtClean="0">
                <a:solidFill>
                  <a:srgbClr val="0061B2"/>
                </a:solidFill>
                <a:latin typeface="Arial"/>
              </a:rPr>
              <a:t>S</a:t>
            </a:r>
            <a:r>
              <a:rPr lang="en-US" sz="1700" b="1" dirty="0" smtClean="0">
                <a:solidFill>
                  <a:srgbClr val="0061B2"/>
                </a:solidFill>
                <a:latin typeface="Arial"/>
              </a:rPr>
              <a:t> </a:t>
            </a:r>
            <a:r>
              <a:rPr lang="el" sz="1700" b="1" dirty="0">
                <a:latin typeface="Arial"/>
              </a:rPr>
              <a:t>Τρίτης Ηλικίας </a:t>
            </a:r>
            <a:endParaRPr lang="en-US" sz="1700" b="1" dirty="0" smtClean="0">
              <a:latin typeface="Arial"/>
            </a:endParaRPr>
          </a:p>
          <a:p>
            <a:pPr indent="0">
              <a:lnSpc>
                <a:spcPts val="3000"/>
              </a:lnSpc>
            </a:pPr>
            <a:r>
              <a:rPr lang="en-US" sz="1700" b="1" i="1" dirty="0" smtClean="0">
                <a:solidFill>
                  <a:srgbClr val="0061B2"/>
                </a:solidFill>
                <a:latin typeface="Arial"/>
              </a:rPr>
              <a:t>S</a:t>
            </a:r>
            <a:r>
              <a:rPr lang="en-US" sz="1700" b="1" dirty="0" smtClean="0">
                <a:solidFill>
                  <a:srgbClr val="0061B2"/>
                </a:solidFill>
                <a:latin typeface="Arial"/>
              </a:rPr>
              <a:t> </a:t>
            </a:r>
            <a:r>
              <a:rPr lang="el" sz="1700" b="1" dirty="0">
                <a:latin typeface="Arial"/>
              </a:rPr>
              <a:t>Οικογενειακή-Συζυγική </a:t>
            </a:r>
            <a:endParaRPr lang="en-US" sz="1700" b="1" dirty="0" smtClean="0">
              <a:latin typeface="Arial"/>
            </a:endParaRPr>
          </a:p>
          <a:p>
            <a:pPr indent="0">
              <a:lnSpc>
                <a:spcPts val="3000"/>
              </a:lnSpc>
            </a:pPr>
            <a:r>
              <a:rPr lang="en-US" sz="1700" b="1" i="1" dirty="0" smtClean="0">
                <a:solidFill>
                  <a:srgbClr val="0061B2"/>
                </a:solidFill>
                <a:latin typeface="Arial"/>
              </a:rPr>
              <a:t>S</a:t>
            </a:r>
            <a:r>
              <a:rPr lang="en-US" sz="1700" b="1" dirty="0" smtClean="0">
                <a:solidFill>
                  <a:srgbClr val="0061B2"/>
                </a:solidFill>
                <a:latin typeface="Arial"/>
              </a:rPr>
              <a:t> </a:t>
            </a:r>
            <a:r>
              <a:rPr lang="el" sz="1700" b="1" dirty="0">
                <a:latin typeface="Arial"/>
              </a:rPr>
              <a:t>Ποιμαντική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32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928" y="45720"/>
            <a:ext cx="1969008" cy="911352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9144" y="219456"/>
            <a:ext cx="6035040" cy="347472"/>
          </a:xfrm>
          <a:prstGeom prst="rect">
            <a:avLst/>
          </a:prstGeom>
          <a:solidFill>
            <a:srgbClr val="6A95C4"/>
          </a:solidFill>
        </p:spPr>
        <p:txBody>
          <a:bodyPr wrap="none" lIns="0" tIns="0" rIns="0" bIns="0">
            <a:noAutofit/>
          </a:bodyPr>
          <a:lstStyle/>
          <a:p>
            <a:pPr marL="279400" indent="-177800">
              <a:lnSpc>
                <a:spcPts val="2570"/>
              </a:lnSpc>
              <a:spcAft>
                <a:spcPts val="5740"/>
              </a:spcAft>
            </a:pPr>
            <a:r>
              <a:rPr lang="el" sz="2300">
                <a:latin typeface="Arial"/>
              </a:rPr>
              <a:t>Η Συμβουλευτική (Ψυχολογία) χρειάζεται: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97536" y="1603248"/>
            <a:ext cx="8238744" cy="3663696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marL="191008" indent="-177800">
              <a:lnSpc>
                <a:spcPts val="2592"/>
              </a:lnSpc>
              <a:spcBef>
                <a:spcPts val="5740"/>
              </a:spcBef>
              <a:spcAft>
                <a:spcPts val="1190"/>
              </a:spcAft>
            </a:pPr>
            <a:r>
              <a:rPr lang="el" sz="2300">
                <a:solidFill>
                  <a:srgbClr val="0061B2"/>
                </a:solidFill>
                <a:latin typeface="Arial"/>
              </a:rPr>
              <a:t>■    </a:t>
            </a:r>
            <a:r>
              <a:rPr lang="el" sz="2300">
                <a:latin typeface="Arial"/>
              </a:rPr>
              <a:t>Σεβασμό ( ο </a:t>
            </a:r>
            <a:r>
              <a:rPr lang="en-US" sz="2300">
                <a:latin typeface="Arial"/>
              </a:rPr>
              <a:t>Rogers </a:t>
            </a:r>
            <a:r>
              <a:rPr lang="el" sz="2300">
                <a:latin typeface="Arial"/>
              </a:rPr>
              <a:t>αναφέρει «άνευ όρων αποδοχή») στον συμβουλευόμενο</a:t>
            </a:r>
          </a:p>
          <a:p>
            <a:pPr marL="191008" indent="-177800">
              <a:lnSpc>
                <a:spcPts val="2570"/>
              </a:lnSpc>
              <a:spcAft>
                <a:spcPts val="1190"/>
              </a:spcAft>
            </a:pPr>
            <a:r>
              <a:rPr lang="el" sz="2300">
                <a:solidFill>
                  <a:srgbClr val="0061B2"/>
                </a:solidFill>
                <a:latin typeface="Arial"/>
              </a:rPr>
              <a:t>■    </a:t>
            </a:r>
            <a:r>
              <a:rPr lang="el" sz="2300">
                <a:latin typeface="Arial"/>
              </a:rPr>
              <a:t>Γνησιότητα-αυθεντικότητα συμπεριφοράς</a:t>
            </a:r>
          </a:p>
          <a:p>
            <a:pPr marL="191008" indent="-177800">
              <a:lnSpc>
                <a:spcPts val="2568"/>
              </a:lnSpc>
              <a:spcAft>
                <a:spcPts val="1190"/>
              </a:spcAft>
            </a:pPr>
            <a:r>
              <a:rPr lang="el" sz="2300">
                <a:solidFill>
                  <a:srgbClr val="0061B2"/>
                </a:solidFill>
                <a:latin typeface="Arial"/>
              </a:rPr>
              <a:t>■    </a:t>
            </a:r>
            <a:r>
              <a:rPr lang="el" sz="2300">
                <a:latin typeface="Arial"/>
              </a:rPr>
              <a:t>Ενσυναίσθηση (αντίληψη του άλλου «σαν» να ήταν ο άλλος άνθρωπος)</a:t>
            </a:r>
          </a:p>
          <a:p>
            <a:pPr marL="191008" indent="-177800">
              <a:lnSpc>
                <a:spcPts val="4320"/>
              </a:lnSpc>
            </a:pPr>
            <a:r>
              <a:rPr lang="el" sz="2300">
                <a:solidFill>
                  <a:srgbClr val="0061B2"/>
                </a:solidFill>
                <a:latin typeface="Arial"/>
              </a:rPr>
              <a:t>■    </a:t>
            </a:r>
            <a:r>
              <a:rPr lang="el" sz="2300">
                <a:latin typeface="Arial"/>
              </a:rPr>
              <a:t>Πολύ καλή εκπαίδευση</a:t>
            </a:r>
          </a:p>
          <a:p>
            <a:pPr marL="191008" indent="-177800">
              <a:lnSpc>
                <a:spcPts val="4320"/>
              </a:lnSpc>
            </a:pPr>
            <a:r>
              <a:rPr lang="el" sz="2300">
                <a:solidFill>
                  <a:srgbClr val="0061B2"/>
                </a:solidFill>
                <a:latin typeface="Arial"/>
              </a:rPr>
              <a:t>■    </a:t>
            </a:r>
            <a:r>
              <a:rPr lang="el" sz="2300">
                <a:latin typeface="Arial"/>
              </a:rPr>
              <a:t>«δουλειά με τον εαυτό μας» (προσωπική θεραπεία)</a:t>
            </a:r>
          </a:p>
          <a:p>
            <a:pPr marL="191008" indent="-177800">
              <a:lnSpc>
                <a:spcPts val="4320"/>
              </a:lnSpc>
            </a:pPr>
            <a:r>
              <a:rPr lang="el" sz="2300">
                <a:solidFill>
                  <a:srgbClr val="0061B2"/>
                </a:solidFill>
                <a:latin typeface="Arial"/>
              </a:rPr>
              <a:t>■    </a:t>
            </a:r>
            <a:r>
              <a:rPr lang="el" sz="2300">
                <a:latin typeface="Arial"/>
              </a:rPr>
              <a:t>εποπτεία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33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928" y="45720"/>
            <a:ext cx="2093976" cy="969264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438912" y="542544"/>
            <a:ext cx="2331720" cy="298704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460"/>
              </a:lnSpc>
              <a:spcAft>
                <a:spcPts val="4760"/>
              </a:spcAft>
            </a:pPr>
            <a:r>
              <a:rPr lang="el" sz="2200" b="1">
                <a:solidFill>
                  <a:srgbClr val="FF0000"/>
                </a:solidFill>
                <a:latin typeface="Arial"/>
              </a:rPr>
              <a:t>Δομή Μαθήματος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2624328" y="1706880"/>
            <a:ext cx="3907536" cy="320040"/>
          </a:xfrm>
          <a:prstGeom prst="rect">
            <a:avLst/>
          </a:prstGeom>
          <a:solidFill>
            <a:srgbClr val="EAE9DF"/>
          </a:solidFill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2570"/>
              </a:lnSpc>
              <a:spcBef>
                <a:spcPts val="4760"/>
              </a:spcBef>
              <a:spcAft>
                <a:spcPts val="4760"/>
              </a:spcAft>
            </a:pPr>
            <a:r>
              <a:rPr lang="el" sz="2300">
                <a:latin typeface="Arial"/>
              </a:rPr>
              <a:t>«Οδηγητική Συμβουλευτική»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298704" y="2871216"/>
            <a:ext cx="5522976" cy="914400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460"/>
              </a:lnSpc>
              <a:spcBef>
                <a:spcPts val="4760"/>
              </a:spcBef>
              <a:spcAft>
                <a:spcPts val="1470"/>
              </a:spcAft>
            </a:pPr>
            <a:r>
              <a:rPr lang="el" sz="2200" b="1">
                <a:solidFill>
                  <a:srgbClr val="FF0000"/>
                </a:solidFill>
                <a:latin typeface="Arial"/>
              </a:rPr>
              <a:t>Σκοπός:</a:t>
            </a:r>
          </a:p>
          <a:p>
            <a:pPr indent="0">
              <a:lnSpc>
                <a:spcPts val="2350"/>
              </a:lnSpc>
              <a:spcAft>
                <a:spcPts val="4760"/>
              </a:spcAft>
            </a:pPr>
            <a:r>
              <a:rPr lang="el" sz="2100" b="1" i="1">
                <a:latin typeface="Arial"/>
              </a:rPr>
              <a:t>Εξοικείωση με το επ</a:t>
            </a:r>
            <a:r>
              <a:rPr lang="el" sz="2100" b="1" i="1">
                <a:solidFill>
                  <a:srgbClr val="77797A"/>
                </a:solidFill>
                <a:latin typeface="Arial"/>
              </a:rPr>
              <a:t>ι</a:t>
            </a:r>
            <a:r>
              <a:rPr lang="el" sz="2100" b="1" i="1">
                <a:latin typeface="Arial"/>
              </a:rPr>
              <a:t>στημον</a:t>
            </a:r>
            <a:r>
              <a:rPr lang="el" sz="2100" b="1" i="1">
                <a:solidFill>
                  <a:srgbClr val="77797A"/>
                </a:solidFill>
                <a:latin typeface="Arial"/>
              </a:rPr>
              <a:t>ι</a:t>
            </a:r>
            <a:r>
              <a:rPr lang="el" sz="2100" b="1" i="1">
                <a:latin typeface="Arial"/>
              </a:rPr>
              <a:t>κό πεδίο :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47472" y="4626864"/>
            <a:ext cx="4535424" cy="329184"/>
          </a:xfrm>
          <a:prstGeom prst="rect">
            <a:avLst/>
          </a:prstGeom>
          <a:solidFill>
            <a:srgbClr val="EAE9DF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50"/>
              </a:lnSpc>
              <a:spcBef>
                <a:spcPts val="4760"/>
              </a:spcBef>
            </a:pPr>
            <a:r>
              <a:rPr lang="el" sz="2100" b="1" i="1">
                <a:latin typeface="Arial"/>
              </a:rPr>
              <a:t>της Οδηγητικής Συμβουλευτικής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301752" y="6470904"/>
            <a:ext cx="512064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07848" y="320040"/>
            <a:ext cx="5358384" cy="298704"/>
          </a:xfrm>
          <a:prstGeom prst="rect">
            <a:avLst/>
          </a:prstGeom>
          <a:solidFill>
            <a:srgbClr val="6A95C4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460"/>
              </a:lnSpc>
              <a:spcAft>
                <a:spcPts val="12110"/>
              </a:spcAft>
            </a:pPr>
            <a:r>
              <a:rPr lang="el" sz="2200" b="1">
                <a:solidFill>
                  <a:srgbClr val="FFFFFF"/>
                </a:solidFill>
                <a:latin typeface="Arial"/>
              </a:rPr>
              <a:t>Ο κεντρικός Στόχος της Συμβουλευτικής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3115056" y="2773680"/>
            <a:ext cx="2889504" cy="368808"/>
          </a:xfrm>
          <a:prstGeom prst="rect">
            <a:avLst/>
          </a:prstGeom>
          <a:solidFill>
            <a:srgbClr val="EAE9DF"/>
          </a:solidFill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3020"/>
              </a:lnSpc>
              <a:spcBef>
                <a:spcPts val="12110"/>
              </a:spcBef>
              <a:spcAft>
                <a:spcPts val="5390"/>
              </a:spcAft>
            </a:pPr>
            <a:r>
              <a:rPr lang="el" sz="2700" b="1">
                <a:latin typeface="Arial"/>
              </a:rPr>
              <a:t>Λειτουργικότητα: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743712" y="4142232"/>
            <a:ext cx="7665720" cy="798576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020"/>
              </a:lnSpc>
              <a:spcBef>
                <a:spcPts val="5390"/>
              </a:spcBef>
              <a:spcAft>
                <a:spcPts val="210"/>
              </a:spcAft>
            </a:pPr>
            <a:r>
              <a:rPr lang="el" sz="2700" b="1">
                <a:latin typeface="Arial"/>
              </a:rPr>
              <a:t>λειτουργική επαφή με τον εαυτό μας και τους</a:t>
            </a:r>
          </a:p>
          <a:p>
            <a:pPr indent="0" algn="ctr">
              <a:lnSpc>
                <a:spcPts val="3020"/>
              </a:lnSpc>
            </a:pPr>
            <a:r>
              <a:rPr lang="el" sz="2700" b="1">
                <a:latin typeface="Arial"/>
              </a:rPr>
              <a:t>γύρω μας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34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423672" y="2868168"/>
            <a:ext cx="292608" cy="2087880"/>
          </a:xfrm>
          <a:prstGeom prst="rect">
            <a:avLst/>
          </a:prstGeom>
          <a:solidFill>
            <a:srgbClr val="EAE9DF"/>
          </a:solidFill>
        </p:spPr>
        <p:txBody>
          <a:bodyPr vert="vert270" wrap="none" lIns="0" tIns="0" rIns="0" bIns="0">
            <a:noAutofit/>
          </a:bodyPr>
          <a:lstStyle/>
          <a:p>
            <a:pPr indent="0">
              <a:lnSpc>
                <a:spcPts val="2460"/>
              </a:lnSpc>
            </a:pPr>
            <a:r>
              <a:rPr lang="el" sz="2200" b="1">
                <a:latin typeface="Arial"/>
              </a:rPr>
              <a:t>ΟΜΑΔΑ (Άλλοι)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298704" y="329184"/>
            <a:ext cx="6303264" cy="277368"/>
          </a:xfrm>
          <a:prstGeom prst="rect">
            <a:avLst/>
          </a:prstGeom>
          <a:solidFill>
            <a:srgbClr val="6A95C4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120"/>
              </a:lnSpc>
              <a:spcAft>
                <a:spcPts val="3500"/>
              </a:spcAft>
            </a:pPr>
            <a:r>
              <a:rPr lang="en-US" sz="1900" b="1">
                <a:latin typeface="Arial"/>
              </a:rPr>
              <a:t>JOHARI Window (Joseph Luft &amp; Harry Ingham 1955)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4044696" y="1222248"/>
            <a:ext cx="1100328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460"/>
              </a:lnSpc>
              <a:spcBef>
                <a:spcPts val="3500"/>
              </a:spcBef>
            </a:pPr>
            <a:r>
              <a:rPr lang="el" sz="2200" b="1">
                <a:latin typeface="Arial"/>
              </a:rPr>
              <a:t>ΕΑΥΤΟΣ</a:t>
            </a: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1109472" y="1786128"/>
          <a:ext cx="6736080" cy="4236720"/>
        </p:xfrm>
        <a:graphic>
          <a:graphicData uri="http://schemas.openxmlformats.org/drawingml/2006/table">
            <a:tbl>
              <a:tblPr/>
              <a:tblGrid>
                <a:gridCol w="3444240"/>
                <a:gridCol w="3291840"/>
              </a:tblGrid>
              <a:tr h="2118360">
                <a:tc>
                  <a:txBody>
                    <a:bodyPr/>
                    <a:lstStyle/>
                    <a:p>
                      <a:pPr indent="0" algn="ctr">
                        <a:lnSpc>
                          <a:spcPts val="1900"/>
                        </a:lnSpc>
                        <a:spcAft>
                          <a:spcPts val="1050"/>
                        </a:spcAft>
                      </a:pPr>
                      <a:r>
                        <a:rPr lang="el" sz="1700" b="1">
                          <a:latin typeface="Arial"/>
                        </a:rPr>
                        <a:t>Ανοιχτό</a:t>
                      </a:r>
                    </a:p>
                    <a:p>
                      <a:pPr indent="0" algn="ctr">
                        <a:lnSpc>
                          <a:spcPts val="2136"/>
                        </a:lnSpc>
                      </a:pPr>
                      <a:r>
                        <a:rPr lang="el" sz="1700" b="1">
                          <a:latin typeface="Arial"/>
                        </a:rPr>
                        <a:t>(γνωρίζει εγώ </a:t>
                      </a:r>
                      <a:r>
                        <a:rPr lang="en-US" sz="1700" b="1">
                          <a:latin typeface="Arial"/>
                        </a:rPr>
                        <a:t>&amp; </a:t>
                      </a:r>
                      <a:r>
                        <a:rPr lang="el" sz="1700" b="1">
                          <a:latin typeface="Arial"/>
                        </a:rPr>
                        <a:t>γνωρίζουν οι άλλοι)</a:t>
                      </a:r>
                    </a:p>
                  </a:txBody>
                  <a:tcPr marL="0" marR="0" marT="0" marB="0" anchor="ctr">
                    <a:solidFill>
                      <a:srgbClr val="FEA50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900"/>
                        </a:lnSpc>
                        <a:spcAft>
                          <a:spcPts val="1050"/>
                        </a:spcAft>
                      </a:pPr>
                      <a:r>
                        <a:rPr lang="el" sz="1700" b="1">
                          <a:latin typeface="Arial"/>
                        </a:rPr>
                        <a:t>Τυφλό</a:t>
                      </a:r>
                    </a:p>
                    <a:p>
                      <a:pPr indent="0" algn="ctr">
                        <a:lnSpc>
                          <a:spcPts val="2136"/>
                        </a:lnSpc>
                      </a:pPr>
                      <a:r>
                        <a:rPr lang="el" sz="1700" b="1">
                          <a:latin typeface="Arial"/>
                        </a:rPr>
                        <a:t>(Δεν γνωρίζω εγώ &amp; γνωρίζουν οι άλλοι)</a:t>
                      </a:r>
                    </a:p>
                  </a:txBody>
                  <a:tcPr marL="0" marR="0" marT="0" marB="0" anchor="ctr">
                    <a:solidFill>
                      <a:srgbClr val="8CF574"/>
                    </a:solidFill>
                  </a:tcPr>
                </a:tc>
              </a:tr>
              <a:tr h="2118360">
                <a:tc>
                  <a:txBody>
                    <a:bodyPr/>
                    <a:lstStyle/>
                    <a:p>
                      <a:pPr indent="0" algn="ctr">
                        <a:lnSpc>
                          <a:spcPts val="1900"/>
                        </a:lnSpc>
                        <a:spcAft>
                          <a:spcPts val="1050"/>
                        </a:spcAft>
                      </a:pPr>
                      <a:r>
                        <a:rPr lang="el" sz="1700" b="1">
                          <a:latin typeface="Arial"/>
                        </a:rPr>
                        <a:t>Κρυμμένο</a:t>
                      </a:r>
                    </a:p>
                    <a:p>
                      <a:pPr indent="0" algn="ctr">
                        <a:lnSpc>
                          <a:spcPts val="2136"/>
                        </a:lnSpc>
                      </a:pPr>
                      <a:r>
                        <a:rPr lang="el" sz="1700" b="1">
                          <a:latin typeface="Arial"/>
                        </a:rPr>
                        <a:t>(γνωρίζω εγώ &amp; δεν γνωρίζουν οι άλλοι)</a:t>
                      </a:r>
                    </a:p>
                  </a:txBody>
                  <a:tcPr marL="0" marR="0" marT="0" marB="0" anchor="ctr">
                    <a:solidFill>
                      <a:srgbClr val="0061B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900"/>
                        </a:lnSpc>
                        <a:spcAft>
                          <a:spcPts val="1050"/>
                        </a:spcAft>
                      </a:pPr>
                      <a:r>
                        <a:rPr lang="el" sz="1700" b="1">
                          <a:latin typeface="Arial"/>
                        </a:rPr>
                        <a:t>Άγνωστο</a:t>
                      </a:r>
                    </a:p>
                    <a:p>
                      <a:pPr indent="0" algn="ctr">
                        <a:lnSpc>
                          <a:spcPts val="2136"/>
                        </a:lnSpc>
                      </a:pPr>
                      <a:r>
                        <a:rPr lang="el" sz="1700" b="1">
                          <a:latin typeface="Arial"/>
                        </a:rPr>
                        <a:t>(δεν γνωρίζω εγώ &amp; δεν γνωρίζουν οι άλλοι)</a:t>
                      </a:r>
                    </a:p>
                  </a:txBody>
                  <a:tcPr marL="0" marR="0" marT="0" marB="0" anchor="ctr">
                    <a:solidFill>
                      <a:srgbClr val="8608AA"/>
                    </a:solidFill>
                  </a:tcPr>
                </a:tc>
              </a:tr>
            </a:tbl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■ 35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23672" y="2868168"/>
            <a:ext cx="292608" cy="2087880"/>
          </a:xfrm>
          <a:prstGeom prst="rect">
            <a:avLst/>
          </a:prstGeom>
          <a:solidFill>
            <a:srgbClr val="EAE9DF"/>
          </a:solidFill>
        </p:spPr>
        <p:txBody>
          <a:bodyPr vert="vert270" wrap="none" lIns="0" tIns="0" rIns="0" bIns="0">
            <a:noAutofit/>
          </a:bodyPr>
          <a:lstStyle/>
          <a:p>
            <a:pPr indent="0">
              <a:lnSpc>
                <a:spcPts val="2460"/>
              </a:lnSpc>
            </a:pPr>
            <a:r>
              <a:rPr lang="el" sz="2200" b="1">
                <a:latin typeface="Arial"/>
              </a:rPr>
              <a:t>ΟΜΑΔΑ (Άλλοι)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307848" y="320040"/>
            <a:ext cx="3075432" cy="298704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50"/>
              </a:lnSpc>
            </a:pPr>
            <a:r>
              <a:rPr lang="el" sz="2100" b="1">
                <a:latin typeface="Arial"/>
              </a:rPr>
              <a:t>Συρρικνωμένος εαυτός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4044696" y="1222248"/>
            <a:ext cx="1100328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460"/>
              </a:lnSpc>
            </a:pPr>
            <a:r>
              <a:rPr lang="el" sz="2200" b="1">
                <a:latin typeface="Arial"/>
              </a:rPr>
              <a:t>ΕΑΥΤΟΣ</a:t>
            </a: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097280" y="1786128"/>
          <a:ext cx="7418832" cy="3203448"/>
        </p:xfrm>
        <a:graphic>
          <a:graphicData uri="http://schemas.openxmlformats.org/drawingml/2006/table">
            <a:tbl>
              <a:tblPr/>
              <a:tblGrid>
                <a:gridCol w="1770888"/>
                <a:gridCol w="5647944"/>
              </a:tblGrid>
              <a:tr h="1088136">
                <a:tc>
                  <a:txBody>
                    <a:bodyPr/>
                    <a:lstStyle/>
                    <a:p>
                      <a:pPr indent="0" algn="ctr">
                        <a:lnSpc>
                          <a:spcPts val="1900"/>
                        </a:lnSpc>
                      </a:pPr>
                      <a:r>
                        <a:rPr lang="el" sz="1700" b="1">
                          <a:latin typeface="Arial"/>
                        </a:rPr>
                        <a:t>Ανοιχτό</a:t>
                      </a:r>
                    </a:p>
                  </a:txBody>
                  <a:tcPr marL="0" marR="0" marT="0" marB="0" anchor="ctr">
                    <a:solidFill>
                      <a:srgbClr val="FEA50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900"/>
                        </a:lnSpc>
                      </a:pPr>
                      <a:r>
                        <a:rPr lang="el" sz="1700" b="1">
                          <a:latin typeface="Arial"/>
                        </a:rPr>
                        <a:t>Τυφλό</a:t>
                      </a:r>
                    </a:p>
                  </a:txBody>
                  <a:tcPr marL="0" marR="0" marT="0" marB="0" anchor="ctr">
                    <a:solidFill>
                      <a:srgbClr val="8CF574"/>
                    </a:solidFill>
                  </a:tcPr>
                </a:tc>
              </a:tr>
              <a:tr h="2115312">
                <a:tc>
                  <a:txBody>
                    <a:bodyPr/>
                    <a:lstStyle/>
                    <a:p>
                      <a:pPr indent="0" algn="ctr">
                        <a:lnSpc>
                          <a:spcPts val="1900"/>
                        </a:lnSpc>
                      </a:pPr>
                      <a:r>
                        <a:rPr lang="el" sz="1700" b="1">
                          <a:latin typeface="Arial"/>
                        </a:rPr>
                        <a:t>Κρυμμένο</a:t>
                      </a:r>
                    </a:p>
                  </a:txBody>
                  <a:tcPr marL="0" marR="0" marT="0" marB="0">
                    <a:solidFill>
                      <a:srgbClr val="0061B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900"/>
                        </a:lnSpc>
                      </a:pPr>
                      <a:r>
                        <a:rPr lang="el" sz="1700" b="1">
                          <a:latin typeface="Arial"/>
                        </a:rPr>
                        <a:t>Άγνωστο</a:t>
                      </a:r>
                    </a:p>
                  </a:txBody>
                  <a:tcPr marL="0" marR="0" marT="0" marB="0">
                    <a:solidFill>
                      <a:srgbClr val="8608AA"/>
                    </a:solidFill>
                  </a:tcPr>
                </a:tc>
              </a:tr>
            </a:tbl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36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423672" y="2868168"/>
            <a:ext cx="292608" cy="2087880"/>
          </a:xfrm>
          <a:prstGeom prst="rect">
            <a:avLst/>
          </a:prstGeom>
          <a:solidFill>
            <a:srgbClr val="EAE9DF"/>
          </a:solidFill>
        </p:spPr>
        <p:txBody>
          <a:bodyPr vert="vert270" wrap="none" lIns="0" tIns="0" rIns="0" bIns="0">
            <a:noAutofit/>
          </a:bodyPr>
          <a:lstStyle/>
          <a:p>
            <a:pPr indent="0">
              <a:lnSpc>
                <a:spcPts val="2460"/>
              </a:lnSpc>
            </a:pPr>
            <a:r>
              <a:rPr lang="el" sz="2200" b="1">
                <a:latin typeface="Arial"/>
              </a:rPr>
              <a:t>ΟΜΑΔΑ (Άλλοι)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313944" y="320040"/>
            <a:ext cx="3334512" cy="298704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460"/>
              </a:lnSpc>
              <a:spcAft>
                <a:spcPts val="3710"/>
              </a:spcAft>
            </a:pPr>
            <a:r>
              <a:rPr lang="el" sz="2200" b="1">
                <a:latin typeface="Arial"/>
              </a:rPr>
              <a:t>Ισοορροπημένος Εαυτός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4044696" y="1222248"/>
            <a:ext cx="1100328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460"/>
              </a:lnSpc>
            </a:pPr>
            <a:r>
              <a:rPr lang="el" sz="2200" b="1">
                <a:latin typeface="Arial"/>
              </a:rPr>
              <a:t>ΕΑΥΤΟΣ</a:t>
            </a: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1097280" y="1786128"/>
          <a:ext cx="7418832" cy="4081272"/>
        </p:xfrm>
        <a:graphic>
          <a:graphicData uri="http://schemas.openxmlformats.org/drawingml/2006/table">
            <a:tbl>
              <a:tblPr/>
              <a:tblGrid>
                <a:gridCol w="5818632"/>
                <a:gridCol w="1600200"/>
              </a:tblGrid>
              <a:tr h="2819400">
                <a:tc>
                  <a:txBody>
                    <a:bodyPr/>
                    <a:lstStyle/>
                    <a:p>
                      <a:pPr indent="0" algn="ctr">
                        <a:lnSpc>
                          <a:spcPts val="1900"/>
                        </a:lnSpc>
                      </a:pPr>
                      <a:r>
                        <a:rPr lang="el" sz="1700" b="1">
                          <a:latin typeface="Arial"/>
                        </a:rPr>
                        <a:t>Ανοιχτό</a:t>
                      </a:r>
                    </a:p>
                  </a:txBody>
                  <a:tcPr marL="0" marR="0" marT="0" marB="0" anchor="ctr">
                    <a:solidFill>
                      <a:srgbClr val="FEA50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900"/>
                        </a:lnSpc>
                      </a:pPr>
                      <a:r>
                        <a:rPr lang="el" sz="1700" b="1">
                          <a:latin typeface="Arial"/>
                        </a:rPr>
                        <a:t>Τυφλό</a:t>
                      </a:r>
                    </a:p>
                  </a:txBody>
                  <a:tcPr marL="0" marR="0" marT="0" marB="0" anchor="ctr">
                    <a:solidFill>
                      <a:srgbClr val="8CF574"/>
                    </a:solidFill>
                  </a:tcPr>
                </a:tc>
              </a:tr>
              <a:tr h="1261872">
                <a:tc>
                  <a:txBody>
                    <a:bodyPr/>
                    <a:lstStyle/>
                    <a:p>
                      <a:pPr indent="0" algn="ctr">
                        <a:lnSpc>
                          <a:spcPts val="1900"/>
                        </a:lnSpc>
                      </a:pPr>
                      <a:r>
                        <a:rPr lang="el" sz="1700" b="1">
                          <a:latin typeface="Arial"/>
                        </a:rPr>
                        <a:t>Κρυμμένο</a:t>
                      </a:r>
                    </a:p>
                  </a:txBody>
                  <a:tcPr marL="0" marR="0" marT="0" marB="0" anchor="ctr">
                    <a:solidFill>
                      <a:srgbClr val="0061B2"/>
                    </a:solidFill>
                  </a:tcPr>
                </a:tc>
                <a:tc>
                  <a:txBody>
                    <a:bodyPr/>
                    <a:lstStyle/>
                    <a:p>
                      <a:pPr marL="292100" indent="0">
                        <a:lnSpc>
                          <a:spcPts val="1900"/>
                        </a:lnSpc>
                      </a:pPr>
                      <a:r>
                        <a:rPr lang="el" sz="1700" b="1">
                          <a:latin typeface="Arial"/>
                        </a:rPr>
                        <a:t>Άγνωστο</a:t>
                      </a:r>
                    </a:p>
                  </a:txBody>
                  <a:tcPr marL="0" marR="0" marT="0" marB="0" anchor="ctr">
                    <a:solidFill>
                      <a:srgbClr val="8608AA"/>
                    </a:solidFill>
                  </a:tcPr>
                </a:tc>
              </a:tr>
            </a:tbl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37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01752" y="320040"/>
            <a:ext cx="3087624" cy="298704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50"/>
              </a:lnSpc>
            </a:pPr>
            <a:r>
              <a:rPr lang="el" sz="2100" b="1">
                <a:solidFill>
                  <a:srgbClr val="FFFFFF"/>
                </a:solidFill>
                <a:latin typeface="Arial"/>
              </a:rPr>
              <a:t>Ταξινομήσεις Θεωριών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704088" y="1856232"/>
            <a:ext cx="3367846" cy="2740152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00"/>
              </a:lnSpc>
              <a:spcAft>
                <a:spcPts val="980"/>
              </a:spcAft>
            </a:pPr>
            <a:r>
              <a:rPr lang="el" sz="1700" b="1" dirty="0">
                <a:latin typeface="Arial"/>
              </a:rPr>
              <a:t>Άξονας (στόχος)</a:t>
            </a:r>
          </a:p>
          <a:p>
            <a:pPr indent="0" algn="just">
              <a:lnSpc>
                <a:spcPts val="1900"/>
              </a:lnSpc>
              <a:spcAft>
                <a:spcPts val="980"/>
              </a:spcAft>
            </a:pPr>
            <a:r>
              <a:rPr lang="el" sz="1700" b="1" dirty="0">
                <a:latin typeface="Arial"/>
              </a:rPr>
              <a:t>«Ενόραση»</a:t>
            </a:r>
            <a:r>
              <a:rPr lang="el" sz="1700" b="1" dirty="0">
                <a:solidFill>
                  <a:srgbClr val="8B8B8B"/>
                </a:solidFill>
                <a:latin typeface="Arial"/>
              </a:rPr>
              <a:t>..............</a:t>
            </a:r>
          </a:p>
          <a:p>
            <a:pPr indent="0" algn="just">
              <a:lnSpc>
                <a:spcPts val="1790"/>
              </a:lnSpc>
              <a:spcAft>
                <a:spcPts val="3290"/>
              </a:spcAft>
            </a:pPr>
            <a:r>
              <a:rPr lang="el" sz="1600" b="1" dirty="0">
                <a:latin typeface="Arial"/>
              </a:rPr>
              <a:t>(εστιάζω μέσα μου)</a:t>
            </a:r>
          </a:p>
          <a:p>
            <a:pPr indent="0" algn="just">
              <a:lnSpc>
                <a:spcPts val="1900"/>
              </a:lnSpc>
              <a:spcAft>
                <a:spcPts val="980"/>
              </a:spcAft>
            </a:pPr>
            <a:r>
              <a:rPr lang="el" sz="1700" b="1" dirty="0">
                <a:latin typeface="Arial"/>
              </a:rPr>
              <a:t>Άξονας (διαδικασία)</a:t>
            </a:r>
          </a:p>
          <a:p>
            <a:pPr indent="0" algn="just">
              <a:lnSpc>
                <a:spcPts val="1900"/>
              </a:lnSpc>
              <a:spcAft>
                <a:spcPts val="980"/>
              </a:spcAft>
            </a:pPr>
            <a:r>
              <a:rPr lang="el" sz="1700" b="1" dirty="0">
                <a:latin typeface="Arial"/>
              </a:rPr>
              <a:t>«Λογική»</a:t>
            </a:r>
            <a:r>
              <a:rPr lang="el" sz="1700" b="1" dirty="0">
                <a:solidFill>
                  <a:srgbClr val="8B8B8B"/>
                </a:solidFill>
                <a:latin typeface="Arial"/>
              </a:rPr>
              <a:t>.................</a:t>
            </a:r>
          </a:p>
          <a:p>
            <a:pPr indent="0" algn="just">
              <a:lnSpc>
                <a:spcPts val="1790"/>
              </a:lnSpc>
            </a:pPr>
            <a:r>
              <a:rPr lang="el" sz="1600" b="1" dirty="0">
                <a:latin typeface="Arial"/>
              </a:rPr>
              <a:t>(αλλάζω μέσω λογικής)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38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4303776" y="2295144"/>
            <a:ext cx="2727960" cy="643128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00"/>
              </a:lnSpc>
              <a:spcAft>
                <a:spcPts val="840"/>
              </a:spcAft>
            </a:pPr>
            <a:r>
              <a:rPr lang="el" sz="1700" b="1">
                <a:latin typeface="Arial"/>
              </a:rPr>
              <a:t>................ «Δράση»</a:t>
            </a:r>
          </a:p>
          <a:p>
            <a:pPr indent="0" algn="just">
              <a:lnSpc>
                <a:spcPts val="1790"/>
              </a:lnSpc>
            </a:pPr>
            <a:r>
              <a:rPr lang="el" sz="1600" b="1">
                <a:latin typeface="Arial"/>
              </a:rPr>
              <a:t>(εστιάζω στη συμπεριφορά)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4468368" y="3953256"/>
            <a:ext cx="2566416" cy="643128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00"/>
              </a:lnSpc>
              <a:spcAft>
                <a:spcPts val="840"/>
              </a:spcAft>
            </a:pPr>
            <a:r>
              <a:rPr lang="el" sz="1700" b="1">
                <a:latin typeface="Arial"/>
              </a:rPr>
              <a:t>.......«Συναίσθημα»</a:t>
            </a:r>
          </a:p>
          <a:p>
            <a:pPr indent="0" algn="just">
              <a:lnSpc>
                <a:spcPts val="1790"/>
              </a:lnSpc>
            </a:pPr>
            <a:r>
              <a:rPr lang="el" sz="1600" b="1">
                <a:latin typeface="Arial"/>
              </a:rPr>
              <a:t>(έκφραση συναισθήματος)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3703320" y="1069848"/>
            <a:ext cx="954024" cy="5669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790"/>
              </a:lnSpc>
              <a:spcAft>
                <a:spcPts val="630"/>
              </a:spcAft>
            </a:pPr>
            <a:r>
              <a:rPr lang="el" sz="1600" b="1">
                <a:latin typeface="Arial"/>
              </a:rPr>
              <a:t>(ΣΤΟΧΟΙ)</a:t>
            </a:r>
          </a:p>
          <a:p>
            <a:pPr indent="0">
              <a:lnSpc>
                <a:spcPts val="1790"/>
              </a:lnSpc>
            </a:pPr>
            <a:r>
              <a:rPr lang="el" sz="1600" b="1">
                <a:latin typeface="Arial"/>
              </a:rPr>
              <a:t>Ενόραση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685800" y="2026920"/>
            <a:ext cx="3314696" cy="804672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352"/>
              </a:lnSpc>
            </a:pPr>
            <a:r>
              <a:rPr lang="el" sz="1400" b="1" dirty="0">
                <a:latin typeface="Arial"/>
              </a:rPr>
              <a:t>Συνδιαλεκτική </a:t>
            </a:r>
            <a:r>
              <a:rPr lang="en-US" sz="1400" b="1" dirty="0">
                <a:latin typeface="Arial"/>
              </a:rPr>
              <a:t>(Berne) </a:t>
            </a:r>
            <a:r>
              <a:rPr lang="el" sz="1400" b="1" dirty="0">
                <a:latin typeface="Arial"/>
              </a:rPr>
              <a:t>Λογικο-θυμική </a:t>
            </a:r>
            <a:r>
              <a:rPr lang="en-US" sz="1400" b="1" dirty="0">
                <a:latin typeface="Arial"/>
              </a:rPr>
              <a:t>(Ellis) </a:t>
            </a:r>
            <a:r>
              <a:rPr lang="el" sz="1400" b="1" dirty="0">
                <a:latin typeface="Arial"/>
              </a:rPr>
              <a:t>Ατομική </a:t>
            </a:r>
            <a:r>
              <a:rPr lang="en-US" sz="1400" b="1" dirty="0">
                <a:latin typeface="Arial"/>
              </a:rPr>
              <a:t>(Adler)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5138928" y="2325624"/>
            <a:ext cx="2389632" cy="509016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328"/>
              </a:lnSpc>
            </a:pPr>
            <a:r>
              <a:rPr lang="el" sz="1400" b="1">
                <a:latin typeface="Arial"/>
              </a:rPr>
              <a:t>Ψυχανάλυση </a:t>
            </a:r>
            <a:r>
              <a:rPr lang="en-US" sz="1400" b="1">
                <a:latin typeface="Arial"/>
              </a:rPr>
              <a:t>(Freud) </a:t>
            </a:r>
            <a:r>
              <a:rPr lang="el" sz="1400" b="1">
                <a:latin typeface="Arial"/>
              </a:rPr>
              <a:t>Προσωποκεντρική </a:t>
            </a:r>
            <a:r>
              <a:rPr lang="en-US" sz="1400" b="1">
                <a:latin typeface="Arial"/>
              </a:rPr>
              <a:t>(Rogers)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722376" y="3246120"/>
            <a:ext cx="691896" cy="225552"/>
          </a:xfrm>
          <a:prstGeom prst="rect">
            <a:avLst/>
          </a:prstGeom>
          <a:solidFill>
            <a:srgbClr val="EAE9DF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790"/>
              </a:lnSpc>
            </a:pPr>
            <a:r>
              <a:rPr lang="el" sz="1600" b="1">
                <a:latin typeface="Arial"/>
              </a:rPr>
              <a:t>Λογική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7513320" y="3246120"/>
            <a:ext cx="1173480" cy="225552"/>
          </a:xfrm>
          <a:prstGeom prst="rect">
            <a:avLst/>
          </a:prstGeom>
          <a:solidFill>
            <a:srgbClr val="EAE9DF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790"/>
              </a:lnSpc>
            </a:pPr>
            <a:r>
              <a:rPr lang="el" sz="1600" b="1">
                <a:latin typeface="Arial"/>
              </a:rPr>
              <a:t>Συναίσθημα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579120" y="3861816"/>
            <a:ext cx="3421376" cy="1106424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352"/>
              </a:lnSpc>
            </a:pPr>
            <a:r>
              <a:rPr lang="el" sz="1400" b="1" dirty="0">
                <a:latin typeface="Arial"/>
              </a:rPr>
              <a:t>Θ.Πραγματικότητας</a:t>
            </a:r>
          </a:p>
          <a:p>
            <a:pPr indent="0">
              <a:lnSpc>
                <a:spcPts val="2352"/>
              </a:lnSpc>
            </a:pPr>
            <a:r>
              <a:rPr lang="en-US" sz="1400" b="1" dirty="0">
                <a:latin typeface="Arial"/>
              </a:rPr>
              <a:t>(</a:t>
            </a:r>
            <a:r>
              <a:rPr lang="en-US" sz="1400" b="1" dirty="0" err="1">
                <a:latin typeface="Arial"/>
              </a:rPr>
              <a:t>Glasser</a:t>
            </a:r>
            <a:r>
              <a:rPr lang="en-US" sz="1400" b="1" dirty="0">
                <a:latin typeface="Arial"/>
              </a:rPr>
              <a:t>)</a:t>
            </a:r>
          </a:p>
          <a:p>
            <a:pPr indent="0">
              <a:lnSpc>
                <a:spcPts val="2352"/>
              </a:lnSpc>
            </a:pPr>
            <a:r>
              <a:rPr lang="el" sz="1400" b="1" dirty="0">
                <a:latin typeface="Arial"/>
              </a:rPr>
              <a:t>Συμπεριφοριστική </a:t>
            </a:r>
            <a:r>
              <a:rPr lang="en-US" sz="1400" b="1" dirty="0">
                <a:latin typeface="Arial"/>
              </a:rPr>
              <a:t>(Skinner, </a:t>
            </a:r>
            <a:r>
              <a:rPr lang="en-US" sz="1400" b="1" dirty="0" err="1">
                <a:latin typeface="Arial"/>
              </a:rPr>
              <a:t>Wolpe</a:t>
            </a:r>
            <a:r>
              <a:rPr lang="en-US" sz="1400" b="1" dirty="0">
                <a:latin typeface="Arial"/>
              </a:rPr>
              <a:t>)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5248656" y="3861816"/>
            <a:ext cx="1783080" cy="207264"/>
          </a:xfrm>
          <a:prstGeom prst="rect">
            <a:avLst/>
          </a:prstGeom>
          <a:solidFill>
            <a:srgbClr val="EAE9DF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60"/>
              </a:lnSpc>
            </a:pPr>
            <a:r>
              <a:rPr lang="el" sz="1400" b="1">
                <a:latin typeface="Arial"/>
              </a:rPr>
              <a:t>Μορφολογική </a:t>
            </a:r>
            <a:r>
              <a:rPr lang="en-US" sz="1400" b="1">
                <a:latin typeface="Arial"/>
              </a:rPr>
              <a:t>(Perls)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3752088" y="5721096"/>
            <a:ext cx="682752" cy="2255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790"/>
              </a:lnSpc>
            </a:pPr>
            <a:r>
              <a:rPr lang="el" sz="1600" b="1">
                <a:latin typeface="Arial"/>
              </a:rPr>
              <a:t>Δράση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■ 39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07848" y="320040"/>
            <a:ext cx="1898904" cy="298704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marL="215900" indent="-215900">
              <a:lnSpc>
                <a:spcPts val="2460"/>
              </a:lnSpc>
              <a:spcAft>
                <a:spcPts val="5740"/>
              </a:spcAft>
            </a:pPr>
            <a:r>
              <a:rPr lang="el" sz="2200" b="1">
                <a:solidFill>
                  <a:srgbClr val="FFFFFF"/>
                </a:solidFill>
                <a:latin typeface="Arial"/>
              </a:rPr>
              <a:t>Οι 4 πυλώνες: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316992" y="1703832"/>
            <a:ext cx="7616952" cy="2045208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marL="206756" indent="-215900">
              <a:lnSpc>
                <a:spcPts val="2120"/>
              </a:lnSpc>
              <a:spcBef>
                <a:spcPts val="5740"/>
              </a:spcBef>
              <a:spcAft>
                <a:spcPts val="1120"/>
              </a:spcAft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   </a:t>
            </a:r>
            <a:r>
              <a:rPr lang="el" sz="1900" b="1">
                <a:latin typeface="Arial"/>
              </a:rPr>
              <a:t>Ψυχοδυναμικές θεωρίες </a:t>
            </a:r>
            <a:r>
              <a:rPr lang="en-US" sz="1900" b="1">
                <a:latin typeface="Arial"/>
              </a:rPr>
              <a:t>(Freud, Adler)</a:t>
            </a:r>
          </a:p>
          <a:p>
            <a:pPr marL="206756" indent="-215900">
              <a:lnSpc>
                <a:spcPts val="2120"/>
              </a:lnSpc>
              <a:spcAft>
                <a:spcPts val="1120"/>
              </a:spcAft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   </a:t>
            </a:r>
            <a:r>
              <a:rPr lang="el" sz="1900" b="1">
                <a:latin typeface="Arial"/>
              </a:rPr>
              <a:t>Ανθρωπιστικές-υπαρξιακές θεωρίες </a:t>
            </a:r>
            <a:r>
              <a:rPr lang="en-US" sz="1900" b="1">
                <a:latin typeface="Arial"/>
              </a:rPr>
              <a:t>(Rogers, Perls, Berne)</a:t>
            </a:r>
          </a:p>
          <a:p>
            <a:pPr marL="206756" indent="-215900">
              <a:lnSpc>
                <a:spcPts val="2424"/>
              </a:lnSpc>
              <a:spcAft>
                <a:spcPts val="1120"/>
              </a:spcAft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   </a:t>
            </a:r>
            <a:r>
              <a:rPr lang="el" sz="1900" b="1">
                <a:latin typeface="Arial"/>
              </a:rPr>
              <a:t>Γνωστικές-συμπεριφορικές θεωρίες </a:t>
            </a:r>
            <a:r>
              <a:rPr lang="en-US" sz="1900" b="1">
                <a:latin typeface="Arial"/>
              </a:rPr>
              <a:t>(E</a:t>
            </a:r>
            <a:r>
              <a:rPr lang="en-US" sz="1900" b="1">
                <a:solidFill>
                  <a:srgbClr val="5D5D5D"/>
                </a:solidFill>
                <a:latin typeface="Arial"/>
              </a:rPr>
              <a:t>N</a:t>
            </a:r>
            <a:r>
              <a:rPr lang="en-US" sz="1900" b="1">
                <a:latin typeface="Arial"/>
              </a:rPr>
              <a:t>is, </a:t>
            </a:r>
            <a:r>
              <a:rPr lang="el" sz="1900" b="1">
                <a:latin typeface="Arial"/>
              </a:rPr>
              <a:t>Συμπεριφοριστική, </a:t>
            </a:r>
            <a:r>
              <a:rPr lang="en-US" sz="1900" b="1">
                <a:latin typeface="Arial"/>
              </a:rPr>
              <a:t>Glasser)</a:t>
            </a:r>
          </a:p>
          <a:p>
            <a:pPr marL="206756" indent="-215900">
              <a:lnSpc>
                <a:spcPts val="2120"/>
              </a:lnSpc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   </a:t>
            </a:r>
            <a:r>
              <a:rPr lang="el" sz="1900" b="1">
                <a:latin typeface="Arial"/>
              </a:rPr>
              <a:t>Συστημικές προσεγγίσεις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40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808" y="1304544"/>
            <a:ext cx="3669792" cy="4995672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310896" y="88392"/>
            <a:ext cx="1758696" cy="219456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120"/>
              </a:lnSpc>
            </a:pPr>
            <a:r>
              <a:rPr lang="el" sz="1900">
                <a:solidFill>
                  <a:srgbClr val="66FF33"/>
                </a:solidFill>
                <a:latin typeface="Arial"/>
              </a:rPr>
              <a:t>ΨΥΧΑΝΑΛΥΣΗ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16992" y="323088"/>
            <a:ext cx="2383536" cy="292608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460"/>
              </a:lnSpc>
              <a:spcAft>
                <a:spcPts val="6650"/>
              </a:spcAft>
            </a:pPr>
            <a:r>
              <a:rPr lang="en-US" sz="2200" b="1">
                <a:solidFill>
                  <a:srgbClr val="FFFFFF"/>
                </a:solidFill>
                <a:latin typeface="Arial"/>
              </a:rPr>
              <a:t>Freud (1856-1939)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265176" y="1862328"/>
            <a:ext cx="4834128" cy="277368"/>
          </a:xfrm>
          <a:prstGeom prst="rect">
            <a:avLst/>
          </a:prstGeom>
          <a:solidFill>
            <a:srgbClr val="EAE9DF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120"/>
              </a:lnSpc>
              <a:spcBef>
                <a:spcPts val="6650"/>
              </a:spcBef>
              <a:spcAft>
                <a:spcPts val="3850"/>
              </a:spcAft>
            </a:pPr>
            <a:r>
              <a:rPr lang="el" sz="1900" b="1">
                <a:latin typeface="Arial"/>
              </a:rPr>
              <a:t>Ο άνθρωπος : «Βιολογικό ον: ένστικτα»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243840" y="2837688"/>
            <a:ext cx="6099048" cy="1252728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840"/>
              </a:lnSpc>
              <a:spcBef>
                <a:spcPts val="3850"/>
              </a:spcBef>
            </a:pPr>
            <a:r>
              <a:rPr lang="el" sz="1900" b="1">
                <a:latin typeface="Arial"/>
              </a:rPr>
              <a:t>Ψυχική ενέργεια </a:t>
            </a:r>
            <a:r>
              <a:rPr lang="en-US" sz="1900" b="1">
                <a:latin typeface="Arial"/>
              </a:rPr>
              <a:t>(libido)</a:t>
            </a:r>
          </a:p>
          <a:p>
            <a:pPr indent="0">
              <a:lnSpc>
                <a:spcPts val="3840"/>
              </a:lnSpc>
            </a:pPr>
            <a:r>
              <a:rPr lang="el" sz="1900" b="1">
                <a:latin typeface="Arial"/>
              </a:rPr>
              <a:t>Ένστικτο Ζωής (γενετήσιες ορμές): </a:t>
            </a:r>
            <a:r>
              <a:rPr lang="en-US" sz="1900" b="1">
                <a:latin typeface="Arial"/>
              </a:rPr>
              <a:t>EROS </a:t>
            </a:r>
            <a:r>
              <a:rPr lang="el" sz="1900" b="1">
                <a:latin typeface="Arial"/>
              </a:rPr>
              <a:t>Ένστικτο Θανάτου (επιθετικές ορμές): </a:t>
            </a:r>
            <a:r>
              <a:rPr lang="en-US" sz="1900" b="1">
                <a:latin typeface="Arial"/>
              </a:rPr>
              <a:t>THANATOS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42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68224" y="292608"/>
            <a:ext cx="7040880" cy="597408"/>
          </a:xfrm>
          <a:prstGeom prst="rect">
            <a:avLst/>
          </a:prstGeom>
          <a:solidFill>
            <a:srgbClr val="6A95C4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120"/>
              </a:lnSpc>
            </a:pPr>
            <a:r>
              <a:rPr lang="el" sz="1900" b="1">
                <a:latin typeface="Arial"/>
              </a:rPr>
              <a:t>Ψυχοσεξουαλική Εξέλιξη :</a:t>
            </a:r>
          </a:p>
          <a:p>
            <a:pPr indent="0">
              <a:lnSpc>
                <a:spcPts val="2120"/>
              </a:lnSpc>
              <a:spcAft>
                <a:spcPts val="3780"/>
              </a:spcAft>
            </a:pPr>
            <a:r>
              <a:rPr lang="el" sz="1900" b="1">
                <a:latin typeface="Arial"/>
              </a:rPr>
              <a:t>Διοχέτευση της ψυχικής ενέργειας σε ερωτογενείς ζώνες </a:t>
            </a:r>
            <a:r>
              <a:rPr lang="el" sz="1900" b="1">
                <a:solidFill>
                  <a:srgbClr val="FF00FF"/>
                </a:solidFill>
                <a:latin typeface="Arial"/>
              </a:rPr>
              <a:t>'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237744" y="1603248"/>
            <a:ext cx="5693664" cy="2737104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790"/>
              </a:lnSpc>
              <a:spcBef>
                <a:spcPts val="3780"/>
              </a:spcBef>
              <a:spcAft>
                <a:spcPts val="840"/>
              </a:spcAft>
            </a:pPr>
            <a:r>
              <a:rPr lang="el" sz="1600" b="1">
                <a:latin typeface="Arial"/>
              </a:rPr>
              <a:t>Ερωτογενείς Ζώνες:</a:t>
            </a:r>
          </a:p>
          <a:p>
            <a:pPr indent="0">
              <a:lnSpc>
                <a:spcPts val="1790"/>
              </a:lnSpc>
            </a:pPr>
            <a:r>
              <a:rPr lang="el" sz="1600" b="1">
                <a:solidFill>
                  <a:srgbClr val="0061B2"/>
                </a:solidFill>
                <a:latin typeface="Arial"/>
              </a:rPr>
              <a:t>■    </a:t>
            </a:r>
            <a:r>
              <a:rPr lang="el" sz="1600" b="1">
                <a:latin typeface="Arial"/>
              </a:rPr>
              <a:t>Στοματικό Στάδιο (γέννηση έως 1,5 έτους)</a:t>
            </a:r>
          </a:p>
          <a:p>
            <a:pPr marL="571500" indent="0">
              <a:lnSpc>
                <a:spcPts val="1340"/>
              </a:lnSpc>
              <a:spcAft>
                <a:spcPts val="840"/>
              </a:spcAft>
            </a:pPr>
            <a:r>
              <a:rPr lang="el" sz="1200">
                <a:latin typeface="Arial"/>
              </a:rPr>
              <a:t>(θηλάζοντας/μασώντας/απομυζώντας)</a:t>
            </a:r>
          </a:p>
          <a:p>
            <a:pPr indent="0">
              <a:lnSpc>
                <a:spcPts val="1790"/>
              </a:lnSpc>
            </a:pPr>
            <a:r>
              <a:rPr lang="el" sz="1600" b="1">
                <a:solidFill>
                  <a:srgbClr val="0061B2"/>
                </a:solidFill>
                <a:latin typeface="Arial"/>
              </a:rPr>
              <a:t>■    </a:t>
            </a:r>
            <a:r>
              <a:rPr lang="el" sz="1600" b="1">
                <a:latin typeface="Arial"/>
              </a:rPr>
              <a:t>Πρωκτικό Στάδιο(1,5 έως 3 ετών)</a:t>
            </a:r>
          </a:p>
          <a:p>
            <a:pPr marL="571500" indent="0">
              <a:lnSpc>
                <a:spcPts val="1340"/>
              </a:lnSpc>
              <a:spcAft>
                <a:spcPts val="840"/>
              </a:spcAft>
            </a:pPr>
            <a:r>
              <a:rPr lang="el" sz="1200">
                <a:latin typeface="Arial"/>
              </a:rPr>
              <a:t>(κατακράτηση - αποβολή περιττωμάτων)</a:t>
            </a:r>
          </a:p>
          <a:p>
            <a:pPr marL="660400" indent="0">
              <a:lnSpc>
                <a:spcPts val="1790"/>
              </a:lnSpc>
            </a:pPr>
            <a:r>
              <a:rPr lang="el" sz="1600" b="1">
                <a:latin typeface="Arial"/>
              </a:rPr>
              <a:t>Φαλλικό Στάδιο (3 έως 6 ετών)</a:t>
            </a:r>
          </a:p>
          <a:p>
            <a:pPr marL="571500" indent="0">
              <a:lnSpc>
                <a:spcPts val="1340"/>
              </a:lnSpc>
              <a:spcAft>
                <a:spcPts val="840"/>
              </a:spcAft>
            </a:pPr>
            <a:r>
              <a:rPr lang="el" sz="1200">
                <a:latin typeface="Arial"/>
              </a:rPr>
              <a:t>Οιδιπόδειο / Ηλέκτρας (φόβος ευνουχισμού / φθόνος πέους)</a:t>
            </a:r>
          </a:p>
          <a:p>
            <a:pPr indent="0">
              <a:lnSpc>
                <a:spcPts val="1790"/>
              </a:lnSpc>
            </a:pPr>
            <a:r>
              <a:rPr lang="el" sz="1600" b="1">
                <a:solidFill>
                  <a:srgbClr val="0061B2"/>
                </a:solidFill>
                <a:latin typeface="Arial"/>
              </a:rPr>
              <a:t>■    </a:t>
            </a:r>
            <a:r>
              <a:rPr lang="el" sz="1600" b="1">
                <a:latin typeface="Arial"/>
              </a:rPr>
              <a:t>Λανθάνουσα Σεξουαλικότητα (6 έως αρχή εφηβείας)</a:t>
            </a:r>
          </a:p>
          <a:p>
            <a:pPr marL="571500" indent="0">
              <a:lnSpc>
                <a:spcPts val="1340"/>
              </a:lnSpc>
              <a:spcAft>
                <a:spcPts val="840"/>
              </a:spcAft>
            </a:pPr>
            <a:r>
              <a:rPr lang="el" sz="1200">
                <a:latin typeface="Arial"/>
              </a:rPr>
              <a:t>(μετουσίωση σε εκμάθηση)</a:t>
            </a:r>
          </a:p>
          <a:p>
            <a:pPr marL="660400" indent="0">
              <a:lnSpc>
                <a:spcPts val="1790"/>
              </a:lnSpc>
              <a:spcAft>
                <a:spcPts val="2660"/>
              </a:spcAft>
            </a:pPr>
            <a:r>
              <a:rPr lang="el" sz="1600" b="1">
                <a:latin typeface="Arial"/>
              </a:rPr>
              <a:t>Γενετήσιο στάδιο (αρχή έως τέλος εφηβείας)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252984" y="4794504"/>
            <a:ext cx="5586984" cy="9601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5424"/>
              </a:lnSpc>
              <a:spcBef>
                <a:spcPts val="2660"/>
              </a:spcBef>
            </a:pPr>
            <a:r>
              <a:rPr lang="el" sz="1900" b="1">
                <a:latin typeface="Arial"/>
              </a:rPr>
              <a:t>Καθήλωση - Παλινδρόμηση</a:t>
            </a:r>
          </a:p>
          <a:p>
            <a:pPr indent="0">
              <a:lnSpc>
                <a:spcPts val="5424"/>
              </a:lnSpc>
            </a:pPr>
            <a:r>
              <a:rPr lang="el" sz="1700" b="1">
                <a:latin typeface="Arial"/>
              </a:rPr>
              <a:t>Λειτουργικότητα: Προσαρμογή σε </a:t>
            </a:r>
            <a:r>
              <a:rPr lang="el" sz="1800">
                <a:solidFill>
                  <a:srgbClr val="FF00FF"/>
                </a:solidFill>
                <a:latin typeface="Arial"/>
              </a:rPr>
              <a:t>Αγάπη &amp; Εργασία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43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096" y="1648968"/>
            <a:ext cx="9052560" cy="3901440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4320"/>
              </a:lnSpc>
            </a:pPr>
            <a:r>
              <a:rPr lang="el" sz="2200" b="1">
                <a:solidFill>
                  <a:srgbClr val="FF0000"/>
                </a:solidFill>
                <a:latin typeface="Arial"/>
              </a:rPr>
              <a:t>■    </a:t>
            </a:r>
            <a:r>
              <a:rPr lang="el" sz="2200" b="1">
                <a:latin typeface="Arial"/>
              </a:rPr>
              <a:t>Αντικείμενο</a:t>
            </a:r>
          </a:p>
          <a:p>
            <a:pPr indent="0">
              <a:lnSpc>
                <a:spcPts val="4320"/>
              </a:lnSpc>
            </a:pPr>
            <a:r>
              <a:rPr lang="el" sz="2200" b="1">
                <a:solidFill>
                  <a:srgbClr val="FF0000"/>
                </a:solidFill>
                <a:latin typeface="Arial"/>
              </a:rPr>
              <a:t>■    </a:t>
            </a:r>
            <a:r>
              <a:rPr lang="el" sz="2200" b="1">
                <a:latin typeface="Arial"/>
              </a:rPr>
              <a:t>Ιστορική αναδρομή</a:t>
            </a:r>
          </a:p>
          <a:p>
            <a:pPr indent="0">
              <a:lnSpc>
                <a:spcPts val="4320"/>
              </a:lnSpc>
            </a:pPr>
            <a:r>
              <a:rPr lang="el" sz="2200" b="1">
                <a:solidFill>
                  <a:srgbClr val="FF0000"/>
                </a:solidFill>
                <a:latin typeface="Arial"/>
              </a:rPr>
              <a:t>■    </a:t>
            </a:r>
            <a:r>
              <a:rPr lang="el" sz="2200" b="1">
                <a:latin typeface="Arial"/>
              </a:rPr>
              <a:t>Θέματα, διαδικασία</a:t>
            </a:r>
          </a:p>
          <a:p>
            <a:pPr indent="0">
              <a:lnSpc>
                <a:spcPts val="4320"/>
              </a:lnSpc>
            </a:pPr>
            <a:r>
              <a:rPr lang="el" sz="2200" b="1">
                <a:solidFill>
                  <a:srgbClr val="FF0000"/>
                </a:solidFill>
                <a:latin typeface="Arial"/>
              </a:rPr>
              <a:t>■    </a:t>
            </a:r>
            <a:r>
              <a:rPr lang="el" sz="2200" b="1">
                <a:latin typeface="Arial"/>
              </a:rPr>
              <a:t>Συμβουλευτική Ψυχολογία </a:t>
            </a:r>
            <a:r>
              <a:rPr lang="en-US" sz="2200" b="1">
                <a:latin typeface="Arial"/>
              </a:rPr>
              <a:t>VS </a:t>
            </a:r>
            <a:r>
              <a:rPr lang="el" sz="2200" b="1">
                <a:latin typeface="Arial"/>
              </a:rPr>
              <a:t>Συμβουλευτική</a:t>
            </a:r>
          </a:p>
          <a:p>
            <a:pPr indent="0">
              <a:lnSpc>
                <a:spcPts val="4320"/>
              </a:lnSpc>
              <a:spcAft>
                <a:spcPts val="420"/>
              </a:spcAft>
            </a:pPr>
            <a:r>
              <a:rPr lang="el" sz="2200" b="1">
                <a:solidFill>
                  <a:srgbClr val="FF0000"/>
                </a:solidFill>
                <a:latin typeface="Arial"/>
              </a:rPr>
              <a:t>■    </a:t>
            </a:r>
            <a:r>
              <a:rPr lang="el" sz="2200" b="1">
                <a:latin typeface="Arial"/>
              </a:rPr>
              <a:t>Συμβουλευτική Ψυχολογία </a:t>
            </a:r>
            <a:r>
              <a:rPr lang="en-US" sz="2200" b="1">
                <a:latin typeface="Arial"/>
              </a:rPr>
              <a:t>VS </a:t>
            </a:r>
            <a:r>
              <a:rPr lang="el" sz="2200" b="1">
                <a:latin typeface="Arial"/>
              </a:rPr>
              <a:t>Κλινική Ψυχολογία</a:t>
            </a:r>
          </a:p>
          <a:p>
            <a:pPr indent="0">
              <a:lnSpc>
                <a:spcPts val="2460"/>
              </a:lnSpc>
              <a:spcAft>
                <a:spcPts val="420"/>
              </a:spcAft>
            </a:pPr>
            <a:r>
              <a:rPr lang="el" sz="2200" b="1">
                <a:solidFill>
                  <a:srgbClr val="FF0000"/>
                </a:solidFill>
                <a:latin typeface="Arial"/>
              </a:rPr>
              <a:t>■    </a:t>
            </a:r>
            <a:r>
              <a:rPr lang="el" sz="2200" b="1">
                <a:latin typeface="Arial"/>
              </a:rPr>
              <a:t>Είδη Συμβουλευτικής Ψυχολογίας</a:t>
            </a:r>
          </a:p>
          <a:p>
            <a:pPr marL="203200" indent="0">
              <a:lnSpc>
                <a:spcPts val="2120"/>
              </a:lnSpc>
              <a:spcAft>
                <a:spcPts val="420"/>
              </a:spcAft>
            </a:pPr>
            <a:r>
              <a:rPr lang="el" sz="1900">
                <a:solidFill>
                  <a:srgbClr val="FF0000"/>
                </a:solidFill>
                <a:latin typeface="Arial"/>
              </a:rPr>
              <a:t>-    </a:t>
            </a:r>
            <a:r>
              <a:rPr lang="el" sz="1900">
                <a:latin typeface="Arial"/>
              </a:rPr>
              <a:t>Ατομική / Ομαδική</a:t>
            </a:r>
          </a:p>
          <a:p>
            <a:pPr marL="203200" indent="0">
              <a:lnSpc>
                <a:spcPts val="2120"/>
              </a:lnSpc>
            </a:pPr>
            <a:r>
              <a:rPr lang="el" sz="1900">
                <a:solidFill>
                  <a:srgbClr val="FF0000"/>
                </a:solidFill>
                <a:latin typeface="Arial"/>
              </a:rPr>
              <a:t>-    </a:t>
            </a:r>
            <a:r>
              <a:rPr lang="el" sz="1900">
                <a:latin typeface="Arial"/>
              </a:rPr>
              <a:t>Ομηλίκων / Λήψης απόφασης / Κρίσεων / Προληπτική / Τρίτης Ηλικίας κλπ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301752" y="6470904"/>
            <a:ext cx="512064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95656" y="320040"/>
            <a:ext cx="2066544" cy="295656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460"/>
              </a:lnSpc>
              <a:spcAft>
                <a:spcPts val="5180"/>
              </a:spcAft>
            </a:pPr>
            <a:r>
              <a:rPr lang="el" sz="2200" b="1">
                <a:solidFill>
                  <a:srgbClr val="FFFFFF"/>
                </a:solidFill>
                <a:latin typeface="Arial"/>
              </a:rPr>
              <a:t>Δομική Θεωρία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7799832" y="399288"/>
            <a:ext cx="118872" cy="97536"/>
          </a:xfrm>
          <a:prstGeom prst="rect">
            <a:avLst/>
          </a:prstGeom>
          <a:solidFill>
            <a:srgbClr val="EAE9D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el" sz="950">
                <a:solidFill>
                  <a:srgbClr val="D34011"/>
                </a:solidFill>
                <a:latin typeface="Batang"/>
              </a:rPr>
              <a:t>&gt;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277368" y="1591056"/>
            <a:ext cx="8278368" cy="3450336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120"/>
              </a:lnSpc>
              <a:spcBef>
                <a:spcPts val="5180"/>
              </a:spcBef>
              <a:spcAft>
                <a:spcPts val="1190"/>
              </a:spcAft>
            </a:pPr>
            <a:r>
              <a:rPr lang="el" sz="1900">
                <a:solidFill>
                  <a:srgbClr val="FF0000"/>
                </a:solidFill>
                <a:latin typeface="Arial"/>
              </a:rPr>
              <a:t>Εκείνο </a:t>
            </a:r>
            <a:r>
              <a:rPr lang="en-US" sz="1900" b="1">
                <a:latin typeface="Arial"/>
              </a:rPr>
              <a:t>(id): </a:t>
            </a:r>
            <a:r>
              <a:rPr lang="el" sz="1900" b="1">
                <a:latin typeface="Arial"/>
              </a:rPr>
              <a:t>«ζώο στον άνθρωπο»</a:t>
            </a:r>
          </a:p>
          <a:p>
            <a:pPr indent="0">
              <a:lnSpc>
                <a:spcPts val="3480"/>
              </a:lnSpc>
            </a:pPr>
            <a:r>
              <a:rPr lang="el" sz="1900" b="1">
                <a:latin typeface="Arial"/>
              </a:rPr>
              <a:t>Λειτουργεί:</a:t>
            </a:r>
          </a:p>
          <a:p>
            <a:pPr indent="0">
              <a:lnSpc>
                <a:spcPts val="3480"/>
              </a:lnSpc>
            </a:pPr>
            <a:r>
              <a:rPr lang="el" sz="1700" b="1">
                <a:latin typeface="Arial"/>
              </a:rPr>
              <a:t>«αρχή της ευχαρίστησης» &amp; «ένστικτο καταστροφής» </a:t>
            </a:r>
            <a:r>
              <a:rPr lang="en-US" sz="1700" b="1">
                <a:latin typeface="Arial"/>
              </a:rPr>
              <a:t>(EROS </a:t>
            </a:r>
            <a:r>
              <a:rPr lang="el" sz="1700" b="1">
                <a:latin typeface="Arial"/>
              </a:rPr>
              <a:t>&amp; </a:t>
            </a:r>
            <a:r>
              <a:rPr lang="en-US" sz="1700" b="1">
                <a:latin typeface="Arial"/>
              </a:rPr>
              <a:t>THANATOS) </a:t>
            </a:r>
            <a:r>
              <a:rPr lang="el" sz="1800">
                <a:solidFill>
                  <a:srgbClr val="00FF00"/>
                </a:solidFill>
                <a:latin typeface="Arial"/>
              </a:rPr>
              <a:t>Εγώ </a:t>
            </a:r>
            <a:r>
              <a:rPr lang="en-US" sz="1700" b="1">
                <a:latin typeface="Arial"/>
              </a:rPr>
              <a:t>(ego): </a:t>
            </a:r>
            <a:r>
              <a:rPr lang="el" sz="1700" b="1">
                <a:latin typeface="Arial"/>
              </a:rPr>
              <a:t>αναπτύσσεται από τη γέννηση</a:t>
            </a:r>
          </a:p>
          <a:p>
            <a:pPr indent="0">
              <a:lnSpc>
                <a:spcPts val="3480"/>
              </a:lnSpc>
            </a:pPr>
            <a:r>
              <a:rPr lang="el" sz="1900" b="1">
                <a:latin typeface="Arial"/>
              </a:rPr>
              <a:t>Λειτουργεί:</a:t>
            </a:r>
          </a:p>
          <a:p>
            <a:pPr indent="0">
              <a:lnSpc>
                <a:spcPts val="3480"/>
              </a:lnSpc>
            </a:pPr>
            <a:r>
              <a:rPr lang="el" sz="1700" b="1">
                <a:latin typeface="Arial"/>
              </a:rPr>
              <a:t>«αρχή της πραγματικότητας»</a:t>
            </a:r>
          </a:p>
          <a:p>
            <a:pPr indent="0">
              <a:lnSpc>
                <a:spcPts val="3480"/>
              </a:lnSpc>
            </a:pPr>
            <a:r>
              <a:rPr lang="el" sz="1800">
                <a:solidFill>
                  <a:srgbClr val="0099FF"/>
                </a:solidFill>
                <a:latin typeface="Arial"/>
              </a:rPr>
              <a:t>Υπερεγώ </a:t>
            </a:r>
            <a:r>
              <a:rPr lang="en-US" sz="1700" b="1">
                <a:latin typeface="Arial"/>
              </a:rPr>
              <a:t>(super-ego): </a:t>
            </a:r>
            <a:r>
              <a:rPr lang="el" sz="1700" b="1">
                <a:latin typeface="Arial"/>
              </a:rPr>
              <a:t>αναπτύσσεται γύρω στα 4 έτη με τη λύση οιδιπόδειου=πρώτες ενοχές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44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16992" y="320040"/>
            <a:ext cx="2676144" cy="298704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50"/>
              </a:lnSpc>
            </a:pPr>
            <a:r>
              <a:rPr lang="el" sz="2100" b="1">
                <a:solidFill>
                  <a:srgbClr val="FFFFFF"/>
                </a:solidFill>
                <a:latin typeface="Arial"/>
              </a:rPr>
              <a:t>Μηχανισμοί Άμυνας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703150" y="1865376"/>
            <a:ext cx="5940552" cy="3099816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840"/>
              </a:lnSpc>
            </a:pPr>
            <a:r>
              <a:rPr lang="el" sz="1900" dirty="0">
                <a:solidFill>
                  <a:srgbClr val="0061B2"/>
                </a:solidFill>
                <a:latin typeface="Arial"/>
              </a:rPr>
              <a:t>■ </a:t>
            </a:r>
            <a:r>
              <a:rPr lang="el" sz="1900" dirty="0">
                <a:solidFill>
                  <a:srgbClr val="0099FF"/>
                </a:solidFill>
                <a:latin typeface="Arial"/>
              </a:rPr>
              <a:t>Εκλογίκευση</a:t>
            </a:r>
          </a:p>
          <a:p>
            <a:pPr indent="0">
              <a:lnSpc>
                <a:spcPts val="3840"/>
              </a:lnSpc>
              <a:spcAft>
                <a:spcPts val="2170"/>
              </a:spcAft>
            </a:pPr>
            <a:r>
              <a:rPr lang="el" sz="1900" b="1" dirty="0">
                <a:latin typeface="Arial"/>
              </a:rPr>
              <a:t>(εσφαλμένες - κοινωνικά αποδεκτές ερμηνείες) Π1: </a:t>
            </a:r>
            <a:r>
              <a:rPr lang="el" sz="1900" b="1" dirty="0">
                <a:solidFill>
                  <a:srgbClr val="FF9933"/>
                </a:solidFill>
                <a:latin typeface="Arial"/>
              </a:rPr>
              <a:t>«Δεν επιλέγομαι στην ομάδα μπάσκετ?» </a:t>
            </a:r>
            <a:r>
              <a:rPr lang="el" sz="1900" b="1" dirty="0">
                <a:solidFill>
                  <a:srgbClr val="0099FF"/>
                </a:solidFill>
                <a:latin typeface="Arial"/>
              </a:rPr>
              <a:t>«</a:t>
            </a:r>
            <a:r>
              <a:rPr lang="el" sz="1700" b="1" dirty="0">
                <a:solidFill>
                  <a:srgbClr val="0099FF"/>
                </a:solidFill>
                <a:latin typeface="Arial"/>
              </a:rPr>
              <a:t>Καλύτερα! Θα έχανα πολύ χρόνο στις προπονήσεις»</a:t>
            </a:r>
          </a:p>
          <a:p>
            <a:pPr indent="0">
              <a:lnSpc>
                <a:spcPts val="1900"/>
              </a:lnSpc>
              <a:spcAft>
                <a:spcPts val="1330"/>
              </a:spcAft>
            </a:pPr>
            <a:r>
              <a:rPr lang="el" sz="1700" b="1" dirty="0">
                <a:latin typeface="Arial"/>
              </a:rPr>
              <a:t>Π2: </a:t>
            </a:r>
            <a:r>
              <a:rPr lang="el" sz="1700" b="1" dirty="0">
                <a:solidFill>
                  <a:srgbClr val="FF9933"/>
                </a:solidFill>
                <a:latin typeface="Arial"/>
              </a:rPr>
              <a:t>«Δεν έγραψα καλά στις εξετάσεις?»</a:t>
            </a:r>
          </a:p>
          <a:p>
            <a:pPr indent="0">
              <a:lnSpc>
                <a:spcPts val="2120"/>
              </a:lnSpc>
            </a:pPr>
            <a:r>
              <a:rPr lang="el" sz="1900" b="1" dirty="0">
                <a:solidFill>
                  <a:srgbClr val="0099FF"/>
                </a:solidFill>
                <a:latin typeface="Arial"/>
              </a:rPr>
              <a:t>«Μα ήταν υπερβολικά δύσκολα τα θέματα!»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45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16992" y="320040"/>
            <a:ext cx="2676144" cy="298704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50"/>
              </a:lnSpc>
            </a:pPr>
            <a:r>
              <a:rPr lang="el" sz="2100" b="1">
                <a:solidFill>
                  <a:srgbClr val="FFFFFF"/>
                </a:solidFill>
                <a:latin typeface="Arial"/>
              </a:rPr>
              <a:t>Μηχανισμοί Άμυνας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548858" y="1862328"/>
            <a:ext cx="7952232" cy="2042160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120"/>
              </a:lnSpc>
              <a:spcAft>
                <a:spcPts val="1120"/>
              </a:spcAft>
            </a:pPr>
            <a:r>
              <a:rPr lang="el" sz="1900" b="1" dirty="0">
                <a:solidFill>
                  <a:srgbClr val="0061B2"/>
                </a:solidFill>
                <a:latin typeface="Arial"/>
              </a:rPr>
              <a:t>■ </a:t>
            </a:r>
            <a:r>
              <a:rPr lang="el" sz="1900" b="1" dirty="0">
                <a:solidFill>
                  <a:srgbClr val="FF3399"/>
                </a:solidFill>
                <a:latin typeface="Arial"/>
              </a:rPr>
              <a:t>Προβολή</a:t>
            </a:r>
          </a:p>
          <a:p>
            <a:pPr marL="215900" indent="0">
              <a:lnSpc>
                <a:spcPts val="2400"/>
              </a:lnSpc>
              <a:spcAft>
                <a:spcPts val="1120"/>
              </a:spcAft>
            </a:pPr>
            <a:r>
              <a:rPr lang="el" sz="1900" b="1" dirty="0">
                <a:latin typeface="Arial"/>
              </a:rPr>
              <a:t>(προστατεύομαι κατηγορώντας άλλους / αποδίδω στον άλλο μη αποδεκτές δικές μου επιθυμίες)</a:t>
            </a:r>
          </a:p>
          <a:p>
            <a:pPr indent="0">
              <a:lnSpc>
                <a:spcPts val="2120"/>
              </a:lnSpc>
              <a:spcAft>
                <a:spcPts val="1120"/>
              </a:spcAft>
            </a:pPr>
            <a:r>
              <a:rPr lang="el" sz="1900" b="1" dirty="0">
                <a:latin typeface="Arial"/>
              </a:rPr>
              <a:t>Π: «...Μισώ τη μητέρα μου...»</a:t>
            </a:r>
          </a:p>
          <a:p>
            <a:pPr marL="508000" indent="0">
              <a:lnSpc>
                <a:spcPts val="2120"/>
              </a:lnSpc>
            </a:pPr>
            <a:r>
              <a:rPr lang="el" sz="1900" b="1" dirty="0">
                <a:latin typeface="Arial"/>
              </a:rPr>
              <a:t>«...Εκείνη με μισεί..»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46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16992" y="320040"/>
            <a:ext cx="2676144" cy="298704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50"/>
              </a:lnSpc>
            </a:pPr>
            <a:r>
              <a:rPr lang="el" sz="2100" b="1">
                <a:solidFill>
                  <a:srgbClr val="FFFFFF"/>
                </a:solidFill>
                <a:latin typeface="Arial"/>
              </a:rPr>
              <a:t>Μηχανισμοί Άμυνας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826202" y="1856232"/>
            <a:ext cx="4245864" cy="688848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marL="203200" indent="-203200">
              <a:lnSpc>
                <a:spcPts val="1900"/>
              </a:lnSpc>
              <a:spcBef>
                <a:spcPts val="4690"/>
              </a:spcBef>
              <a:spcAft>
                <a:spcPts val="980"/>
              </a:spcAft>
            </a:pPr>
            <a:r>
              <a:rPr lang="el" sz="1700" b="1" dirty="0">
                <a:solidFill>
                  <a:srgbClr val="0061B2"/>
                </a:solidFill>
                <a:latin typeface="Arial"/>
              </a:rPr>
              <a:t>■ </a:t>
            </a:r>
            <a:r>
              <a:rPr lang="el" sz="1700" b="1" dirty="0">
                <a:solidFill>
                  <a:srgbClr val="FF00FF"/>
                </a:solidFill>
                <a:latin typeface="Arial"/>
              </a:rPr>
              <a:t>Παλινδρόμηση</a:t>
            </a:r>
          </a:p>
          <a:p>
            <a:pPr marL="203200" indent="0">
              <a:lnSpc>
                <a:spcPts val="1900"/>
              </a:lnSpc>
              <a:spcAft>
                <a:spcPts val="3500"/>
              </a:spcAft>
            </a:pPr>
            <a:r>
              <a:rPr lang="el" sz="1700" b="1" dirty="0">
                <a:latin typeface="Arial"/>
              </a:rPr>
              <a:t>(επιστροφή σε προηγούμενα στάδια)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59658" y="3172968"/>
            <a:ext cx="9012936" cy="1237488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marL="203200" indent="-203200">
              <a:lnSpc>
                <a:spcPts val="2160"/>
              </a:lnSpc>
              <a:spcBef>
                <a:spcPts val="3500"/>
              </a:spcBef>
              <a:spcAft>
                <a:spcPts val="980"/>
              </a:spcAft>
            </a:pPr>
            <a:r>
              <a:rPr lang="el" sz="1700" b="1" dirty="0">
                <a:latin typeface="Arial"/>
              </a:rPr>
              <a:t>Π1: </a:t>
            </a:r>
            <a:r>
              <a:rPr lang="el" sz="1700" b="1" i="1" dirty="0">
                <a:latin typeface="Arial"/>
              </a:rPr>
              <a:t>«Το πρώτο παιδί υιοθετεί συμπεριφορά βρέφους για να προσελκύσει την προσοχή των γονιών του από το δεύτερο»</a:t>
            </a:r>
          </a:p>
          <a:p>
            <a:pPr marL="203200" indent="-203200">
              <a:lnSpc>
                <a:spcPts val="2184"/>
              </a:lnSpc>
            </a:pPr>
            <a:r>
              <a:rPr lang="el" sz="1700" b="1" dirty="0">
                <a:latin typeface="Arial"/>
              </a:rPr>
              <a:t>Π2: </a:t>
            </a:r>
            <a:r>
              <a:rPr lang="el" sz="1700" b="1" i="1" dirty="0">
                <a:latin typeface="Arial"/>
              </a:rPr>
              <a:t>«Ένας/μία φοιτητής/τρια που αρνείται να φύγει μακριά από τους γονείς του/της σε άλλη πόλη»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47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16992" y="320040"/>
            <a:ext cx="2676144" cy="298704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50"/>
              </a:lnSpc>
            </a:pPr>
            <a:r>
              <a:rPr lang="el" sz="2100" b="1">
                <a:solidFill>
                  <a:srgbClr val="FFFFFF"/>
                </a:solidFill>
                <a:latin typeface="Arial"/>
              </a:rPr>
              <a:t>Μηχανισμοί Άμυνας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493776" y="1807464"/>
            <a:ext cx="1280160" cy="249936"/>
          </a:xfrm>
          <a:prstGeom prst="rect">
            <a:avLst/>
          </a:prstGeom>
          <a:solidFill>
            <a:srgbClr val="EAE9DF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00"/>
              </a:lnSpc>
              <a:spcAft>
                <a:spcPts val="3500"/>
              </a:spcAft>
            </a:pPr>
            <a:r>
              <a:rPr lang="el" sz="1700" b="1">
                <a:solidFill>
                  <a:srgbClr val="0061B2"/>
                </a:solidFill>
                <a:latin typeface="Arial"/>
              </a:rPr>
              <a:t>■ </a:t>
            </a:r>
            <a:r>
              <a:rPr lang="el" sz="1700" b="1">
                <a:solidFill>
                  <a:srgbClr val="FF00FF"/>
                </a:solidFill>
                <a:latin typeface="Arial"/>
              </a:rPr>
              <a:t>Απώθηση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493776" y="2685288"/>
            <a:ext cx="4596384" cy="252984"/>
          </a:xfrm>
          <a:prstGeom prst="rect">
            <a:avLst/>
          </a:prstGeom>
          <a:solidFill>
            <a:srgbClr val="EAE9DF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00"/>
              </a:lnSpc>
              <a:spcBef>
                <a:spcPts val="3500"/>
              </a:spcBef>
            </a:pPr>
            <a:r>
              <a:rPr lang="el" sz="1700" b="1">
                <a:latin typeface="Arial"/>
              </a:rPr>
              <a:t>Π: </a:t>
            </a:r>
            <a:r>
              <a:rPr lang="el" sz="1700" b="1" i="1">
                <a:latin typeface="Arial"/>
              </a:rPr>
              <a:t>«ξεχνώ το ραντεβού με τον γιατρό μου»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48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16992" y="320040"/>
            <a:ext cx="2676144" cy="298704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50"/>
              </a:lnSpc>
            </a:pPr>
            <a:r>
              <a:rPr lang="el" sz="2100" b="1">
                <a:solidFill>
                  <a:srgbClr val="FFFFFF"/>
                </a:solidFill>
                <a:latin typeface="Arial"/>
              </a:rPr>
              <a:t>Μηχανισμοί Άμυνας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493776" y="1807464"/>
            <a:ext cx="2246376" cy="249936"/>
          </a:xfrm>
          <a:prstGeom prst="rect">
            <a:avLst/>
          </a:prstGeom>
          <a:solidFill>
            <a:srgbClr val="EAE9DF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00"/>
              </a:lnSpc>
              <a:spcAft>
                <a:spcPts val="2870"/>
              </a:spcAft>
            </a:pPr>
            <a:r>
              <a:rPr lang="el" sz="1700" b="1">
                <a:solidFill>
                  <a:srgbClr val="0061B2"/>
                </a:solidFill>
                <a:latin typeface="Arial"/>
              </a:rPr>
              <a:t>■ </a:t>
            </a:r>
            <a:r>
              <a:rPr lang="el" sz="1700" b="1">
                <a:solidFill>
                  <a:srgbClr val="FF00FF"/>
                </a:solidFill>
                <a:latin typeface="Arial"/>
              </a:rPr>
              <a:t>Υπεραναπλήρωση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493776" y="2587752"/>
            <a:ext cx="6705600" cy="1106424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marL="204724" indent="0">
              <a:lnSpc>
                <a:spcPts val="3432"/>
              </a:lnSpc>
              <a:spcBef>
                <a:spcPts val="2870"/>
              </a:spcBef>
            </a:pPr>
            <a:r>
              <a:rPr lang="el" sz="1700">
                <a:latin typeface="Calibri"/>
              </a:rPr>
              <a:t>μετατρέπω ανεπιθύμητη ορμή στην εκ διαμέτρου αντίθετη</a:t>
            </a:r>
          </a:p>
          <a:p>
            <a:pPr indent="0">
              <a:lnSpc>
                <a:spcPts val="3432"/>
              </a:lnSpc>
            </a:pPr>
            <a:r>
              <a:rPr lang="el" sz="1700" b="1">
                <a:latin typeface="Arial"/>
              </a:rPr>
              <a:t>Π: </a:t>
            </a:r>
            <a:r>
              <a:rPr lang="el" sz="1700" b="1" i="1">
                <a:latin typeface="Arial"/>
              </a:rPr>
              <a:t>«μισώ τον σύντροφό μου</a:t>
            </a:r>
            <a:r>
              <a:rPr lang="el" sz="1700" b="1" i="1">
                <a:solidFill>
                  <a:srgbClr val="6F5A5D"/>
                </a:solidFill>
                <a:latin typeface="Arial"/>
              </a:rPr>
              <a:t>... </a:t>
            </a:r>
            <a:r>
              <a:rPr lang="el" sz="1700" b="1" i="1">
                <a:latin typeface="Arial"/>
              </a:rPr>
              <a:t>φέρομαι υπερβολικά ευγενικά» </a:t>
            </a:r>
            <a:r>
              <a:rPr lang="el" sz="1700" b="1">
                <a:latin typeface="Arial"/>
              </a:rPr>
              <a:t>Π: </a:t>
            </a:r>
            <a:r>
              <a:rPr lang="el" sz="1700" b="1" i="1">
                <a:latin typeface="Arial"/>
              </a:rPr>
              <a:t>«μισώ-κοροϊδεύω τους ομοφυλοφίλους ?...»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49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16992" y="320040"/>
            <a:ext cx="2676144" cy="298704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50"/>
              </a:lnSpc>
            </a:pPr>
            <a:r>
              <a:rPr lang="el" sz="2100" b="1">
                <a:solidFill>
                  <a:srgbClr val="FFFFFF"/>
                </a:solidFill>
                <a:latin typeface="Arial"/>
              </a:rPr>
              <a:t>Μηχανισμοί Άμυνας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487680" y="1813560"/>
            <a:ext cx="7495032" cy="2584704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230"/>
              </a:lnSpc>
              <a:spcBef>
                <a:spcPts val="4620"/>
              </a:spcBef>
              <a:spcAft>
                <a:spcPts val="420"/>
              </a:spcAft>
            </a:pPr>
            <a:r>
              <a:rPr lang="el" sz="1800" b="1">
                <a:solidFill>
                  <a:srgbClr val="0061B2"/>
                </a:solidFill>
                <a:latin typeface="Arial"/>
              </a:rPr>
              <a:t>■ </a:t>
            </a:r>
            <a:r>
              <a:rPr lang="el" sz="1800" b="1">
                <a:solidFill>
                  <a:srgbClr val="FF00FF"/>
                </a:solidFill>
                <a:latin typeface="Arial"/>
              </a:rPr>
              <a:t>Μετουσίωση</a:t>
            </a:r>
          </a:p>
          <a:p>
            <a:pPr marL="210820" indent="0">
              <a:lnSpc>
                <a:spcPts val="2010"/>
              </a:lnSpc>
              <a:spcAft>
                <a:spcPts val="3920"/>
              </a:spcAft>
            </a:pPr>
            <a:r>
              <a:rPr lang="el" sz="1800">
                <a:solidFill>
                  <a:srgbClr val="FF00FF"/>
                </a:solidFill>
                <a:latin typeface="Arial"/>
              </a:rPr>
              <a:t>(μεταθέτω μη αποδεκτή ορμή σε κοινωνικά αποδεκτές δράσεις)</a:t>
            </a:r>
          </a:p>
          <a:p>
            <a:pPr indent="0">
              <a:lnSpc>
                <a:spcPts val="3840"/>
              </a:lnSpc>
            </a:pPr>
            <a:r>
              <a:rPr lang="el" sz="1800" b="1">
                <a:latin typeface="Arial"/>
              </a:rPr>
              <a:t>Π: </a:t>
            </a:r>
            <a:r>
              <a:rPr lang="el" sz="2000" b="1" i="1">
                <a:latin typeface="Arial"/>
              </a:rPr>
              <a:t>«ανταγωνιστικά αθλήματα»</a:t>
            </a:r>
          </a:p>
          <a:p>
            <a:pPr indent="0">
              <a:lnSpc>
                <a:spcPts val="3840"/>
              </a:lnSpc>
            </a:pPr>
            <a:r>
              <a:rPr lang="el" sz="1800" b="1">
                <a:latin typeface="Arial"/>
              </a:rPr>
              <a:t>Π: </a:t>
            </a:r>
            <a:r>
              <a:rPr lang="el" sz="2000" b="1" i="1">
                <a:latin typeface="Arial"/>
              </a:rPr>
              <a:t>«σύμφωνα με τον </a:t>
            </a:r>
            <a:r>
              <a:rPr lang="en-US" sz="2000" b="1" i="1">
                <a:latin typeface="Arial"/>
              </a:rPr>
              <a:t>Bordin </a:t>
            </a:r>
            <a:r>
              <a:rPr lang="el" sz="2000" b="1" i="1">
                <a:latin typeface="Arial"/>
              </a:rPr>
              <a:t>σε οδοντιάτρους και χειρουργούς έχουν μετουσιωθεί σαδιστικές τάσεις»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50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16992" y="320040"/>
            <a:ext cx="2676144" cy="298704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50"/>
              </a:lnSpc>
            </a:pPr>
            <a:r>
              <a:rPr lang="el" sz="2100" b="1">
                <a:solidFill>
                  <a:srgbClr val="FFFFFF"/>
                </a:solidFill>
                <a:latin typeface="Arial"/>
              </a:rPr>
              <a:t>Μηχανισμοί Άμυνας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493776" y="1813560"/>
            <a:ext cx="7519416" cy="1606296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230"/>
              </a:lnSpc>
              <a:spcBef>
                <a:spcPts val="4620"/>
              </a:spcBef>
              <a:spcAft>
                <a:spcPts val="420"/>
              </a:spcAft>
            </a:pPr>
            <a:r>
              <a:rPr lang="el" sz="1800" b="1">
                <a:solidFill>
                  <a:srgbClr val="0061B2"/>
                </a:solidFill>
                <a:latin typeface="Arial"/>
              </a:rPr>
              <a:t>■ </a:t>
            </a:r>
            <a:r>
              <a:rPr lang="el" sz="1800" b="1">
                <a:solidFill>
                  <a:srgbClr val="FF00FF"/>
                </a:solidFill>
                <a:latin typeface="Arial"/>
              </a:rPr>
              <a:t>Μετάθεση</a:t>
            </a:r>
          </a:p>
          <a:p>
            <a:pPr marL="204724" indent="0">
              <a:lnSpc>
                <a:spcPts val="3792"/>
              </a:lnSpc>
            </a:pPr>
            <a:r>
              <a:rPr lang="el" sz="1800">
                <a:solidFill>
                  <a:srgbClr val="FF00FF"/>
                </a:solidFill>
                <a:latin typeface="Arial"/>
              </a:rPr>
              <a:t>(μεταφορά συναισθηματικής αξίας σε άλλο)</a:t>
            </a:r>
          </a:p>
          <a:p>
            <a:pPr indent="0">
              <a:lnSpc>
                <a:spcPts val="3792"/>
              </a:lnSpc>
            </a:pPr>
            <a:r>
              <a:rPr lang="el" sz="1800" b="1">
                <a:latin typeface="Arial"/>
              </a:rPr>
              <a:t>Π: </a:t>
            </a:r>
            <a:r>
              <a:rPr lang="el" sz="2000" b="1" i="1">
                <a:latin typeface="Arial"/>
              </a:rPr>
              <a:t>«η εχθρότητα για τον σύντροφό μου / τον εργοδότη προς το παιδί μου, τον σκύλο μου κ.λπ.»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01752" y="6470904"/>
            <a:ext cx="563880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51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16992" y="320040"/>
            <a:ext cx="2676144" cy="298704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50"/>
              </a:lnSpc>
            </a:pPr>
            <a:r>
              <a:rPr lang="el" sz="2100" b="1">
                <a:solidFill>
                  <a:srgbClr val="FFFFFF"/>
                </a:solidFill>
                <a:latin typeface="Arial"/>
              </a:rPr>
              <a:t>Μηχανισμοί Άμυνας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493776" y="1816608"/>
            <a:ext cx="3377184" cy="1118616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230"/>
              </a:lnSpc>
              <a:spcAft>
                <a:spcPts val="420"/>
              </a:spcAft>
            </a:pPr>
            <a:r>
              <a:rPr lang="el" sz="1800" b="1">
                <a:solidFill>
                  <a:srgbClr val="0061B2"/>
                </a:solidFill>
                <a:latin typeface="Arial"/>
              </a:rPr>
              <a:t>■ </a:t>
            </a:r>
            <a:r>
              <a:rPr lang="el" sz="1800" b="1">
                <a:solidFill>
                  <a:srgbClr val="FF00FF"/>
                </a:solidFill>
                <a:latin typeface="Arial"/>
              </a:rPr>
              <a:t>Άρνηση</a:t>
            </a:r>
          </a:p>
          <a:p>
            <a:pPr marL="204724" indent="0">
              <a:lnSpc>
                <a:spcPts val="2010"/>
              </a:lnSpc>
              <a:spcAft>
                <a:spcPts val="1260"/>
              </a:spcAft>
            </a:pPr>
            <a:r>
              <a:rPr lang="el" sz="1800">
                <a:solidFill>
                  <a:srgbClr val="FF00FF"/>
                </a:solidFill>
                <a:latin typeface="Arial"/>
              </a:rPr>
              <a:t>(μη αποδοχή πραγματικότητας)</a:t>
            </a:r>
          </a:p>
          <a:p>
            <a:pPr indent="0">
              <a:lnSpc>
                <a:spcPts val="2230"/>
              </a:lnSpc>
            </a:pPr>
            <a:r>
              <a:rPr lang="el" sz="1800" b="1">
                <a:latin typeface="Arial"/>
              </a:rPr>
              <a:t>Π: </a:t>
            </a:r>
            <a:r>
              <a:rPr lang="el" sz="2000" b="1" i="1">
                <a:latin typeface="Arial"/>
              </a:rPr>
              <a:t>«πένθος..»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52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07848" y="1703832"/>
            <a:ext cx="6501384" cy="1557528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marL="200152" indent="-177800">
              <a:lnSpc>
                <a:spcPts val="2120"/>
              </a:lnSpc>
              <a:spcAft>
                <a:spcPts val="1120"/>
              </a:spcAft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</a:t>
            </a:r>
            <a:r>
              <a:rPr lang="el" sz="1900" b="1">
                <a:solidFill>
                  <a:srgbClr val="FF00FF"/>
                </a:solidFill>
                <a:latin typeface="Arial"/>
              </a:rPr>
              <a:t>Ταύτιση</a:t>
            </a:r>
          </a:p>
          <a:p>
            <a:pPr marL="200152" indent="-177800">
              <a:lnSpc>
                <a:spcPts val="2400"/>
              </a:lnSpc>
              <a:spcAft>
                <a:spcPts val="1120"/>
              </a:spcAft>
            </a:pPr>
            <a:r>
              <a:rPr lang="el" sz="1900" b="1">
                <a:solidFill>
                  <a:srgbClr val="FF00FF"/>
                </a:solidFill>
                <a:latin typeface="Arial"/>
              </a:rPr>
              <a:t>(αποκτώ αίσθημα προσωπικής αξίας ταυτιζόμενος με πρόσωπα/καταστάσεις)</a:t>
            </a:r>
          </a:p>
          <a:p>
            <a:pPr marL="200152" indent="-177800">
              <a:lnSpc>
                <a:spcPts val="2120"/>
              </a:lnSpc>
            </a:pPr>
            <a:r>
              <a:rPr lang="el" sz="1900" b="1">
                <a:latin typeface="Arial"/>
              </a:rPr>
              <a:t>Π.: ένταξη σε πολιτικό κόμμα..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53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072" y="0"/>
            <a:ext cx="2090928" cy="1014984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307848" y="320040"/>
            <a:ext cx="3535680" cy="295656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460"/>
              </a:lnSpc>
              <a:spcAft>
                <a:spcPts val="3920"/>
              </a:spcAft>
            </a:pPr>
            <a:r>
              <a:rPr lang="el" sz="2200" b="1">
                <a:solidFill>
                  <a:srgbClr val="FFFFFF"/>
                </a:solidFill>
                <a:latin typeface="Arial"/>
              </a:rPr>
              <a:t>Συμβουλευτική Ψυχολογία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252984" y="1350264"/>
            <a:ext cx="6452616" cy="4245864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808"/>
              </a:lnSpc>
              <a:spcBef>
                <a:spcPts val="3920"/>
              </a:spcBef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</a:t>
            </a:r>
            <a:r>
              <a:rPr lang="el" sz="1900" b="1">
                <a:latin typeface="Arial"/>
              </a:rPr>
              <a:t>Κυριότερες θεωρίες</a:t>
            </a:r>
          </a:p>
          <a:p>
            <a:pPr marL="197612" indent="0">
              <a:lnSpc>
                <a:spcPts val="2808"/>
              </a:lnSpc>
            </a:pPr>
            <a:r>
              <a:rPr lang="el" sz="1800">
                <a:solidFill>
                  <a:srgbClr val="0061B2"/>
                </a:solidFill>
                <a:latin typeface="Arial"/>
              </a:rPr>
              <a:t>-    </a:t>
            </a:r>
            <a:r>
              <a:rPr lang="el" sz="1800">
                <a:latin typeface="Arial"/>
              </a:rPr>
              <a:t>Ψυχαναλυτική </a:t>
            </a:r>
            <a:r>
              <a:rPr lang="en-US" sz="1800">
                <a:latin typeface="Arial"/>
              </a:rPr>
              <a:t>(Freud)</a:t>
            </a:r>
          </a:p>
          <a:p>
            <a:pPr marL="197612" indent="0">
              <a:lnSpc>
                <a:spcPts val="2808"/>
              </a:lnSpc>
            </a:pPr>
            <a:r>
              <a:rPr lang="el" sz="1800">
                <a:solidFill>
                  <a:srgbClr val="0061B2"/>
                </a:solidFill>
                <a:latin typeface="Arial"/>
              </a:rPr>
              <a:t>-    </a:t>
            </a:r>
            <a:r>
              <a:rPr lang="el" sz="1800">
                <a:latin typeface="Arial"/>
              </a:rPr>
              <a:t>Ψυχολογία Εγώ </a:t>
            </a:r>
            <a:r>
              <a:rPr lang="en-US" sz="1800">
                <a:latin typeface="Arial"/>
              </a:rPr>
              <a:t>(Erinson)</a:t>
            </a:r>
          </a:p>
          <a:p>
            <a:pPr marL="197612" indent="0">
              <a:lnSpc>
                <a:spcPts val="2808"/>
              </a:lnSpc>
            </a:pPr>
            <a:r>
              <a:rPr lang="el" sz="1800">
                <a:solidFill>
                  <a:srgbClr val="0061B2"/>
                </a:solidFill>
                <a:latin typeface="Arial"/>
              </a:rPr>
              <a:t>-    </a:t>
            </a:r>
            <a:r>
              <a:rPr lang="el" sz="1800">
                <a:latin typeface="Arial"/>
              </a:rPr>
              <a:t>Ατομική Ψυχολογία </a:t>
            </a:r>
            <a:r>
              <a:rPr lang="en-US" sz="1800">
                <a:latin typeface="Arial"/>
              </a:rPr>
              <a:t>(Adler)</a:t>
            </a:r>
          </a:p>
          <a:p>
            <a:pPr marL="197612" indent="0">
              <a:lnSpc>
                <a:spcPts val="2808"/>
              </a:lnSpc>
            </a:pPr>
            <a:r>
              <a:rPr lang="el" sz="1800">
                <a:solidFill>
                  <a:srgbClr val="0061B2"/>
                </a:solidFill>
                <a:latin typeface="Arial"/>
              </a:rPr>
              <a:t>-    </a:t>
            </a:r>
            <a:r>
              <a:rPr lang="el" sz="1800">
                <a:latin typeface="Arial"/>
              </a:rPr>
              <a:t>Προσωποκεντρική </a:t>
            </a:r>
            <a:r>
              <a:rPr lang="en-US" sz="1800">
                <a:latin typeface="Arial"/>
              </a:rPr>
              <a:t>(Rogers)</a:t>
            </a:r>
          </a:p>
          <a:p>
            <a:pPr marL="197612" indent="0">
              <a:lnSpc>
                <a:spcPts val="2808"/>
              </a:lnSpc>
            </a:pPr>
            <a:r>
              <a:rPr lang="el" sz="1800">
                <a:solidFill>
                  <a:srgbClr val="0061B2"/>
                </a:solidFill>
                <a:latin typeface="Arial"/>
              </a:rPr>
              <a:t>-    </a:t>
            </a:r>
            <a:r>
              <a:rPr lang="el" sz="1800">
                <a:latin typeface="Arial"/>
              </a:rPr>
              <a:t>Υπαρξιακή</a:t>
            </a:r>
          </a:p>
          <a:p>
            <a:pPr marL="197612" indent="0">
              <a:lnSpc>
                <a:spcPts val="2808"/>
              </a:lnSpc>
            </a:pPr>
            <a:r>
              <a:rPr lang="el" sz="1800">
                <a:solidFill>
                  <a:srgbClr val="0061B2"/>
                </a:solidFill>
                <a:latin typeface="Arial"/>
              </a:rPr>
              <a:t>-    </a:t>
            </a:r>
            <a:r>
              <a:rPr lang="el" sz="1800">
                <a:latin typeface="Arial"/>
              </a:rPr>
              <a:t>Μορφολογική</a:t>
            </a:r>
            <a:r>
              <a:rPr lang="en-US" sz="1800">
                <a:latin typeface="Arial"/>
              </a:rPr>
              <a:t>-Gestalt (Perls)</a:t>
            </a:r>
          </a:p>
          <a:p>
            <a:pPr marL="197612" indent="0">
              <a:lnSpc>
                <a:spcPts val="2808"/>
              </a:lnSpc>
            </a:pPr>
            <a:r>
              <a:rPr lang="el" sz="1800">
                <a:solidFill>
                  <a:srgbClr val="0061B2"/>
                </a:solidFill>
                <a:latin typeface="Arial"/>
              </a:rPr>
              <a:t>-    </a:t>
            </a:r>
            <a:r>
              <a:rPr lang="el" sz="1800">
                <a:latin typeface="Arial"/>
              </a:rPr>
              <a:t>Συνδιαλλακτική Ανάλυση </a:t>
            </a:r>
            <a:r>
              <a:rPr lang="en-US" sz="1800">
                <a:latin typeface="Arial"/>
              </a:rPr>
              <a:t>(Berne)</a:t>
            </a:r>
          </a:p>
          <a:p>
            <a:pPr marL="197612" indent="0">
              <a:lnSpc>
                <a:spcPts val="2808"/>
              </a:lnSpc>
            </a:pPr>
            <a:r>
              <a:rPr lang="el" sz="1800">
                <a:solidFill>
                  <a:srgbClr val="0061B2"/>
                </a:solidFill>
                <a:latin typeface="Arial"/>
              </a:rPr>
              <a:t>-    </a:t>
            </a:r>
            <a:r>
              <a:rPr lang="el" sz="1800">
                <a:latin typeface="Arial"/>
              </a:rPr>
              <a:t>Λογικο-θυμική </a:t>
            </a:r>
            <a:r>
              <a:rPr lang="en-US" sz="1800">
                <a:latin typeface="Arial"/>
              </a:rPr>
              <a:t>(Ellis)</a:t>
            </a:r>
          </a:p>
          <a:p>
            <a:pPr marL="197612" indent="0">
              <a:lnSpc>
                <a:spcPts val="2808"/>
              </a:lnSpc>
            </a:pPr>
            <a:r>
              <a:rPr lang="el" sz="1800">
                <a:solidFill>
                  <a:srgbClr val="0061B2"/>
                </a:solidFill>
                <a:latin typeface="Arial"/>
              </a:rPr>
              <a:t>-    </a:t>
            </a:r>
            <a:r>
              <a:rPr lang="el" sz="1800">
                <a:latin typeface="Arial"/>
              </a:rPr>
              <a:t>Συμπεριφοριστική</a:t>
            </a:r>
          </a:p>
          <a:p>
            <a:pPr marL="197612" indent="0">
              <a:lnSpc>
                <a:spcPts val="2808"/>
              </a:lnSpc>
            </a:pPr>
            <a:r>
              <a:rPr lang="el" sz="1800">
                <a:solidFill>
                  <a:srgbClr val="0061B2"/>
                </a:solidFill>
                <a:latin typeface="Arial"/>
              </a:rPr>
              <a:t>-    </a:t>
            </a:r>
            <a:r>
              <a:rPr lang="el" sz="1800">
                <a:latin typeface="Arial"/>
              </a:rPr>
              <a:t>Ενίσχυσης και Ψυχαναλυτικής θεραπείας </a:t>
            </a:r>
            <a:r>
              <a:rPr lang="en-US" sz="1800">
                <a:latin typeface="Arial"/>
              </a:rPr>
              <a:t>(Dollard </a:t>
            </a:r>
            <a:r>
              <a:rPr lang="el" sz="1800">
                <a:latin typeface="Arial"/>
              </a:rPr>
              <a:t>&amp; </a:t>
            </a:r>
            <a:r>
              <a:rPr lang="en-US" sz="1800">
                <a:latin typeface="Arial"/>
              </a:rPr>
              <a:t>Miller)</a:t>
            </a:r>
          </a:p>
          <a:p>
            <a:pPr marL="197612" indent="0">
              <a:lnSpc>
                <a:spcPts val="2010"/>
              </a:lnSpc>
            </a:pPr>
            <a:r>
              <a:rPr lang="el" sz="1800">
                <a:solidFill>
                  <a:srgbClr val="0061B2"/>
                </a:solidFill>
                <a:latin typeface="Arial"/>
              </a:rPr>
              <a:t>-    </a:t>
            </a:r>
            <a:r>
              <a:rPr lang="el" sz="1800">
                <a:latin typeface="Arial"/>
              </a:rPr>
              <a:t>Πραγματικότητας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10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16992" y="320040"/>
            <a:ext cx="2676144" cy="298704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50"/>
              </a:lnSpc>
            </a:pPr>
            <a:r>
              <a:rPr lang="el" sz="2100" b="1">
                <a:solidFill>
                  <a:srgbClr val="FFFFFF"/>
                </a:solidFill>
                <a:latin typeface="Arial"/>
              </a:rPr>
              <a:t>Μηχανισμοί Άμυνας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496824" y="1813560"/>
            <a:ext cx="5289622" cy="633984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120"/>
              </a:lnSpc>
              <a:spcBef>
                <a:spcPts val="4480"/>
              </a:spcBef>
              <a:spcAft>
                <a:spcPts val="490"/>
              </a:spcAft>
            </a:pPr>
            <a:r>
              <a:rPr lang="el" sz="1900" b="1" dirty="0">
                <a:solidFill>
                  <a:srgbClr val="0061B2"/>
                </a:solidFill>
                <a:latin typeface="Arial"/>
              </a:rPr>
              <a:t>■ </a:t>
            </a:r>
            <a:r>
              <a:rPr lang="el" sz="1900" b="1" dirty="0">
                <a:solidFill>
                  <a:srgbClr val="FF00FF"/>
                </a:solidFill>
                <a:latin typeface="Arial"/>
              </a:rPr>
              <a:t>Ματαίωση</a:t>
            </a:r>
          </a:p>
          <a:p>
            <a:pPr marL="197104" indent="0">
              <a:lnSpc>
                <a:spcPts val="2010"/>
              </a:lnSpc>
              <a:spcAft>
                <a:spcPts val="3920"/>
              </a:spcAft>
            </a:pPr>
            <a:r>
              <a:rPr lang="el" sz="1800" dirty="0">
                <a:solidFill>
                  <a:srgbClr val="FF00FF"/>
                </a:solidFill>
                <a:latin typeface="Arial"/>
              </a:rPr>
              <a:t>(απόσβεση ανεπιθύμητης ορμής)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493776" y="3145536"/>
            <a:ext cx="8174736" cy="277368"/>
          </a:xfrm>
          <a:prstGeom prst="rect">
            <a:avLst/>
          </a:prstGeom>
          <a:solidFill>
            <a:srgbClr val="EAE9DF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120"/>
              </a:lnSpc>
              <a:spcBef>
                <a:spcPts val="3920"/>
              </a:spcBef>
            </a:pPr>
            <a:r>
              <a:rPr lang="el" sz="1900" b="1">
                <a:latin typeface="Arial"/>
              </a:rPr>
              <a:t>Π: </a:t>
            </a:r>
            <a:r>
              <a:rPr lang="el" sz="1800" b="1" i="1">
                <a:latin typeface="Arial"/>
              </a:rPr>
              <a:t>«εξαγνισμός «βρώμικων σκέψεων» με συνεχές πλύσιμο χεριών»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54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42158" y="1307592"/>
            <a:ext cx="8973312" cy="11308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88900" indent="0" algn="ctr">
              <a:lnSpc>
                <a:spcPts val="3360"/>
              </a:lnSpc>
            </a:pPr>
            <a:r>
              <a:rPr lang="el" sz="1900" b="1" dirty="0">
                <a:solidFill>
                  <a:srgbClr val="FF00FF"/>
                </a:solidFill>
                <a:latin typeface="Arial"/>
              </a:rPr>
              <a:t>Αποκατάσταση ψυχικής υγείας</a:t>
            </a:r>
          </a:p>
          <a:p>
            <a:pPr marR="88900" indent="0" algn="ctr">
              <a:lnSpc>
                <a:spcPts val="3360"/>
              </a:lnSpc>
            </a:pPr>
            <a:r>
              <a:rPr lang="el" sz="1900" b="1" dirty="0">
                <a:solidFill>
                  <a:srgbClr val="FF00FF"/>
                </a:solidFill>
                <a:latin typeface="Arial"/>
              </a:rPr>
              <a:t>μέσω</a:t>
            </a:r>
          </a:p>
          <a:p>
            <a:pPr indent="0">
              <a:lnSpc>
                <a:spcPts val="3360"/>
              </a:lnSpc>
              <a:spcAft>
                <a:spcPts val="2100"/>
              </a:spcAft>
            </a:pPr>
            <a:r>
              <a:rPr lang="el" sz="1900" b="1" dirty="0">
                <a:solidFill>
                  <a:srgbClr val="FF00FF"/>
                </a:solidFill>
                <a:latin typeface="Arial"/>
              </a:rPr>
              <a:t>της ανακάλυψης των ασυνείδητων σκέψεων-συναισθημάτων-διαδικασιών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961834" y="2999232"/>
            <a:ext cx="3538728" cy="36240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024"/>
              </a:lnSpc>
              <a:spcBef>
                <a:spcPts val="2100"/>
              </a:spcBef>
            </a:pPr>
            <a:r>
              <a:rPr lang="el" sz="1700" b="1" dirty="0">
                <a:solidFill>
                  <a:srgbClr val="FF00FF"/>
                </a:solidFill>
                <a:latin typeface="Arial"/>
              </a:rPr>
              <a:t>Η αποκάλυψή τους:</a:t>
            </a:r>
          </a:p>
          <a:p>
            <a:pPr indent="0">
              <a:lnSpc>
                <a:spcPts val="3024"/>
              </a:lnSpc>
            </a:pPr>
            <a:r>
              <a:rPr lang="el" sz="1700" b="1" dirty="0">
                <a:solidFill>
                  <a:srgbClr val="0061B2"/>
                </a:solidFill>
                <a:latin typeface="Arial"/>
              </a:rPr>
              <a:t>■    </a:t>
            </a:r>
            <a:r>
              <a:rPr lang="el" sz="1700" b="1" dirty="0">
                <a:latin typeface="Arial"/>
              </a:rPr>
              <a:t>Δυναμώνει το Εγώ</a:t>
            </a:r>
          </a:p>
          <a:p>
            <a:pPr indent="0">
              <a:lnSpc>
                <a:spcPts val="3024"/>
              </a:lnSpc>
            </a:pPr>
            <a:r>
              <a:rPr lang="el" sz="1700" b="1" dirty="0">
                <a:solidFill>
                  <a:srgbClr val="0061B2"/>
                </a:solidFill>
                <a:latin typeface="Arial"/>
              </a:rPr>
              <a:t>■    </a:t>
            </a:r>
            <a:r>
              <a:rPr lang="el" sz="1700" b="1" dirty="0">
                <a:latin typeface="Arial"/>
              </a:rPr>
              <a:t>Μειώνει το Υπερεγώ</a:t>
            </a:r>
          </a:p>
          <a:p>
            <a:pPr indent="0">
              <a:lnSpc>
                <a:spcPts val="3024"/>
              </a:lnSpc>
              <a:spcAft>
                <a:spcPts val="2100"/>
              </a:spcAft>
            </a:pPr>
            <a:r>
              <a:rPr lang="el" sz="1700" b="1" dirty="0">
                <a:solidFill>
                  <a:srgbClr val="0061B2"/>
                </a:solidFill>
                <a:latin typeface="Arial"/>
              </a:rPr>
              <a:t>■    </a:t>
            </a:r>
            <a:r>
              <a:rPr lang="el" sz="1700" b="1" dirty="0">
                <a:latin typeface="Arial"/>
              </a:rPr>
              <a:t>Αυξάνει επίγνωση του Εκείνου</a:t>
            </a:r>
          </a:p>
          <a:p>
            <a:pPr indent="0">
              <a:lnSpc>
                <a:spcPts val="3024"/>
              </a:lnSpc>
            </a:pPr>
            <a:r>
              <a:rPr lang="el" sz="1700" b="1" dirty="0">
                <a:latin typeface="Arial"/>
              </a:rPr>
              <a:t>ΠΩΣ:</a:t>
            </a:r>
          </a:p>
          <a:p>
            <a:pPr indent="0">
              <a:lnSpc>
                <a:spcPts val="3024"/>
              </a:lnSpc>
            </a:pPr>
            <a:r>
              <a:rPr lang="el" sz="1700" b="1" dirty="0">
                <a:latin typeface="Arial"/>
              </a:rPr>
              <a:t>-ελεύθεροι συνειρμοί -μεταβίβαση -ανάλυση ονείρων</a:t>
            </a:r>
          </a:p>
          <a:p>
            <a:pPr marL="317500" indent="0">
              <a:lnSpc>
                <a:spcPts val="1000"/>
              </a:lnSpc>
            </a:pPr>
            <a:endParaRPr lang="en-US" sz="850" dirty="0" smtClean="0">
              <a:latin typeface="Arial"/>
            </a:endParaRPr>
          </a:p>
          <a:p>
            <a:pPr marL="317500" indent="0">
              <a:lnSpc>
                <a:spcPts val="1000"/>
              </a:lnSpc>
            </a:pPr>
            <a:endParaRPr lang="en-US" sz="850" dirty="0">
              <a:latin typeface="Arial"/>
            </a:endParaRPr>
          </a:p>
          <a:p>
            <a:pPr marL="317500" indent="0">
              <a:lnSpc>
                <a:spcPts val="1000"/>
              </a:lnSpc>
            </a:pPr>
            <a:endParaRPr lang="en-US" sz="850" dirty="0" smtClean="0">
              <a:latin typeface="Arial"/>
            </a:endParaRPr>
          </a:p>
          <a:p>
            <a:pPr marL="317500" indent="0">
              <a:lnSpc>
                <a:spcPts val="1000"/>
              </a:lnSpc>
            </a:pPr>
            <a:r>
              <a:rPr lang="en-US" sz="850" dirty="0" smtClean="0">
                <a:latin typeface="Arial"/>
              </a:rPr>
              <a:t>Page </a:t>
            </a:r>
            <a:r>
              <a:rPr lang="el" sz="850" dirty="0">
                <a:latin typeface="Arial"/>
              </a:rPr>
              <a:t>■ 55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16992" y="320040"/>
            <a:ext cx="3023616" cy="298704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50"/>
              </a:lnSpc>
            </a:pPr>
            <a:r>
              <a:rPr lang="el" sz="2100" b="1">
                <a:solidFill>
                  <a:srgbClr val="FFFFFF"/>
                </a:solidFill>
                <a:latin typeface="Arial"/>
              </a:rPr>
              <a:t>Νεοφρουδικές θεωρίες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307848" y="1706880"/>
            <a:ext cx="7610856" cy="3688080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816"/>
              </a:lnSpc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   </a:t>
            </a:r>
            <a:r>
              <a:rPr lang="en-US" sz="1900" b="1">
                <a:latin typeface="Arial"/>
              </a:rPr>
              <a:t>Karen Horney:</a:t>
            </a:r>
          </a:p>
          <a:p>
            <a:pPr indent="0">
              <a:lnSpc>
                <a:spcPts val="3816"/>
              </a:lnSpc>
              <a:spcAft>
                <a:spcPts val="2730"/>
              </a:spcAft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   </a:t>
            </a:r>
            <a:r>
              <a:rPr lang="el" sz="1900" b="1">
                <a:latin typeface="Arial"/>
              </a:rPr>
              <a:t>Έμφαση στις σχέσεις με γονείς Βασικό Άγχος-Βασική εχθρότητα -κίνηση </a:t>
            </a:r>
            <a:r>
              <a:rPr lang="el" sz="1900" b="1" u="sng">
                <a:latin typeface="Arial"/>
              </a:rPr>
              <a:t>προς</a:t>
            </a:r>
            <a:r>
              <a:rPr lang="el" sz="1900" b="1">
                <a:latin typeface="Arial"/>
              </a:rPr>
              <a:t> ανθρώπους -κίνηση </a:t>
            </a:r>
            <a:r>
              <a:rPr lang="el" sz="1900" b="1" u="sng">
                <a:latin typeface="Arial"/>
              </a:rPr>
              <a:t>ενάντια</a:t>
            </a:r>
            <a:r>
              <a:rPr lang="el" sz="1900" b="1">
                <a:latin typeface="Arial"/>
              </a:rPr>
              <a:t> σε ανθρώπους -κίνηση </a:t>
            </a:r>
            <a:r>
              <a:rPr lang="el" sz="1900" b="1" u="sng">
                <a:latin typeface="Arial"/>
              </a:rPr>
              <a:t>μακριά</a:t>
            </a:r>
            <a:r>
              <a:rPr lang="el" sz="1900" b="1">
                <a:latin typeface="Arial"/>
              </a:rPr>
              <a:t> από ανθρώπους</a:t>
            </a:r>
          </a:p>
          <a:p>
            <a:pPr indent="0">
              <a:lnSpc>
                <a:spcPts val="2120"/>
              </a:lnSpc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   </a:t>
            </a:r>
            <a:r>
              <a:rPr lang="en-US" sz="1900" b="1">
                <a:latin typeface="Arial"/>
              </a:rPr>
              <a:t>Bowlby: Attachment Theory </a:t>
            </a:r>
            <a:r>
              <a:rPr lang="el" sz="1900" b="1">
                <a:latin typeface="Arial"/>
              </a:rPr>
              <a:t>(θεωρία δεσμού-προσκόλλησης)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56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20040" y="201168"/>
            <a:ext cx="7895298" cy="691896"/>
          </a:xfrm>
          <a:prstGeom prst="rect">
            <a:avLst/>
          </a:prstGeom>
          <a:solidFill>
            <a:srgbClr val="6A95C4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00"/>
              </a:lnSpc>
              <a:spcAft>
                <a:spcPts val="3010"/>
              </a:spcAft>
            </a:pPr>
            <a:r>
              <a:rPr lang="el" sz="1600" b="1" dirty="0">
                <a:solidFill>
                  <a:srgbClr val="FFFFFF"/>
                </a:solidFill>
                <a:latin typeface="Arial"/>
              </a:rPr>
              <a:t>Καφέτσιος, Κ. (2003). Ενεργά μοντέλα δεσμού ενηλίκων και ψυχική υγεία: Επισκόπηση της περιοχής και προτάσεις για κλινική εφαρμογή και έρευνα. </a:t>
            </a:r>
            <a:r>
              <a:rPr lang="el" sz="1600" b="1" i="1" dirty="0">
                <a:solidFill>
                  <a:srgbClr val="FFFFFF"/>
                </a:solidFill>
                <a:latin typeface="Arial"/>
              </a:rPr>
              <a:t>Εγκέφαλος, 4</a:t>
            </a:r>
            <a:r>
              <a:rPr lang="el" sz="1600" b="1" dirty="0">
                <a:solidFill>
                  <a:srgbClr val="FFFFFF"/>
                </a:solidFill>
                <a:latin typeface="Arial"/>
              </a:rPr>
              <a:t> (1).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2200656" y="1466088"/>
            <a:ext cx="4392168" cy="10911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752"/>
              </a:lnSpc>
              <a:spcBef>
                <a:spcPts val="3010"/>
              </a:spcBef>
              <a:spcAft>
                <a:spcPts val="1330"/>
              </a:spcAft>
            </a:pPr>
            <a:r>
              <a:rPr lang="el" sz="1200" b="1" dirty="0" smtClean="0">
                <a:solidFill>
                  <a:srgbClr val="212225"/>
                </a:solidFill>
                <a:latin typeface="Arial"/>
              </a:rPr>
              <a:t>Σχήμ</a:t>
            </a:r>
            <a:r>
              <a:rPr lang="el-GR" sz="1200" b="1" dirty="0" smtClean="0">
                <a:solidFill>
                  <a:srgbClr val="212225"/>
                </a:solidFill>
                <a:latin typeface="Arial"/>
              </a:rPr>
              <a:t>Α</a:t>
            </a:r>
            <a:r>
              <a:rPr lang="el" sz="1200" b="1" dirty="0" smtClean="0">
                <a:solidFill>
                  <a:srgbClr val="212225"/>
                </a:solidFill>
                <a:latin typeface="Arial"/>
              </a:rPr>
              <a:t> </a:t>
            </a:r>
            <a:r>
              <a:rPr lang="el" sz="1200" b="1" dirty="0">
                <a:solidFill>
                  <a:srgbClr val="212225"/>
                </a:solidFill>
                <a:latin typeface="Arial"/>
              </a:rPr>
              <a:t>1: </a:t>
            </a:r>
            <a:r>
              <a:rPr lang="el" sz="1200" dirty="0">
                <a:solidFill>
                  <a:srgbClr val="4B4352"/>
                </a:solidFill>
                <a:latin typeface="Microsoft Sans Serif"/>
              </a:rPr>
              <a:t>Γραφική παρουσίαση του μοντέλου δεσμού ενηλίκων </a:t>
            </a:r>
            <a:r>
              <a:rPr lang="el" sz="1200" dirty="0">
                <a:solidFill>
                  <a:srgbClr val="212225"/>
                </a:solidFill>
                <a:latin typeface="Microsoft Sans Serif"/>
              </a:rPr>
              <a:t>της </a:t>
            </a:r>
            <a:r>
              <a:rPr lang="en-US" sz="1200" dirty="0">
                <a:solidFill>
                  <a:srgbClr val="4B4352"/>
                </a:solidFill>
                <a:latin typeface="Microsoft Sans Serif"/>
              </a:rPr>
              <a:t>Bartholomew </a:t>
            </a:r>
            <a:r>
              <a:rPr lang="el" sz="1200" dirty="0">
                <a:solidFill>
                  <a:srgbClr val="4B4352"/>
                </a:solidFill>
                <a:latin typeface="Microsoft Sans Serif"/>
              </a:rPr>
              <a:t>(1990).</a:t>
            </a:r>
          </a:p>
          <a:p>
            <a:pPr indent="0" algn="ctr">
              <a:lnSpc>
                <a:spcPts val="1340"/>
              </a:lnSpc>
            </a:pPr>
            <a:r>
              <a:rPr lang="el" sz="1200" b="1" dirty="0">
                <a:solidFill>
                  <a:srgbClr val="212225"/>
                </a:solidFill>
                <a:latin typeface="Arial"/>
              </a:rPr>
              <a:t>Μοντέλο του εαυτού</a:t>
            </a:r>
          </a:p>
          <a:p>
            <a:pPr marL="1355344" indent="0" algn="just">
              <a:lnSpc>
                <a:spcPts val="1360"/>
              </a:lnSpc>
              <a:spcAft>
                <a:spcPts val="1330"/>
              </a:spcAft>
            </a:pPr>
            <a:r>
              <a:rPr lang="el" sz="1200" dirty="0">
                <a:solidFill>
                  <a:srgbClr val="4B4352"/>
                </a:solidFill>
                <a:latin typeface="Microsoft Sans Serif"/>
              </a:rPr>
              <a:t>Θετικό    Αρνητικό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2206752" y="2822448"/>
            <a:ext cx="2404872" cy="10850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752"/>
              </a:lnSpc>
              <a:spcBef>
                <a:spcPts val="1330"/>
              </a:spcBef>
              <a:spcAft>
                <a:spcPts val="1330"/>
              </a:spcAft>
            </a:pPr>
            <a:r>
              <a:rPr lang="el" sz="1200">
                <a:solidFill>
                  <a:srgbClr val="4B4352"/>
                </a:solidFill>
                <a:latin typeface="Microsoft Sans Serif"/>
              </a:rPr>
              <a:t>θετικό Καλές διαπροσωπικές επαφές. Κατάλληλος Μοντέλο έλεγχος και των θετικών του και των αρνητικών άλλου συναισθημάτων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4895088" y="2822448"/>
            <a:ext cx="1661160" cy="10881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752"/>
              </a:lnSpc>
            </a:pPr>
            <a:r>
              <a:rPr lang="el" sz="1200">
                <a:solidFill>
                  <a:srgbClr val="4B4352"/>
                </a:solidFill>
                <a:latin typeface="Microsoft Sans Serif"/>
              </a:rPr>
              <a:t>Εμμονή με τις διαπροσωπικές σχέσεις Έμφαση σε αρνητικά συναισθήματα στον εαυτό και τους άλλους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2200656" y="4172712"/>
            <a:ext cx="2161032" cy="15514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974344" indent="0">
              <a:lnSpc>
                <a:spcPts val="1776"/>
              </a:lnSpc>
              <a:spcBef>
                <a:spcPts val="1330"/>
              </a:spcBef>
            </a:pPr>
            <a:r>
              <a:rPr lang="el" sz="1200" b="1">
                <a:solidFill>
                  <a:srgbClr val="212225"/>
                </a:solidFill>
                <a:latin typeface="Arial"/>
              </a:rPr>
              <a:t>Αποφυγής-</a:t>
            </a:r>
          </a:p>
          <a:p>
            <a:pPr marL="974344" indent="0">
              <a:lnSpc>
                <a:spcPts val="1776"/>
              </a:lnSpc>
            </a:pPr>
            <a:r>
              <a:rPr lang="el" sz="1200" b="1">
                <a:solidFill>
                  <a:srgbClr val="212225"/>
                </a:solidFill>
                <a:latin typeface="Arial"/>
              </a:rPr>
              <a:t>απορριπτικός</a:t>
            </a:r>
          </a:p>
          <a:p>
            <a:pPr indent="0">
              <a:lnSpc>
                <a:spcPts val="1776"/>
              </a:lnSpc>
            </a:pPr>
            <a:r>
              <a:rPr lang="el" sz="1200">
                <a:solidFill>
                  <a:srgbClr val="4B4352"/>
                </a:solidFill>
                <a:latin typeface="Microsoft Sans Serif"/>
              </a:rPr>
              <a:t>Αρνητικό</a:t>
            </a:r>
          </a:p>
          <a:p>
            <a:pPr marL="745744" indent="0">
              <a:lnSpc>
                <a:spcPts val="1776"/>
              </a:lnSpc>
            </a:pPr>
            <a:r>
              <a:rPr lang="el" sz="1200">
                <a:solidFill>
                  <a:srgbClr val="4B4352"/>
                </a:solidFill>
                <a:latin typeface="Microsoft Sans Serif"/>
              </a:rPr>
              <a:t>Αποφεύγει επαφές επιδιώκει αυτονομία Καταπίεση των </a:t>
            </a:r>
            <a:r>
              <a:rPr lang="el" sz="1200">
                <a:solidFill>
                  <a:srgbClr val="5D5D5D"/>
                </a:solidFill>
                <a:latin typeface="Microsoft Sans Serif"/>
              </a:rPr>
              <a:t>συναισθημάτων.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4888992" y="4169664"/>
            <a:ext cx="1591056" cy="1325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0" indent="0">
              <a:lnSpc>
                <a:spcPts val="1340"/>
              </a:lnSpc>
              <a:spcAft>
                <a:spcPts val="2800"/>
              </a:spcAft>
            </a:pPr>
            <a:r>
              <a:rPr lang="el" sz="1200" b="1">
                <a:solidFill>
                  <a:srgbClr val="212225"/>
                </a:solidFill>
                <a:latin typeface="Arial"/>
              </a:rPr>
              <a:t>Αποφυγής-φοβικός</a:t>
            </a:r>
          </a:p>
          <a:p>
            <a:pPr indent="0">
              <a:lnSpc>
                <a:spcPts val="1776"/>
              </a:lnSpc>
            </a:pPr>
            <a:r>
              <a:rPr lang="el" sz="1200">
                <a:solidFill>
                  <a:srgbClr val="4B4352"/>
                </a:solidFill>
                <a:latin typeface="Microsoft Sans Serif"/>
              </a:rPr>
              <a:t>Αποφεύγει επαφές Καταπίεση των συναισθημάτων-άγχος.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57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16992" y="320040"/>
            <a:ext cx="2737104" cy="295656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50"/>
              </a:lnSpc>
            </a:pPr>
            <a:r>
              <a:rPr lang="el" sz="2100" b="1">
                <a:solidFill>
                  <a:srgbClr val="FFFFFF"/>
                </a:solidFill>
                <a:latin typeface="Arial"/>
              </a:rPr>
              <a:t>Μελετήστε επιπλέον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0" y="2350008"/>
            <a:ext cx="9098280" cy="2834640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marL="215900" indent="-215900">
              <a:lnSpc>
                <a:spcPts val="2120"/>
              </a:lnSpc>
              <a:spcBef>
                <a:spcPts val="7420"/>
              </a:spcBef>
              <a:spcAft>
                <a:spcPts val="1120"/>
              </a:spcAft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   </a:t>
            </a:r>
            <a:r>
              <a:rPr lang="en-US" sz="1900" b="1">
                <a:latin typeface="Arial"/>
              </a:rPr>
              <a:t>Freud, S. </a:t>
            </a:r>
            <a:r>
              <a:rPr lang="el" sz="1900" b="1">
                <a:latin typeface="Arial"/>
              </a:rPr>
              <a:t>(1926/2007). Αναστολή, σύμπτωμα και άγχος. Αθήνα: Μεταίχμιο.</a:t>
            </a:r>
          </a:p>
          <a:p>
            <a:pPr marL="215900" indent="-215900">
              <a:lnSpc>
                <a:spcPts val="2376"/>
              </a:lnSpc>
              <a:spcAft>
                <a:spcPts val="1120"/>
              </a:spcAft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   </a:t>
            </a:r>
            <a:r>
              <a:rPr lang="en-US" sz="1900" b="1">
                <a:latin typeface="Arial"/>
              </a:rPr>
              <a:t>Mc Williams, N. </a:t>
            </a:r>
            <a:r>
              <a:rPr lang="el" sz="1900" b="1">
                <a:latin typeface="Arial"/>
              </a:rPr>
              <a:t>(1994/2008). Ψυχαναλυτική Διάγνωση. Αθήνα: Ελληνικά Γράμματα.</a:t>
            </a:r>
          </a:p>
          <a:p>
            <a:pPr marL="215900" indent="-215900">
              <a:lnSpc>
                <a:spcPts val="2120"/>
              </a:lnSpc>
              <a:spcAft>
                <a:spcPts val="1120"/>
              </a:spcAft>
            </a:pPr>
            <a:r>
              <a:rPr lang="el" sz="1900" b="1">
                <a:latin typeface="Arial"/>
              </a:rPr>
              <a:t>Ενδιαφέροντα:</a:t>
            </a:r>
          </a:p>
          <a:p>
            <a:pPr marL="215900" indent="-215900">
              <a:lnSpc>
                <a:spcPts val="2376"/>
              </a:lnSpc>
              <a:spcAft>
                <a:spcPts val="1120"/>
              </a:spcAft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   </a:t>
            </a:r>
            <a:r>
              <a:rPr lang="el" sz="1900" b="1">
                <a:latin typeface="Arial"/>
              </a:rPr>
              <a:t>Ανδρουτσοπούλου, Α. (2005). Η αθώα γλώσσα των ονείρων μας. Αθήνα: Ελληνικά Γράμματα</a:t>
            </a:r>
          </a:p>
          <a:p>
            <a:pPr marL="215900" indent="-215900">
              <a:lnSpc>
                <a:spcPts val="2120"/>
              </a:lnSpc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   </a:t>
            </a:r>
            <a:r>
              <a:rPr lang="en-US" sz="1900" b="1">
                <a:latin typeface="Arial"/>
              </a:rPr>
              <a:t>Yalom, </a:t>
            </a:r>
            <a:r>
              <a:rPr lang="el" sz="1900" b="1">
                <a:latin typeface="Arial"/>
              </a:rPr>
              <a:t>I. (2001). Όταν έκλαψε ο Νίτσε. Αθήνα: Άγρα.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58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24" y="1999488"/>
            <a:ext cx="3066288" cy="3880104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307848" y="185928"/>
            <a:ext cx="4907094" cy="563880"/>
          </a:xfrm>
          <a:prstGeom prst="rect">
            <a:avLst/>
          </a:prstGeom>
          <a:solidFill>
            <a:srgbClr val="5386C1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256"/>
              </a:lnSpc>
            </a:pPr>
            <a:r>
              <a:rPr lang="el" sz="2000" b="1" dirty="0">
                <a:solidFill>
                  <a:srgbClr val="FFFFFF"/>
                </a:solidFill>
                <a:latin typeface="Arial"/>
              </a:rPr>
              <a:t>Συνδιαλλακτική Ανάλυση</a:t>
            </a:r>
          </a:p>
          <a:p>
            <a:pPr indent="0">
              <a:lnSpc>
                <a:spcPts val="2256"/>
              </a:lnSpc>
            </a:pPr>
            <a:r>
              <a:rPr lang="en-US" sz="2000" b="1" dirty="0">
                <a:solidFill>
                  <a:srgbClr val="FFFFFF"/>
                </a:solidFill>
                <a:latin typeface="Arial"/>
              </a:rPr>
              <a:t>(Berne, </a:t>
            </a:r>
            <a:r>
              <a:rPr lang="el" sz="2000" b="1" dirty="0">
                <a:solidFill>
                  <a:srgbClr val="FFFFFF"/>
                </a:solidFill>
                <a:latin typeface="Arial"/>
              </a:rPr>
              <a:t>1910-1970)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59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07848" y="185928"/>
            <a:ext cx="3054096" cy="563880"/>
          </a:xfrm>
          <a:prstGeom prst="rect">
            <a:avLst/>
          </a:prstGeom>
          <a:solidFill>
            <a:srgbClr val="5386C1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256"/>
              </a:lnSpc>
            </a:pPr>
            <a:r>
              <a:rPr lang="el" sz="2000" b="1">
                <a:solidFill>
                  <a:srgbClr val="FFFFFF"/>
                </a:solidFill>
                <a:latin typeface="Arial"/>
              </a:rPr>
              <a:t>Συνδιαλλακτική Ανάλυση</a:t>
            </a:r>
          </a:p>
          <a:p>
            <a:pPr indent="0">
              <a:lnSpc>
                <a:spcPts val="2256"/>
              </a:lnSpc>
            </a:pPr>
            <a:r>
              <a:rPr lang="en-US" sz="2000" b="1">
                <a:solidFill>
                  <a:srgbClr val="FFFFFF"/>
                </a:solidFill>
                <a:latin typeface="Arial"/>
              </a:rPr>
              <a:t>(Berne, </a:t>
            </a:r>
            <a:r>
              <a:rPr lang="el" sz="2000" b="1">
                <a:solidFill>
                  <a:srgbClr val="FFFFFF"/>
                </a:solidFill>
                <a:latin typeface="Arial"/>
              </a:rPr>
              <a:t>1910-1970)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1892808" y="1862328"/>
            <a:ext cx="5364480" cy="765048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marL="2313940" indent="0">
              <a:lnSpc>
                <a:spcPts val="2120"/>
              </a:lnSpc>
              <a:spcAft>
                <a:spcPts val="1190"/>
              </a:spcAft>
            </a:pPr>
            <a:r>
              <a:rPr lang="el" sz="1900" b="1">
                <a:latin typeface="Arial"/>
              </a:rPr>
              <a:t>Σχέση</a:t>
            </a:r>
          </a:p>
          <a:p>
            <a:pPr indent="0">
              <a:lnSpc>
                <a:spcPts val="2120"/>
              </a:lnSpc>
              <a:spcAft>
                <a:spcPts val="3850"/>
              </a:spcAft>
            </a:pPr>
            <a:r>
              <a:rPr lang="el" sz="1900" b="1">
                <a:latin typeface="Arial"/>
              </a:rPr>
              <a:t>Συνδιαλεκτικής Ανάλυσης και Ψυχανάλυσης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929640" y="3328416"/>
            <a:ext cx="7281672" cy="274320"/>
          </a:xfrm>
          <a:prstGeom prst="rect">
            <a:avLst/>
          </a:prstGeom>
          <a:solidFill>
            <a:srgbClr val="EAE9DF"/>
          </a:solidFill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2120"/>
              </a:lnSpc>
              <a:spcBef>
                <a:spcPts val="3850"/>
              </a:spcBef>
              <a:spcAft>
                <a:spcPts val="3850"/>
              </a:spcAft>
            </a:pPr>
            <a:r>
              <a:rPr lang="el" sz="1900">
                <a:solidFill>
                  <a:srgbClr val="00FF00"/>
                </a:solidFill>
                <a:latin typeface="Arial"/>
              </a:rPr>
              <a:t>«Η Ψυχανάλυση είναι το κουκούτσι και η Συνδιαλεκτική το μήλο»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926608" y="4300728"/>
            <a:ext cx="5931408" cy="274320"/>
          </a:xfrm>
          <a:prstGeom prst="rect">
            <a:avLst/>
          </a:prstGeom>
          <a:solidFill>
            <a:srgbClr val="EAE9DF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120"/>
              </a:lnSpc>
              <a:spcBef>
                <a:spcPts val="3850"/>
              </a:spcBef>
            </a:pPr>
            <a:r>
              <a:rPr lang="el" sz="1900" b="1" dirty="0">
                <a:latin typeface="Arial"/>
              </a:rPr>
              <a:t>(Η Σ.Α. αναπτύχθηκε μέσα από την ψυχανάλυση)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60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07848" y="320040"/>
            <a:ext cx="3261360" cy="295656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460"/>
              </a:lnSpc>
              <a:spcAft>
                <a:spcPts val="6650"/>
              </a:spcAft>
            </a:pPr>
            <a:r>
              <a:rPr lang="el" sz="2200" b="1">
                <a:solidFill>
                  <a:srgbClr val="FFFFFF"/>
                </a:solidFill>
                <a:latin typeface="Arial"/>
              </a:rPr>
              <a:t>Σεναριογραφική Θεωρία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1926336" y="1862328"/>
            <a:ext cx="5291328" cy="762000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marL="1820164" indent="0">
              <a:lnSpc>
                <a:spcPts val="2120"/>
              </a:lnSpc>
              <a:spcBef>
                <a:spcPts val="6650"/>
              </a:spcBef>
              <a:spcAft>
                <a:spcPts val="1190"/>
              </a:spcAft>
            </a:pPr>
            <a:r>
              <a:rPr lang="el" sz="1900" b="1">
                <a:latin typeface="Arial"/>
              </a:rPr>
              <a:t>Σενάριο Ζωής</a:t>
            </a:r>
          </a:p>
          <a:p>
            <a:pPr indent="0">
              <a:lnSpc>
                <a:spcPts val="2120"/>
              </a:lnSpc>
              <a:spcAft>
                <a:spcPts val="3920"/>
              </a:spcAft>
            </a:pPr>
            <a:r>
              <a:rPr lang="el" sz="1900" b="1">
                <a:latin typeface="Arial"/>
              </a:rPr>
              <a:t>(από μικρή ηλικία, συνειδητά ή ασυνείδητα)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952706" y="3328416"/>
            <a:ext cx="5833872" cy="758952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120"/>
              </a:lnSpc>
              <a:spcBef>
                <a:spcPts val="3920"/>
              </a:spcBef>
              <a:spcAft>
                <a:spcPts val="1190"/>
              </a:spcAft>
            </a:pPr>
            <a:r>
              <a:rPr lang="el" sz="1900" dirty="0">
                <a:solidFill>
                  <a:srgbClr val="FF00FF"/>
                </a:solidFill>
                <a:latin typeface="Arial"/>
              </a:rPr>
              <a:t>Σκοπός:</a:t>
            </a:r>
          </a:p>
          <a:p>
            <a:pPr indent="0">
              <a:lnSpc>
                <a:spcPts val="2120"/>
              </a:lnSpc>
            </a:pPr>
            <a:r>
              <a:rPr lang="el" sz="1900" b="1" dirty="0">
                <a:latin typeface="Arial"/>
              </a:rPr>
              <a:t>Ανάλυση σεναρίου και ελεύθερη επιλογή ρόλων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01752" y="6470904"/>
            <a:ext cx="563880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61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237232"/>
            <a:ext cx="1859280" cy="978408"/>
          </a:xfrm>
          <a:prstGeom prst="rect">
            <a:avLst/>
          </a:prstGeom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0" y="4062984"/>
            <a:ext cx="1395984" cy="1027176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307848" y="320040"/>
            <a:ext cx="3425952" cy="298704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460"/>
              </a:lnSpc>
            </a:pPr>
            <a:r>
              <a:rPr lang="el" sz="2200" b="1">
                <a:solidFill>
                  <a:srgbClr val="FFFFFF"/>
                </a:solidFill>
                <a:latin typeface="Arial"/>
              </a:rPr>
              <a:t>Οι τρεις προσωπικότητες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295656" y="2109216"/>
            <a:ext cx="4474464" cy="1130808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marL="1181100" indent="-1181100">
              <a:lnSpc>
                <a:spcPts val="2010"/>
              </a:lnSpc>
              <a:spcAft>
                <a:spcPts val="980"/>
              </a:spcAft>
            </a:pPr>
            <a:r>
              <a:rPr lang="el" sz="1800">
                <a:solidFill>
                  <a:srgbClr val="FF00FF"/>
                </a:solidFill>
                <a:latin typeface="Arial"/>
              </a:rPr>
              <a:t>Γονέας: </a:t>
            </a:r>
            <a:r>
              <a:rPr lang="el" sz="1700" b="1">
                <a:latin typeface="Arial"/>
              </a:rPr>
              <a:t>νόμοι, κανόνες, νουθεσίες</a:t>
            </a:r>
          </a:p>
          <a:p>
            <a:pPr marL="901700" indent="0">
              <a:lnSpc>
                <a:spcPts val="1900"/>
              </a:lnSpc>
              <a:spcAft>
                <a:spcPts val="350"/>
              </a:spcAft>
            </a:pPr>
            <a:r>
              <a:rPr lang="el" sz="1700" b="1">
                <a:latin typeface="Arial"/>
              </a:rPr>
              <a:t>(ό,τι έχουμε </a:t>
            </a:r>
            <a:r>
              <a:rPr lang="el" sz="1700" b="1" u="sng">
                <a:latin typeface="Arial"/>
              </a:rPr>
              <a:t>διδαχθεί</a:t>
            </a:r>
            <a:r>
              <a:rPr lang="el" sz="1700" b="1">
                <a:latin typeface="Arial"/>
              </a:rPr>
              <a:t> από γονείς)</a:t>
            </a:r>
          </a:p>
          <a:p>
            <a:pPr marL="1752600" indent="0" algn="just">
              <a:lnSpc>
                <a:spcPts val="1120"/>
              </a:lnSpc>
            </a:pPr>
            <a:r>
              <a:rPr lang="el" sz="400" i="1">
                <a:latin typeface="Microsoft Sans Serif"/>
              </a:rPr>
              <a:t>*    Μ</a:t>
            </a:r>
            <a:r>
              <a:rPr lang="el" sz="1000">
                <a:latin typeface="Arial"/>
              </a:rPr>
              <a:t>    _ _ </a:t>
            </a:r>
            <a:r>
              <a:rPr lang="el" sz="400" i="1">
                <a:latin typeface="Microsoft Sans Serif"/>
              </a:rPr>
              <a:t>V</a:t>
            </a:r>
          </a:p>
          <a:p>
            <a:pPr marL="901700" indent="0">
              <a:lnSpc>
                <a:spcPts val="1900"/>
              </a:lnSpc>
              <a:spcAft>
                <a:spcPts val="3500"/>
              </a:spcAft>
            </a:pPr>
            <a:r>
              <a:rPr lang="el" sz="1700" b="1">
                <a:latin typeface="Arial"/>
              </a:rPr>
              <a:t>αυστηρός / υπερπροστατευτικός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295656" y="3864864"/>
            <a:ext cx="5724144" cy="1130808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marL="1181100" marR="1092200" indent="-1181100">
              <a:lnSpc>
                <a:spcPts val="3456"/>
              </a:lnSpc>
              <a:spcBef>
                <a:spcPts val="3500"/>
              </a:spcBef>
            </a:pPr>
            <a:r>
              <a:rPr lang="el" sz="1800">
                <a:solidFill>
                  <a:srgbClr val="00FF00"/>
                </a:solidFill>
                <a:latin typeface="Arial"/>
              </a:rPr>
              <a:t>Παιδί: </a:t>
            </a:r>
            <a:r>
              <a:rPr lang="el" sz="1700" b="1">
                <a:latin typeface="Arial"/>
              </a:rPr>
              <a:t>ό,τι κρατάμε από την παιδική ηλικία (ό,τι </a:t>
            </a:r>
            <a:r>
              <a:rPr lang="el" sz="1700" b="1" u="sng">
                <a:latin typeface="Arial"/>
              </a:rPr>
              <a:t>αισθανόμαστε</a:t>
            </a:r>
            <a:r>
              <a:rPr lang="el" sz="1700" b="1">
                <a:latin typeface="Arial"/>
              </a:rPr>
              <a:t>)</a:t>
            </a:r>
          </a:p>
          <a:p>
            <a:pPr indent="0" algn="r">
              <a:lnSpc>
                <a:spcPts val="3456"/>
              </a:lnSpc>
            </a:pPr>
            <a:r>
              <a:rPr lang="el" sz="1700" b="1">
                <a:latin typeface="Arial"/>
              </a:rPr>
              <a:t>φυσικό / προσαρμοσμένο / μικρός καθηγητής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62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664" y="2532888"/>
            <a:ext cx="950976" cy="874776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384048" y="1862328"/>
            <a:ext cx="6053328" cy="2995432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840"/>
              </a:lnSpc>
            </a:pPr>
            <a:r>
              <a:rPr lang="el" sz="1900" dirty="0">
                <a:solidFill>
                  <a:srgbClr val="0099FF"/>
                </a:solidFill>
                <a:latin typeface="Arial"/>
              </a:rPr>
              <a:t>Ενήλικας: </a:t>
            </a:r>
            <a:r>
              <a:rPr lang="el" sz="1900" b="1" dirty="0">
                <a:latin typeface="Arial"/>
              </a:rPr>
              <a:t>«Ηλεκτρονικός Υπολογιστής»</a:t>
            </a:r>
          </a:p>
          <a:p>
            <a:pPr marL="1841500" indent="0">
              <a:lnSpc>
                <a:spcPts val="3840"/>
              </a:lnSpc>
            </a:pPr>
            <a:r>
              <a:rPr lang="el" sz="1900" b="1" dirty="0">
                <a:latin typeface="Arial"/>
              </a:rPr>
              <a:t>συγκεντρώνει,</a:t>
            </a:r>
          </a:p>
          <a:p>
            <a:pPr marL="1841500" indent="0">
              <a:lnSpc>
                <a:spcPts val="3840"/>
              </a:lnSpc>
            </a:pPr>
            <a:r>
              <a:rPr lang="el" sz="1900" b="1" dirty="0">
                <a:latin typeface="Arial"/>
              </a:rPr>
              <a:t>αφομοιώνει,</a:t>
            </a:r>
          </a:p>
          <a:p>
            <a:pPr marL="1841500" indent="0">
              <a:lnSpc>
                <a:spcPts val="3840"/>
              </a:lnSpc>
            </a:pPr>
            <a:r>
              <a:rPr lang="el" sz="1900" b="1" dirty="0">
                <a:latin typeface="Arial"/>
              </a:rPr>
              <a:t>αξιολογεί πραγματικότητα</a:t>
            </a:r>
          </a:p>
          <a:p>
            <a:pPr marL="1841500" indent="0">
              <a:lnSpc>
                <a:spcPts val="3840"/>
              </a:lnSpc>
            </a:pPr>
            <a:r>
              <a:rPr lang="el" sz="1900" b="1" dirty="0">
                <a:latin typeface="Arial"/>
              </a:rPr>
              <a:t>(ό,τι προκύπτει από τη </a:t>
            </a:r>
            <a:r>
              <a:rPr lang="el" sz="1900" b="1" u="sng" dirty="0">
                <a:latin typeface="Arial"/>
              </a:rPr>
              <a:t>σκέψη</a:t>
            </a:r>
            <a:r>
              <a:rPr lang="el" sz="1900" b="1" dirty="0">
                <a:latin typeface="Arial"/>
              </a:rPr>
              <a:t> μας)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63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312" y="4565904"/>
            <a:ext cx="2072640" cy="2005584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320040" y="1648968"/>
            <a:ext cx="8049768" cy="3145536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marL="194056" indent="-177800">
              <a:lnSpc>
                <a:spcPts val="2460"/>
              </a:lnSpc>
              <a:spcAft>
                <a:spcPts val="420"/>
              </a:spcAft>
            </a:pPr>
            <a:r>
              <a:rPr lang="el" sz="2200" b="1">
                <a:solidFill>
                  <a:srgbClr val="0061B2"/>
                </a:solidFill>
                <a:latin typeface="Arial"/>
              </a:rPr>
              <a:t>■    </a:t>
            </a:r>
            <a:r>
              <a:rPr lang="el" sz="2200" b="1">
                <a:latin typeface="Arial"/>
              </a:rPr>
              <a:t>Συμβουλευτική Σχέση και Διαδικασία</a:t>
            </a:r>
          </a:p>
          <a:p>
            <a:pPr marL="384556" indent="-190500">
              <a:lnSpc>
                <a:spcPts val="2160"/>
              </a:lnSpc>
              <a:spcAft>
                <a:spcPts val="420"/>
              </a:spcAft>
            </a:pPr>
            <a:r>
              <a:rPr lang="el" sz="1900">
                <a:solidFill>
                  <a:srgbClr val="0061B2"/>
                </a:solidFill>
                <a:latin typeface="Arial"/>
              </a:rPr>
              <a:t>-    </a:t>
            </a:r>
            <a:r>
              <a:rPr lang="el" sz="1900">
                <a:latin typeface="Arial"/>
              </a:rPr>
              <a:t>Συμβουλευτικός ψυχολόγος (ρόλος / χαρακτηριστικά /εκπαίδευση / προσωπική θεραπεία / εποπτεία)</a:t>
            </a:r>
          </a:p>
          <a:p>
            <a:pPr marL="384556" indent="-190500">
              <a:lnSpc>
                <a:spcPts val="2120"/>
              </a:lnSpc>
              <a:spcAft>
                <a:spcPts val="420"/>
              </a:spcAft>
            </a:pPr>
            <a:r>
              <a:rPr lang="el" sz="1900">
                <a:solidFill>
                  <a:srgbClr val="0061B2"/>
                </a:solidFill>
                <a:latin typeface="Arial"/>
              </a:rPr>
              <a:t>-    </a:t>
            </a:r>
            <a:r>
              <a:rPr lang="el" sz="1900">
                <a:latin typeface="Arial"/>
              </a:rPr>
              <a:t>Συμβουλευόμενος</a:t>
            </a:r>
          </a:p>
          <a:p>
            <a:pPr marL="384556" indent="-190500">
              <a:lnSpc>
                <a:spcPts val="2120"/>
              </a:lnSpc>
              <a:spcAft>
                <a:spcPts val="4480"/>
              </a:spcAft>
            </a:pPr>
            <a:r>
              <a:rPr lang="el" sz="1900">
                <a:solidFill>
                  <a:srgbClr val="0061B2"/>
                </a:solidFill>
                <a:latin typeface="Arial"/>
              </a:rPr>
              <a:t>-    </a:t>
            </a:r>
            <a:r>
              <a:rPr lang="el" sz="1900">
                <a:latin typeface="Arial"/>
              </a:rPr>
              <a:t>Συμβουλευτική Διαδικασία</a:t>
            </a:r>
          </a:p>
          <a:p>
            <a:pPr marL="194056" indent="-177800">
              <a:lnSpc>
                <a:spcPts val="2616"/>
              </a:lnSpc>
              <a:spcAft>
                <a:spcPts val="3430"/>
              </a:spcAft>
            </a:pPr>
            <a:r>
              <a:rPr lang="el" sz="2200" b="1">
                <a:solidFill>
                  <a:srgbClr val="0061B2"/>
                </a:solidFill>
                <a:latin typeface="Arial"/>
              </a:rPr>
              <a:t>■    </a:t>
            </a:r>
            <a:r>
              <a:rPr lang="el" sz="2200" b="1">
                <a:latin typeface="Arial"/>
              </a:rPr>
              <a:t>Προβλήματα Εφήβων (Ειδική Αγωγή, Ψυχοκοινωνικές Διαταραχές)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320040" y="5495544"/>
            <a:ext cx="124968" cy="1280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60"/>
              </a:lnSpc>
            </a:pPr>
            <a:r>
              <a:rPr lang="el" sz="1300">
                <a:solidFill>
                  <a:srgbClr val="0061B2"/>
                </a:solidFill>
                <a:latin typeface="Arial"/>
              </a:rPr>
              <a:t>■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487680" y="5422392"/>
            <a:ext cx="4684776" cy="3291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460"/>
              </a:lnSpc>
              <a:spcBef>
                <a:spcPts val="3430"/>
              </a:spcBef>
            </a:pPr>
            <a:r>
              <a:rPr lang="el" sz="2200" b="1">
                <a:latin typeface="Arial"/>
              </a:rPr>
              <a:t>Τρόποι διαχείρισης προβλημάτων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01752" y="6470904"/>
            <a:ext cx="563880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11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0"/>
            <a:ext cx="9137904" cy="5681472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307848" y="320040"/>
            <a:ext cx="1688592" cy="298704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460"/>
              </a:lnSpc>
            </a:pPr>
            <a:r>
              <a:rPr lang="el" sz="2200" b="1">
                <a:solidFill>
                  <a:srgbClr val="FFFFFF"/>
                </a:solidFill>
                <a:latin typeface="Arial"/>
              </a:rPr>
              <a:t>Συνδιαλέξεις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64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072" y="0"/>
            <a:ext cx="2090928" cy="1014984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307848" y="320040"/>
            <a:ext cx="1307592" cy="295656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460"/>
              </a:lnSpc>
              <a:spcAft>
                <a:spcPts val="6510"/>
              </a:spcAft>
            </a:pPr>
            <a:r>
              <a:rPr lang="el" sz="2200" b="1">
                <a:solidFill>
                  <a:srgbClr val="FFFFFF"/>
                </a:solidFill>
                <a:latin typeface="Arial"/>
              </a:rPr>
              <a:t>Θεραπεία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221202" y="1831848"/>
            <a:ext cx="8851392" cy="2837688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120"/>
              </a:lnSpc>
              <a:spcBef>
                <a:spcPts val="6510"/>
              </a:spcBef>
              <a:spcAft>
                <a:spcPts val="1050"/>
              </a:spcAft>
            </a:pPr>
            <a:r>
              <a:rPr lang="el" sz="1900" b="1" dirty="0">
                <a:solidFill>
                  <a:srgbClr val="0061B2"/>
                </a:solidFill>
                <a:latin typeface="Arial"/>
              </a:rPr>
              <a:t>■    </a:t>
            </a:r>
            <a:r>
              <a:rPr lang="el" sz="1900" b="1" dirty="0">
                <a:solidFill>
                  <a:srgbClr val="FF00FF"/>
                </a:solidFill>
                <a:latin typeface="Arial"/>
              </a:rPr>
              <a:t>Δομική Ανάλυση: </a:t>
            </a:r>
            <a:r>
              <a:rPr lang="el" sz="1700" b="1" dirty="0">
                <a:latin typeface="Arial"/>
              </a:rPr>
              <a:t>μαθαίνω τις καταστάσεις του Εγώ</a:t>
            </a:r>
          </a:p>
          <a:p>
            <a:pPr indent="0">
              <a:lnSpc>
                <a:spcPts val="2120"/>
              </a:lnSpc>
              <a:spcAft>
                <a:spcPts val="1050"/>
              </a:spcAft>
            </a:pPr>
            <a:r>
              <a:rPr lang="el" sz="1900" b="1" dirty="0">
                <a:solidFill>
                  <a:srgbClr val="0061B2"/>
                </a:solidFill>
                <a:latin typeface="Arial"/>
              </a:rPr>
              <a:t>■    </a:t>
            </a:r>
            <a:r>
              <a:rPr lang="el" sz="1900" b="1" dirty="0">
                <a:solidFill>
                  <a:srgbClr val="FF00FF"/>
                </a:solidFill>
                <a:latin typeface="Arial"/>
              </a:rPr>
              <a:t>Συνδιαλεκτική Ανάλυση</a:t>
            </a:r>
            <a:r>
              <a:rPr lang="el" sz="1700" b="1" dirty="0">
                <a:solidFill>
                  <a:srgbClr val="FF00FF"/>
                </a:solidFill>
                <a:latin typeface="Arial"/>
              </a:rPr>
              <a:t>: </a:t>
            </a:r>
            <a:r>
              <a:rPr lang="el" sz="1700" b="1" dirty="0">
                <a:latin typeface="Arial"/>
              </a:rPr>
              <a:t>κατανοώ τις δικές μου συνδιαλέξεις</a:t>
            </a:r>
          </a:p>
          <a:p>
            <a:pPr indent="0">
              <a:lnSpc>
                <a:spcPts val="3240"/>
              </a:lnSpc>
            </a:pPr>
            <a:r>
              <a:rPr lang="el" sz="1900" b="1" dirty="0">
                <a:solidFill>
                  <a:srgbClr val="0061B2"/>
                </a:solidFill>
                <a:latin typeface="Arial"/>
              </a:rPr>
              <a:t>■    </a:t>
            </a:r>
            <a:r>
              <a:rPr lang="el" sz="1900" b="1" dirty="0">
                <a:solidFill>
                  <a:srgbClr val="FF00FF"/>
                </a:solidFill>
                <a:latin typeface="Arial"/>
              </a:rPr>
              <a:t>Σενάριο Ζωής</a:t>
            </a:r>
            <a:r>
              <a:rPr lang="el" sz="1900" b="1" dirty="0">
                <a:latin typeface="Arial"/>
              </a:rPr>
              <a:t>: </a:t>
            </a:r>
            <a:r>
              <a:rPr lang="el" sz="1700" b="1" dirty="0">
                <a:latin typeface="Arial"/>
              </a:rPr>
              <a:t>χτίζω πιο λειτουργικές συνδιαλέξεις </a:t>
            </a:r>
            <a:r>
              <a:rPr lang="el" sz="1700" b="1" u="sng" dirty="0">
                <a:latin typeface="Arial"/>
              </a:rPr>
              <a:t>Μέσα:</a:t>
            </a:r>
          </a:p>
          <a:p>
            <a:pPr indent="0">
              <a:lnSpc>
                <a:spcPts val="3240"/>
              </a:lnSpc>
            </a:pPr>
            <a:r>
              <a:rPr lang="el" sz="1700" b="1" dirty="0">
                <a:latin typeface="Arial"/>
              </a:rPr>
              <a:t>Βιβλιοθεραπεία, άδεια καρέκλα, πρόβα σεναρίου </a:t>
            </a:r>
            <a:r>
              <a:rPr lang="el" sz="1700" b="1" u="sng" dirty="0">
                <a:latin typeface="Arial"/>
              </a:rPr>
              <a:t>Εφαρμογές:</a:t>
            </a:r>
          </a:p>
          <a:p>
            <a:pPr indent="0">
              <a:lnSpc>
                <a:spcPts val="3240"/>
              </a:lnSpc>
            </a:pPr>
            <a:r>
              <a:rPr lang="el" sz="1700" b="1" dirty="0">
                <a:latin typeface="Arial"/>
              </a:rPr>
              <a:t>Ψυχικά ασθενείς, φυλακισμένοι, Επαγγελματικός Προσανατολισμός, Εκπαίδευση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65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686" y="1643050"/>
            <a:ext cx="2923032" cy="3962400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307848" y="320040"/>
            <a:ext cx="2977896" cy="298704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50"/>
              </a:lnSpc>
            </a:pPr>
            <a:r>
              <a:rPr lang="el" sz="2100" b="1">
                <a:solidFill>
                  <a:srgbClr val="FFFFFF"/>
                </a:solidFill>
                <a:latin typeface="Arial"/>
              </a:rPr>
              <a:t>Σπάνιες Φωτογραφίες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144598" y="1801368"/>
            <a:ext cx="5641848" cy="2392680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marL="241300" indent="0">
              <a:lnSpc>
                <a:spcPts val="2010"/>
              </a:lnSpc>
              <a:spcAft>
                <a:spcPts val="2800"/>
              </a:spcAft>
            </a:pPr>
            <a:r>
              <a:rPr lang="el" sz="1800" dirty="0">
                <a:latin typeface="Arial"/>
              </a:rPr>
              <a:t>Ο </a:t>
            </a:r>
            <a:r>
              <a:rPr lang="en-US" sz="1800" dirty="0">
                <a:latin typeface="Arial"/>
              </a:rPr>
              <a:t>Eric Berne </a:t>
            </a:r>
            <a:r>
              <a:rPr lang="el" sz="1800" dirty="0">
                <a:latin typeface="Arial"/>
              </a:rPr>
              <a:t>στη </a:t>
            </a:r>
            <a:r>
              <a:rPr lang="en-US" sz="1800" dirty="0" err="1">
                <a:latin typeface="Arial"/>
              </a:rPr>
              <a:t>Maserati</a:t>
            </a:r>
            <a:r>
              <a:rPr lang="en-US" sz="1800" dirty="0">
                <a:latin typeface="Arial"/>
              </a:rPr>
              <a:t> </a:t>
            </a:r>
            <a:r>
              <a:rPr lang="el" sz="1800" dirty="0">
                <a:latin typeface="Arial"/>
              </a:rPr>
              <a:t>του </a:t>
            </a:r>
            <a:r>
              <a:rPr lang="en-US" sz="1800" dirty="0">
                <a:latin typeface="Arial"/>
              </a:rPr>
              <a:t>(San Francisco </a:t>
            </a:r>
            <a:r>
              <a:rPr lang="el" sz="1800" dirty="0">
                <a:latin typeface="Arial"/>
              </a:rPr>
              <a:t>1966)</a:t>
            </a:r>
          </a:p>
          <a:p>
            <a:pPr indent="0" algn="ctr">
              <a:lnSpc>
                <a:spcPts val="1728"/>
              </a:lnSpc>
              <a:spcAft>
                <a:spcPts val="910"/>
              </a:spcAft>
            </a:pPr>
            <a:r>
              <a:rPr lang="el" sz="1800" dirty="0">
                <a:latin typeface="Arial"/>
              </a:rPr>
              <a:t>Αστειευόταν λέγοντας πως και οι τρεις πτυχές του εγώ του αγόρασαν το αυτοκίνητο:</a:t>
            </a:r>
          </a:p>
          <a:p>
            <a:pPr indent="0">
              <a:lnSpc>
                <a:spcPts val="3024"/>
              </a:lnSpc>
            </a:pPr>
            <a:r>
              <a:rPr lang="el" sz="1800" dirty="0">
                <a:latin typeface="Arial"/>
              </a:rPr>
              <a:t>1)    Το Παιδί την </a:t>
            </a:r>
            <a:r>
              <a:rPr lang="el" sz="1800" u="sng" dirty="0">
                <a:latin typeface="Arial"/>
              </a:rPr>
              <a:t>ήθελε</a:t>
            </a:r>
          </a:p>
          <a:p>
            <a:pPr indent="0">
              <a:lnSpc>
                <a:spcPts val="3024"/>
              </a:lnSpc>
            </a:pPr>
            <a:r>
              <a:rPr lang="el" sz="1800" dirty="0">
                <a:latin typeface="Arial"/>
              </a:rPr>
              <a:t>2)    Ο Ενήλικας τη </a:t>
            </a:r>
            <a:r>
              <a:rPr lang="el" sz="1800" u="sng" dirty="0">
                <a:latin typeface="Arial"/>
              </a:rPr>
              <a:t>χρειαζόταν</a:t>
            </a:r>
          </a:p>
          <a:p>
            <a:pPr indent="0">
              <a:lnSpc>
                <a:spcPts val="3024"/>
              </a:lnSpc>
            </a:pPr>
            <a:r>
              <a:rPr lang="el" sz="1800" dirty="0">
                <a:latin typeface="Arial"/>
              </a:rPr>
              <a:t>3)    Ο Γονιός </a:t>
            </a:r>
            <a:r>
              <a:rPr lang="el" sz="1800" u="sng" dirty="0">
                <a:latin typeface="Arial"/>
              </a:rPr>
              <a:t>συμβούλευε</a:t>
            </a:r>
            <a:r>
              <a:rPr lang="el" sz="1800" dirty="0">
                <a:latin typeface="Arial"/>
              </a:rPr>
              <a:t> να την οδηγώ με ασφάλεια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66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456" y="2014728"/>
            <a:ext cx="4666488" cy="3974592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307848" y="320040"/>
            <a:ext cx="2977896" cy="298704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50"/>
              </a:lnSpc>
            </a:pPr>
            <a:r>
              <a:rPr lang="el" sz="2100" b="1">
                <a:solidFill>
                  <a:srgbClr val="FFFFFF"/>
                </a:solidFill>
                <a:latin typeface="Arial"/>
              </a:rPr>
              <a:t>Σπάνιες Φωτογραφίες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256032" y="1862328"/>
            <a:ext cx="3532632" cy="579120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24"/>
              </a:lnSpc>
              <a:spcAft>
                <a:spcPts val="3640"/>
              </a:spcAft>
            </a:pPr>
            <a:r>
              <a:rPr lang="el" sz="1900">
                <a:latin typeface="Arial"/>
              </a:rPr>
              <a:t>Ο </a:t>
            </a:r>
            <a:r>
              <a:rPr lang="en-US" sz="1900">
                <a:latin typeface="Arial"/>
              </a:rPr>
              <a:t>Eric Berne </a:t>
            </a:r>
            <a:r>
              <a:rPr lang="el" sz="1900">
                <a:latin typeface="Arial"/>
              </a:rPr>
              <a:t>παίζοντας ντραμς </a:t>
            </a:r>
            <a:r>
              <a:rPr lang="en-US" sz="1900">
                <a:latin typeface="Arial"/>
              </a:rPr>
              <a:t>(California, </a:t>
            </a:r>
            <a:r>
              <a:rPr lang="el" sz="1900">
                <a:latin typeface="Arial"/>
              </a:rPr>
              <a:t>1966)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609600" y="3142488"/>
            <a:ext cx="3002280" cy="579120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24"/>
              </a:lnSpc>
              <a:spcBef>
                <a:spcPts val="3640"/>
              </a:spcBef>
            </a:pPr>
            <a:r>
              <a:rPr lang="el" sz="1900">
                <a:latin typeface="Arial"/>
              </a:rPr>
              <a:t>«Όταν παίζω ντραμς απελευθερώνω το Παιδί..»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67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16992" y="2587752"/>
            <a:ext cx="7976616" cy="499872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marL="215900" indent="-215900">
              <a:lnSpc>
                <a:spcPts val="2184"/>
              </a:lnSpc>
              <a:spcBef>
                <a:spcPts val="3500"/>
              </a:spcBef>
              <a:spcAft>
                <a:spcPts val="3500"/>
              </a:spcAft>
            </a:pPr>
            <a:r>
              <a:rPr lang="en-US" sz="1900" b="1" dirty="0">
                <a:solidFill>
                  <a:srgbClr val="0061B2"/>
                </a:solidFill>
                <a:latin typeface="Arial"/>
              </a:rPr>
              <a:t>■ </a:t>
            </a:r>
            <a:r>
              <a:rPr lang="el" sz="1900" b="1" dirty="0">
                <a:latin typeface="Arial"/>
              </a:rPr>
              <a:t>Μαλικιώση-Λοϊζου, Μ. </a:t>
            </a:r>
            <a:r>
              <a:rPr lang="en-US" sz="1900" b="1" dirty="0">
                <a:latin typeface="Arial"/>
              </a:rPr>
              <a:t>(2012). </a:t>
            </a:r>
            <a:r>
              <a:rPr lang="el" sz="1800" b="1" i="1" dirty="0">
                <a:latin typeface="Arial"/>
              </a:rPr>
              <a:t>Συμβουλευτική Ψυχολογία.</a:t>
            </a:r>
            <a:r>
              <a:rPr lang="el" sz="1900" b="1" dirty="0">
                <a:latin typeface="Arial"/>
              </a:rPr>
              <a:t> Αθήνα: Πεδίο.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316992" y="3776472"/>
            <a:ext cx="7062216" cy="551688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marL="215900" indent="-215900">
              <a:lnSpc>
                <a:spcPts val="2160"/>
              </a:lnSpc>
              <a:spcBef>
                <a:spcPts val="3500"/>
              </a:spcBef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</a:t>
            </a:r>
            <a:r>
              <a:rPr lang="el" sz="1900" b="1">
                <a:latin typeface="Arial"/>
              </a:rPr>
              <a:t>Χάρρις, Τ. (1967/2008). Είμαι Ο'ΚΕΥ, είσαι Ο'ΚΕΥ. Αθήνα: Καστανιώτης.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68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928" y="45720"/>
            <a:ext cx="2100072" cy="969264"/>
          </a:xfrm>
          <a:prstGeom prst="rect">
            <a:avLst/>
          </a:prstGeom>
        </p:spPr>
      </p:pic>
      <p:pic>
        <p:nvPicPr>
          <p:cNvPr id="3" name="2 - Εικόν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624" y="1871472"/>
            <a:ext cx="6790944" cy="3880104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307848" y="185928"/>
            <a:ext cx="4020312" cy="566928"/>
          </a:xfrm>
          <a:prstGeom prst="rect">
            <a:avLst/>
          </a:prstGeom>
          <a:solidFill>
            <a:srgbClr val="5386C1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120"/>
              </a:lnSpc>
            </a:pPr>
            <a:r>
              <a:rPr lang="el" sz="1900" b="1">
                <a:latin typeface="Arial"/>
              </a:rPr>
              <a:t>Ο στόχος μας:</a:t>
            </a:r>
          </a:p>
          <a:p>
            <a:pPr indent="0">
              <a:lnSpc>
                <a:spcPts val="2120"/>
              </a:lnSpc>
            </a:pPr>
            <a:r>
              <a:rPr lang="el" sz="1900" b="1">
                <a:latin typeface="Arial"/>
              </a:rPr>
              <a:t>Εμπιστοσύνη στις γνώσεις μας !!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19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76" y="2206752"/>
            <a:ext cx="4075176" cy="2609088"/>
          </a:xfrm>
          <a:prstGeom prst="rect">
            <a:avLst/>
          </a:prstGeom>
        </p:spPr>
      </p:pic>
      <p:pic>
        <p:nvPicPr>
          <p:cNvPr id="3" name="2 - Εικόν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736" y="0"/>
            <a:ext cx="3255264" cy="1014984"/>
          </a:xfrm>
          <a:prstGeom prst="rect">
            <a:avLst/>
          </a:prstGeom>
        </p:spPr>
      </p:pic>
      <p:pic>
        <p:nvPicPr>
          <p:cNvPr id="4" name="3 - Εικόν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504" y="4504944"/>
            <a:ext cx="2953512" cy="606552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01752" y="185928"/>
            <a:ext cx="3368040" cy="563880"/>
          </a:xfrm>
          <a:prstGeom prst="rect">
            <a:avLst/>
          </a:prstGeom>
          <a:solidFill>
            <a:srgbClr val="5386C1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120"/>
              </a:lnSpc>
            </a:pPr>
            <a:r>
              <a:rPr lang="el" sz="1900" b="1">
                <a:latin typeface="Arial"/>
              </a:rPr>
              <a:t>Τι είναι</a:t>
            </a:r>
          </a:p>
          <a:p>
            <a:pPr indent="0">
              <a:lnSpc>
                <a:spcPts val="2120"/>
              </a:lnSpc>
            </a:pPr>
            <a:r>
              <a:rPr lang="el" sz="1900" b="1">
                <a:latin typeface="Arial"/>
              </a:rPr>
              <a:t>Συμβουλευτική Ψυχολογία?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01752" y="6470904"/>
            <a:ext cx="563880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21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928" y="45720"/>
            <a:ext cx="2093976" cy="969264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301752" y="185928"/>
            <a:ext cx="5913322" cy="563880"/>
          </a:xfrm>
          <a:prstGeom prst="rect">
            <a:avLst/>
          </a:prstGeom>
          <a:solidFill>
            <a:srgbClr val="5386C1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304"/>
              </a:lnSpc>
              <a:spcAft>
                <a:spcPts val="6020"/>
              </a:spcAft>
            </a:pPr>
            <a:r>
              <a:rPr lang="el" sz="1900" b="1" dirty="0">
                <a:latin typeface="Arial"/>
              </a:rPr>
              <a:t>Τι </a:t>
            </a:r>
            <a:r>
              <a:rPr lang="el" sz="1900" b="1" u="sng" dirty="0">
                <a:latin typeface="Arial"/>
              </a:rPr>
              <a:t>δεν</a:t>
            </a:r>
            <a:r>
              <a:rPr lang="el" sz="1900" b="1" dirty="0">
                <a:latin typeface="Arial"/>
              </a:rPr>
              <a:t> είναι Συμβουλευτική (ούτε Συμβουλευτική Ψυχολογία)..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182880" y="1862328"/>
            <a:ext cx="3200400" cy="277368"/>
          </a:xfrm>
          <a:prstGeom prst="rect">
            <a:avLst/>
          </a:prstGeom>
          <a:solidFill>
            <a:srgbClr val="EAE9DF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120"/>
              </a:lnSpc>
              <a:spcBef>
                <a:spcPts val="6020"/>
              </a:spcBef>
              <a:spcAft>
                <a:spcPts val="3850"/>
              </a:spcAft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</a:t>
            </a:r>
            <a:r>
              <a:rPr lang="el" sz="1900" b="1">
                <a:latin typeface="Arial"/>
              </a:rPr>
              <a:t>Το να δίνω «συμβουλές»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182880" y="2837688"/>
            <a:ext cx="3496056" cy="277368"/>
          </a:xfrm>
          <a:prstGeom prst="rect">
            <a:avLst/>
          </a:prstGeom>
          <a:solidFill>
            <a:srgbClr val="EAE9DF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120"/>
              </a:lnSpc>
              <a:spcBef>
                <a:spcPts val="3850"/>
              </a:spcBef>
              <a:spcAft>
                <a:spcPts val="3850"/>
              </a:spcAft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</a:t>
            </a:r>
            <a:r>
              <a:rPr lang="el" sz="1900" b="1">
                <a:latin typeface="Arial"/>
              </a:rPr>
              <a:t>Το να δίνω «πληροφορίες»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182880" y="3813048"/>
            <a:ext cx="5504688" cy="633984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120"/>
              </a:lnSpc>
              <a:spcBef>
                <a:spcPts val="3850"/>
              </a:spcBef>
              <a:spcAft>
                <a:spcPts val="490"/>
              </a:spcAft>
            </a:pPr>
            <a:r>
              <a:rPr lang="el" sz="1900" b="1">
                <a:solidFill>
                  <a:srgbClr val="0061B2"/>
                </a:solidFill>
                <a:latin typeface="Arial"/>
              </a:rPr>
              <a:t>■ </a:t>
            </a:r>
            <a:r>
              <a:rPr lang="el" sz="1900" b="1">
                <a:latin typeface="Arial"/>
              </a:rPr>
              <a:t>Το να «λειτουργώ» όπως μιλάω με ένα φίλο</a:t>
            </a:r>
          </a:p>
          <a:p>
            <a:pPr marL="165100" indent="0">
              <a:lnSpc>
                <a:spcPts val="2010"/>
              </a:lnSpc>
            </a:pPr>
            <a:r>
              <a:rPr lang="el" sz="1800">
                <a:solidFill>
                  <a:srgbClr val="0061B2"/>
                </a:solidFill>
                <a:latin typeface="Arial"/>
              </a:rPr>
              <a:t>- </a:t>
            </a:r>
            <a:r>
              <a:rPr lang="en-US" sz="1800">
                <a:latin typeface="Arial"/>
              </a:rPr>
              <a:t>Empathy vs sympathy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■ 22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928" y="45720"/>
            <a:ext cx="2093976" cy="969264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307848" y="320040"/>
            <a:ext cx="3535680" cy="295656"/>
          </a:xfrm>
          <a:prstGeom prst="rect">
            <a:avLst/>
          </a:prstGeom>
          <a:solidFill>
            <a:srgbClr val="5386C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460"/>
              </a:lnSpc>
              <a:spcAft>
                <a:spcPts val="6650"/>
              </a:spcAft>
            </a:pPr>
            <a:r>
              <a:rPr lang="el" sz="2200" b="1">
                <a:latin typeface="Arial"/>
              </a:rPr>
              <a:t>Συμβουλευτική Ψυχολογία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265176" y="1862328"/>
            <a:ext cx="8470392" cy="3020568"/>
          </a:xfrm>
          <a:prstGeom prst="rect">
            <a:avLst/>
          </a:prstGeom>
          <a:solidFill>
            <a:srgbClr val="EAE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120"/>
              </a:lnSpc>
              <a:spcBef>
                <a:spcPts val="6650"/>
              </a:spcBef>
              <a:spcAft>
                <a:spcPts val="3920"/>
              </a:spcAft>
            </a:pPr>
            <a:r>
              <a:rPr lang="el" sz="1900" b="1">
                <a:latin typeface="Arial"/>
              </a:rPr>
              <a:t>Συν + Βουλεύομαι = </a:t>
            </a:r>
            <a:r>
              <a:rPr lang="el" sz="1900">
                <a:latin typeface="Arial"/>
              </a:rPr>
              <a:t>σκέφτομαι, μελετώ για να αποφασίσω</a:t>
            </a:r>
          </a:p>
          <a:p>
            <a:pPr marL="2717800" indent="0">
              <a:lnSpc>
                <a:spcPts val="2120"/>
              </a:lnSpc>
              <a:spcAft>
                <a:spcPts val="1120"/>
              </a:spcAft>
            </a:pPr>
            <a:r>
              <a:rPr lang="el" sz="1900" b="1">
                <a:latin typeface="Arial"/>
              </a:rPr>
              <a:t>«Η διαδικασία κατά τη οποία</a:t>
            </a:r>
          </a:p>
          <a:p>
            <a:pPr indent="0" algn="r">
              <a:lnSpc>
                <a:spcPts val="2120"/>
              </a:lnSpc>
            </a:pPr>
            <a:r>
              <a:rPr lang="el" sz="1900" b="1">
                <a:latin typeface="Arial"/>
              </a:rPr>
              <a:t>ο ειδικός </a:t>
            </a:r>
            <a:r>
              <a:rPr lang="el" sz="1900" b="1" u="sng">
                <a:latin typeface="Arial"/>
              </a:rPr>
              <a:t>συν-εξετάζει</a:t>
            </a:r>
            <a:r>
              <a:rPr lang="el" sz="1900" b="1">
                <a:latin typeface="Arial"/>
              </a:rPr>
              <a:t> με κάποιο άτομο (ή ομάδα) «θέματα» που το</a:t>
            </a:r>
          </a:p>
          <a:p>
            <a:pPr marL="3759200" indent="0">
              <a:lnSpc>
                <a:spcPts val="3840"/>
              </a:lnSpc>
            </a:pPr>
            <a:r>
              <a:rPr lang="el" sz="1900" b="1">
                <a:latin typeface="Arial"/>
              </a:rPr>
              <a:t>απασχολούν</a:t>
            </a:r>
          </a:p>
          <a:p>
            <a:pPr marL="1968500" indent="0">
              <a:lnSpc>
                <a:spcPts val="3840"/>
              </a:lnSpc>
            </a:pPr>
            <a:r>
              <a:rPr lang="el" sz="1900" b="1">
                <a:latin typeface="Arial"/>
              </a:rPr>
              <a:t>και </a:t>
            </a:r>
            <a:r>
              <a:rPr lang="el" sz="1900" b="1" u="sng">
                <a:latin typeface="Arial"/>
              </a:rPr>
              <a:t>παρέχει διευκόλυνση</a:t>
            </a:r>
            <a:r>
              <a:rPr lang="el" sz="1900" b="1">
                <a:latin typeface="Arial"/>
              </a:rPr>
              <a:t> προκειμένου το</a:t>
            </a:r>
          </a:p>
          <a:p>
            <a:pPr marL="2222500" indent="0">
              <a:lnSpc>
                <a:spcPts val="3840"/>
              </a:lnSpc>
            </a:pPr>
            <a:r>
              <a:rPr lang="el" sz="1900">
                <a:solidFill>
                  <a:srgbClr val="FF0000"/>
                </a:solidFill>
                <a:latin typeface="Arial"/>
              </a:rPr>
              <a:t>άτομο </a:t>
            </a:r>
            <a:r>
              <a:rPr lang="el" sz="1900" b="1">
                <a:latin typeface="Arial"/>
              </a:rPr>
              <a:t>να </a:t>
            </a:r>
            <a:r>
              <a:rPr lang="el" sz="1900">
                <a:solidFill>
                  <a:srgbClr val="FF0000"/>
                </a:solidFill>
                <a:latin typeface="Arial"/>
              </a:rPr>
              <a:t>οδηγηθεί στην επίλυση </a:t>
            </a:r>
            <a:r>
              <a:rPr lang="el" sz="1900" b="1">
                <a:latin typeface="Arial"/>
              </a:rPr>
              <a:t>τους»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01752" y="6470904"/>
            <a:ext cx="58216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00"/>
              </a:lnSpc>
            </a:pPr>
            <a:r>
              <a:rPr lang="en-US" sz="900">
                <a:latin typeface="Arial"/>
              </a:rPr>
              <a:t>Page </a:t>
            </a:r>
            <a:r>
              <a:rPr lang="el" sz="900">
                <a:latin typeface="Arial"/>
              </a:rPr>
              <a:t>■ 23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2126</Words>
  <PresentationFormat>Προβολή στην οθόνη (4:3)</PresentationFormat>
  <Paragraphs>370</Paragraphs>
  <Slides>54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55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Administrator</dc:creator>
  <cp:lastModifiedBy>Windows User</cp:lastModifiedBy>
  <cp:revision>1</cp:revision>
  <dcterms:modified xsi:type="dcterms:W3CDTF">2022-11-04T09:45:06Z</dcterms:modified>
</cp:coreProperties>
</file>