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omments/comment8.xml" ContentType="application/vnd.openxmlformats-officedocument.presentationml.comment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s/comment6.xml" ContentType="application/vnd.openxmlformats-officedocument.presentationml.comment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comments/comment7.xml" ContentType="application/vnd.openxmlformats-officedocument.presentationml.comment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omments/comment5.xml" ContentType="application/vnd.openxmlformats-officedocument.presentationml.comment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omments/comment3.xml" ContentType="application/vnd.openxmlformats-officedocument.presentationml.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2" r:id="rId6"/>
    <p:sldId id="264" r:id="rId7"/>
    <p:sldId id="261" r:id="rId8"/>
    <p:sldId id="265" r:id="rId9"/>
    <p:sldId id="266" r:id="rId10"/>
    <p:sldId id="267" r:id="rId11"/>
    <p:sldId id="268" r:id="rId12"/>
    <p:sldId id="269" r:id="rId13"/>
    <p:sldId id="270" r:id="rId14"/>
    <p:sldId id="271" r:id="rId15"/>
    <p:sldId id="275" r:id="rId16"/>
    <p:sldId id="272" r:id="rId17"/>
    <p:sldId id="273" r:id="rId18"/>
    <p:sldId id="274" r:id="rId19"/>
    <p:sldId id="276" r:id="rId20"/>
    <p:sldId id="282" r:id="rId21"/>
    <p:sldId id="277" r:id="rId22"/>
    <p:sldId id="279" r:id="rId23"/>
    <p:sldId id="280" r:id="rId24"/>
    <p:sldId id="281" r:id="rId25"/>
    <p:sldId id="278" r:id="rId26"/>
    <p:sldId id="283" r:id="rId27"/>
    <p:sldId id="284" r:id="rId28"/>
    <p:sldId id="287" r:id="rId29"/>
    <p:sldId id="286" r:id="rId30"/>
    <p:sldId id="285"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38"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9" d="100"/>
          <a:sy n="79" d="100"/>
        </p:scale>
        <p:origin x="-511"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1-06T23:39:29.335" idx="1">
    <p:pos x="4106" y="260"/>
    <p:text>ατομικη ψυχοθεραπεια ενηλικων και οχι ομαδα
πως διαφοροποιειται απο την χορηγηση συμβουλων, την ψυχολογικη υποστηριξη, την φιλικη συμπαρασταση και συμπονια?</p:text>
  </p:cm>
  <p:cm authorId="0" dt="2015-01-06T22:58:35.012" idx="4">
    <p:pos x="5017" y="1319"/>
    <p:text>ΣΤΗΝ ΜΕΓΑΛΗ ΒΡΕΤΑΝΙΑ Ο ΤΙΤΛΟΣ ΤΟΥ ΨΥΧΟΛΟΓΟΥ- ΨΥΧΟΘΕΡΑΠΕΥΤΗ ΕΙΝΑΙ ΝΟΜΟΘΕΤΙΚΑ ΚΑΙ ΘΕΣΜΙΚΑ ΚΑΤΟΧΥΡΩΜΕΝΟΣ ΚΑΙ ΧΟΡΗΓΗΤΑΙ ΜΟΝΟ ΜΕΤΑ ΑΠΟ ΠΟΛΥΕΤΗ ΕΚΠΑΙΔΕΥΣΗ-ΚΑΤΑΡΤΙΣΗ ΜΕ ΣΥΓΚΕΚΡΙΜΕΝΑ ΚΡΙΤΗΡΙΑ
ΕΔΩ ΑΥΘΑΙΡΕΤΗ ΧΡΗΣΗ ΚΑΙ ΠΑΡΑΝΟΗΣΗ ΟΤΙ ΜΕΤΑ ΑΠΟ ΤΟ ΠΡΩΤΟ ΠΡΥΧΙΟ ΜΠΟΡΕΙ ΚΑΝΕΙΣ ΝΑ ΔΟΥΛΕΥΕΙ ΩΣ ΨΥΧΟΛΟΓΟΣ-ΨΥΧΟΘΕΡΑΠΕΥΤΗΣ</p:text>
  </p:cm>
  <p:cm authorId="0" dt="2015-01-06T23:29:04.164" idx="6">
    <p:pos x="2183" y="2248"/>
    <p:text>χαρακτηριζεται απο αποδοχη, σεβασμο, αμεσοτητα και ειλικρινια</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1-06T22:53:58.211" idx="2">
    <p:pos x="4505" y="948"/>
    <p:text>πως επιλεγει κανεις ποιο θεωρητικο μοντελο?</p:text>
  </p:cm>
  <p:cm authorId="0" dt="2015-01-06T23:11:11.353" idx="3">
    <p:pos x="4627" y="2090"/>
    <p:text>ο BPS ΥΠΑΓΟΡΕΥΕΙ 1:8 RATIO Η ΜΙΜΙΜUM 2 ΩΡΕΣ ΤΟΝ ΜΗΝΑ
γιατι εμπειροι θεραπευτες χρειαζονται εποπτεια? Καμψη αναστοχαστικης λειτουργιας λογω life events, present or past trauma- 
παραδειγματα πχ οικονομικη κριση</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1-06T23:23:51.494" idx="5">
    <p:pos x="1561" y="994"/>
    <p:text>πχ ως προυποθεση δικαστικης αποφασης, απειλη διαζυγιου, μερος προγραμματος αποκαταστασης απο εξαρτητικες συμπεριφορες?</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1-07T12:52:55.621" idx="10">
    <p:pos x="3335" y="399"/>
    <p:text>επηρρεαζει παραμετρους οπως η διαρκεια (βραχεια ή ανοιχτη), μοντελο που χρησιμοποιειται και τροπος δουλειας, συχνοτητα θεραπειας, λιστα αναμονης κλ.
διαχειρηση ή επιλυση δυσκολιων?
βαθος και ευρος ψυχοθεραπειας
πχ1: διαταραχες προσληψης τροφης, ΒΜΙ &lt;15, καμψη αναστοχαστικης λειτουργιας, CBT, διαφορετικη προσεγγιση σε διαφορετικα πλαισια π.χ σε κεντρο ημερας ή σε ιδιωτικη πρακτικη
πχ2: διαχειρηση αυτοκτονικοτητας σε ιδιωτικο πλαισιο ή οργανισμο (θεσμικο πλαισιο οργανισμου)</p:text>
  </p:cm>
  <p:cm authorId="0" dt="2015-01-07T12:58:05.495" idx="11">
    <p:pos x="4980" y="3112"/>
    <p:text>πολιτικοι προσφυγες, θυματα πολεμου σε αναζητηση ασυλου, μεταναστες (επιπροσθετο χαρακτηριστικο η ψυχοθεραπευτικη δουλεια μεσω μεταφραστη), οροθετικοτητα, διαταραχες προσληψης τροφης, θυματα ενδο-οικογενειακης βιας</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1-07T14:19:35.362" idx="12">
    <p:pos x="4515" y="260"/>
    <p:text>ουμανιστικη-ανθρωπιστικη προσεγγιση προσφατα μετεξελιγμενη σε υπαρξιακη (humanistic-existential)</p:text>
  </p:cm>
  <p:cm authorId="0" dt="2015-01-07T14:38:03.327" idx="13">
    <p:pos x="4822" y="1143"/>
    <p:text>'εμφυτη ταση του οργανισμου να αναπτυξει τις δυνατοτητες  του προς την προαγωγη ή την διατηρηση του'
παραδειγμα με πατατες στο υπογειο</p:text>
  </p:cm>
  <p:cm authorId="0" dt="2015-01-07T14:50:42.803" idx="14">
    <p:pos x="3920" y="2193"/>
    <p:text>οι προυποθεσεις που υπαγορευουν οτι το παιδι ειναι αγαπητο και αποδεκτο μονο οταν συμπεριφερεται συμφωνα με τα προτυπα που του εχουν καθορισει οι αλλοι</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5-01-07T16:43:30.474" idx="15">
    <p:pos x="1728" y="1087"/>
    <p:text>δυνατοτητα του θεραπευτη να αντιλαμβανεται την εσωτερικη του εμπειρια οπως αυτη εκτυλισσεται μεσα στην συνεδρια κσι την καταλληλη εκφραση της στα πλαισια της διαδρασης με τον θεραπευομενο
ο θεραπευτης να ειναι αυθεντικος, να ειναι ο εαυτος του, να συμμετεχει στην θεραπευτικη σχεση με διαφανεια
να μην κρυβεται πισω απο το προσωπειο του ειδικου η να παιζει καποιον ρολο</p:text>
  </p:cm>
  <p:cm authorId="0" dt="2015-01-08T12:27:18.022" idx="16">
    <p:pos x="4636" y="2193"/>
    <p:text>ικανοτητα του θεραπευτη να μπει στο υποκειμενικο πεδιο αναφορας του θεραπευομενου να βιωσει τα συναισθηματα που βιωνει ο πελατης ενω ταυτοχρονα να αφουγκραζεται τις δικες του συναισθηματικες αντιδρασεις σε σχεση με αυτες του πελατη (αμεσα συνδεδεμενη με την γνησιοτητα)
Οχι ταυτοσημα με τον πελατη αλλα 'σαν να' ηταν ο πελατης.
Χρηση εαυτου σαν πηγη συναισθηματικης γνωσης  βιωνοντας ενεργα τα συναισθηματα του αλλου που ενδεχομενως να βρισκονται στην ακρη της συνειδητοτητας του πελατη</p:text>
  </p:cm>
  <p:cm authorId="0" dt="2015-01-08T12:50:07.358" idx="17">
    <p:pos x="4450" y="3298"/>
    <p:text>Μη κτητικο ενδιαφερον του πελατη, αποδοχη της ατομικοτητας/διαφορετικοτητας του πελατη χωρις ορους και επιφυλαξεις
Εμπιστοσυνη στις οργανικες δυνατοτητες αυτοπραγματωσης του πελατη και πιστη οτι θα ανακαλυψει την αναπτυξη του
Εκτιμηση ατομικοτητας/ μη κριτικη κατανοηση</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5-01-08T14:22:25.982" idx="18">
    <p:pos x="3651" y="381"/>
    <p:text>ψυχοδυναμικες σχολες ειναι παρα πολλες και περιλαμβανουν και την ψυχαναλυση χωρισ ομως αυτο να σημαινει οτι η τεχνικη, η μοθοδος και η θεωρια ειναι ταυτοσημες</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15-01-09T10:02:01.658" idx="19">
    <p:pos x="2397" y="966"/>
    <p:text>μεταβαλλουν τον τροπο με τον οποιο το ατομο αντιλαμβανεται και αντιμετωπιζει την πραγματικοτητα
παραποιηση
διαφορετικες παθολογιες χρησιμοποιουν διαφορετικους μηχανισμους αμυνας
χρησιμοι σε ολους αλλα υπερβολικη συστηματικη χρηση, αποπροσανατολιζει και διαστρβλωνει την πραγματικοτητα
υπαρχουν μηχανισμοι που θεωρουνται πιο πρωιμοι (αρνηση, προβολη, προβλητικη ταυτιση) και αλλοι απου ειναι πιο εξελιγμενοι (εκλογικευση, μετουσιωση)
διαδικασιες μνημης &amp; προσοχης: π.χ. κατα το ΑΑΙ galvanic skin response κατα την (μη)ανακληση τραυματικων μνημων</p:text>
  </p:cm>
  <p:cm authorId="0" dt="2015-01-09T09:35:41.885" idx="20">
    <p:pos x="1291" y="1533"/>
    <p:text>οτι ειναι απειλητικο απωθειται εκτος συνειδητου</p:text>
  </p:cm>
  <p:cm authorId="0" dt="2015-01-09T09:37:31.116" idx="21">
    <p:pos x="1682" y="2100"/>
    <p:text>συμπεριφορες χαρακτηριστικες ενος προηγουμενου σταδιου κατω απο συνθηκες τραυματος πχ εμφανιση ενουρησης σε ενα παιδι που εχει μαθει να ελεγχει τους σφιγκτηρες του </p:text>
  </p:cm>
  <p:cm authorId="0" dt="2015-01-09T09:40:49.596" idx="22">
    <p:pos x="3521" y="2388"/>
    <p:text>reactio formation: η αντικατασταση μιας ορμης, σκεψης ή συναισθηματος με το ακριβως αντιθετο. πχ υπερπροστατευτικοτητα, εντονα συναισθηματα αγαπης σαν αντισταθισμα σε συναισθηματα ζηλιας η θυμου που δεν ειναι αποδεκτα</p:text>
  </p:cm>
  <p:cm authorId="0" dt="2015-01-09T09:44:41.976" idx="23">
    <p:pos x="1180" y="2676"/>
    <p:text>αντιληψη προσωπικων συναισθηματων σαν να προκυπτουν απο τον αλλο. Π.χ. ζηλοτυπια συζυγου που απατα τον/την συζυγο του</p:text>
  </p:cm>
  <p:cm authorId="0" dt="2015-01-09T09:52:37.257" idx="24">
    <p:pos x="1254" y="2964"/>
    <p:text>μεταθεση μη αποδεκτων συναισθηματων, σκεψεων, προθεσεων απο τον πραγματικο σε καποιον αλλο πιο αποδεκτο στοχο
πχ. κλωτσαω τη γατα</p:text>
  </p:cm>
  <p:cm authorId="0" dt="2015-01-09T09:55:38.247" idx="25">
    <p:pos x="1477" y="3242"/>
    <p:text>μεταθεση οπου ανεπιτρεπτες ορμες ανακατευθυνονται σε ανωτερους, κοινωνικα αποδεκτους στοχους- αθλητισμος, καλλιτεχνικη δραστηριοτητα, εργασια κλ.</p:text>
  </p:cm>
  <p:cm authorId="0" dt="2015-01-09T09:56:37.887" idx="26">
    <p:pos x="1496" y="3530"/>
    <p:text>διανοητικοποιηση- υπερμετρη χρηση λογικης με παραλληλη μονωση συναισθηματος</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D8DF1D-67A7-45E5-A3B1-A3EC92F8D82E}" type="datetimeFigureOut">
              <a:rPr lang="el-GR" smtClean="0"/>
              <a:t>4/11/2022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D8E3A3-F848-41EE-AE89-A09A5A720160}"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72BDA5-D2A3-4E6F-8F9F-CD51A20BCC65}"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BD77AD-5472-4E76-AB9D-C2DBCC98CB87}"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448C0B-E8DC-47ED-93AC-36BB0862AE84}"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2FD500-8EA9-4C39-8F38-A7563D4E4014}"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9485E-2FBC-4CA3-B0D8-C5F03367069D}"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146E1D-E8F3-4CC2-BF54-5D6558D7EF85}"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20BACF-D08E-4F86-8CC6-8A971AC2FFDB}" type="datetime1">
              <a:rPr lang="en-US" smtClean="0"/>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D60E67-39DE-4064-B9AC-FF06C9103B41}" type="datetime1">
              <a:rPr lang="en-US" smtClean="0"/>
              <a:t>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3999F-138D-4B17-BD08-940283BBFD85}" type="datetime1">
              <a:rPr lang="en-US" smtClean="0"/>
              <a:t>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328AE-1B4C-4C25-9208-2D5B116FD4C9}"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0BFDA-3671-4AA6-8157-7D3E29D690A6}"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A94DF-FC9C-40AE-84E6-C1247D78B2EF}" type="datetime1">
              <a:rPr lang="en-US" smtClean="0"/>
              <a:t>11/4/2022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242BD-11E4-41C4-918C-E437BDCF7E4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5"/>
            <a:ext cx="7772400" cy="1714511"/>
          </a:xfrm>
        </p:spPr>
        <p:txBody>
          <a:bodyPr/>
          <a:lstStyle/>
          <a:p>
            <a:r>
              <a:rPr lang="el-GR" dirty="0" smtClean="0">
                <a:solidFill>
                  <a:schemeClr val="bg1">
                    <a:lumMod val="95000"/>
                    <a:lumOff val="5000"/>
                  </a:schemeClr>
                </a:solidFill>
              </a:rPr>
              <a:t>Μοντέλα Ψυχοθεραπείας</a:t>
            </a:r>
            <a:endParaRPr lang="en-US" dirty="0">
              <a:solidFill>
                <a:schemeClr val="bg1">
                  <a:lumMod val="95000"/>
                  <a:lumOff val="5000"/>
                </a:schemeClr>
              </a:solidFill>
            </a:endParaRPr>
          </a:p>
        </p:txBody>
      </p:sp>
      <p:sp>
        <p:nvSpPr>
          <p:cNvPr id="6" name="4 - Θέση αριθμού διαφάνειας"/>
          <p:cNvSpPr txBox="1">
            <a:spLocks/>
          </p:cNvSpPr>
          <p:nvPr/>
        </p:nvSpPr>
        <p:spPr>
          <a:xfrm>
            <a:off x="6553200" y="6248400"/>
            <a:ext cx="2130425" cy="454025"/>
          </a:xfrm>
          <a:prstGeom prst="rect">
            <a:avLst/>
          </a:prstGeom>
          <a:noFill/>
          <a:ln>
            <a:miter lim="800000"/>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C9B59D4C-D98D-4EAE-9F8B-C339E05DB963}" type="slidenum">
              <a:rPr kumimoji="0" lang="el-GR" altLang="el-G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l-GR" altLang="el-GR" sz="1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7" name="Slide Number Placeholder 3"/>
          <p:cNvSpPr>
            <a:spLocks noGrp="1"/>
          </p:cNvSpPr>
          <p:nvPr>
            <p:ph type="sldNum" sz="quarter" idx="10"/>
          </p:nvPr>
        </p:nvSpPr>
        <p:spPr>
          <a:xfrm>
            <a:off x="6705600" y="6215082"/>
            <a:ext cx="2130425" cy="454025"/>
          </a:xfrm>
          <a:noFill/>
          <a:ln>
            <a:round/>
            <a:headEnd/>
            <a:tailEnd/>
          </a:ln>
        </p:spPr>
        <p:txBody>
          <a:bodyPr/>
          <a:lstStyle/>
          <a:p>
            <a:fld id="{1458E1E0-321B-4218-9221-3653E169BACF}" type="slidenum">
              <a:rPr lang="it-IT" altLang="el-GR" smtClean="0">
                <a:solidFill>
                  <a:schemeClr val="bg1">
                    <a:lumMod val="95000"/>
                    <a:lumOff val="5000"/>
                  </a:schemeClr>
                </a:solidFill>
              </a:rPr>
              <a:pPr/>
              <a:t>1</a:t>
            </a:fld>
            <a:endParaRPr lang="it-IT" altLang="el-GR" dirty="0" smtClean="0">
              <a:solidFill>
                <a:schemeClr val="bg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Προσωποκεντρική προσέγγιση 3</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71500" indent="-571500">
              <a:buAutoNum type="romanLcParenR"/>
            </a:pPr>
            <a:r>
              <a:rPr lang="el-GR" dirty="0" smtClean="0">
                <a:solidFill>
                  <a:schemeClr val="bg1">
                    <a:lumMod val="95000"/>
                    <a:lumOff val="5000"/>
                  </a:schemeClr>
                </a:solidFill>
              </a:rPr>
              <a:t>Γνησιότητα</a:t>
            </a:r>
            <a:r>
              <a:rPr lang="en-GB" dirty="0" smtClean="0">
                <a:solidFill>
                  <a:schemeClr val="bg1">
                    <a:lumMod val="95000"/>
                    <a:lumOff val="5000"/>
                  </a:schemeClr>
                </a:solidFill>
              </a:rPr>
              <a:t>- </a:t>
            </a:r>
            <a:r>
              <a:rPr lang="el-GR" dirty="0" smtClean="0">
                <a:solidFill>
                  <a:schemeClr val="bg1">
                    <a:lumMod val="95000"/>
                    <a:lumOff val="5000"/>
                  </a:schemeClr>
                </a:solidFill>
              </a:rPr>
              <a:t>Αυθεντικότητα (</a:t>
            </a:r>
            <a:r>
              <a:rPr lang="en-GB" dirty="0" smtClean="0">
                <a:solidFill>
                  <a:schemeClr val="bg1">
                    <a:lumMod val="95000"/>
                    <a:lumOff val="5000"/>
                  </a:schemeClr>
                </a:solidFill>
              </a:rPr>
              <a:t>Genuineness-</a:t>
            </a:r>
          </a:p>
          <a:p>
            <a:pPr marL="571500" indent="-571500">
              <a:buNone/>
            </a:pPr>
            <a:r>
              <a:rPr lang="en-GB" dirty="0" smtClean="0">
                <a:solidFill>
                  <a:schemeClr val="bg1">
                    <a:lumMod val="95000"/>
                    <a:lumOff val="5000"/>
                  </a:schemeClr>
                </a:solidFill>
              </a:rPr>
              <a:t>Congruence)</a:t>
            </a:r>
          </a:p>
          <a:p>
            <a:pPr marL="571500" indent="-571500">
              <a:buNone/>
            </a:pPr>
            <a:endParaRPr lang="en-GB" dirty="0" smtClean="0">
              <a:solidFill>
                <a:schemeClr val="bg1">
                  <a:lumMod val="95000"/>
                  <a:lumOff val="5000"/>
                </a:schemeClr>
              </a:solidFill>
            </a:endParaRPr>
          </a:p>
          <a:p>
            <a:pPr marL="571500" indent="-571500">
              <a:buNone/>
            </a:pPr>
            <a:endParaRPr lang="el-GR" dirty="0" smtClean="0">
              <a:solidFill>
                <a:schemeClr val="bg1">
                  <a:lumMod val="95000"/>
                  <a:lumOff val="5000"/>
                </a:schemeClr>
              </a:solidFill>
            </a:endParaRPr>
          </a:p>
          <a:p>
            <a:pPr marL="571500" indent="-571500">
              <a:buNone/>
            </a:pPr>
            <a:r>
              <a:rPr lang="en-GB" dirty="0" smtClean="0">
                <a:solidFill>
                  <a:schemeClr val="bg1">
                    <a:lumMod val="95000"/>
                    <a:lumOff val="5000"/>
                  </a:schemeClr>
                </a:solidFill>
              </a:rPr>
              <a:t>ii) </a:t>
            </a:r>
            <a:r>
              <a:rPr lang="el-GR" dirty="0" smtClean="0">
                <a:solidFill>
                  <a:schemeClr val="bg1">
                    <a:lumMod val="95000"/>
                    <a:lumOff val="5000"/>
                  </a:schemeClr>
                </a:solidFill>
              </a:rPr>
              <a:t>Ενσυναίσθηση- Κατανόηση (</a:t>
            </a:r>
            <a:r>
              <a:rPr lang="en-GB" dirty="0" smtClean="0">
                <a:solidFill>
                  <a:schemeClr val="bg1">
                    <a:lumMod val="95000"/>
                    <a:lumOff val="5000"/>
                  </a:schemeClr>
                </a:solidFill>
              </a:rPr>
              <a:t>Empathy)</a:t>
            </a:r>
          </a:p>
          <a:p>
            <a:pPr marL="571500" indent="-571500">
              <a:buAutoNum type="romanLcParenR"/>
            </a:pPr>
            <a:endParaRPr lang="en-GB" dirty="0" smtClean="0">
              <a:solidFill>
                <a:schemeClr val="bg1">
                  <a:lumMod val="95000"/>
                  <a:lumOff val="5000"/>
                </a:schemeClr>
              </a:solidFill>
            </a:endParaRPr>
          </a:p>
          <a:p>
            <a:pPr marL="571500" indent="-571500">
              <a:buAutoNum type="romanLcParenR"/>
            </a:pPr>
            <a:endParaRPr lang="en-GB" dirty="0" smtClean="0">
              <a:solidFill>
                <a:schemeClr val="bg1">
                  <a:lumMod val="95000"/>
                  <a:lumOff val="5000"/>
                </a:schemeClr>
              </a:solidFill>
            </a:endParaRPr>
          </a:p>
          <a:p>
            <a:pPr marL="571500" indent="-571500">
              <a:buNone/>
            </a:pPr>
            <a:r>
              <a:rPr lang="en-GB" dirty="0" smtClean="0">
                <a:solidFill>
                  <a:schemeClr val="bg1">
                    <a:lumMod val="95000"/>
                    <a:lumOff val="5000"/>
                  </a:schemeClr>
                </a:solidFill>
              </a:rPr>
              <a:t>iii) </a:t>
            </a:r>
            <a:r>
              <a:rPr lang="el-GR" dirty="0" smtClean="0">
                <a:solidFill>
                  <a:schemeClr val="bg1">
                    <a:lumMod val="95000"/>
                    <a:lumOff val="5000"/>
                  </a:schemeClr>
                </a:solidFill>
              </a:rPr>
              <a:t>Άνευ Όρων Θετική Παραδοχή (</a:t>
            </a:r>
            <a:r>
              <a:rPr lang="en-GB" dirty="0" smtClean="0">
                <a:solidFill>
                  <a:schemeClr val="bg1">
                    <a:lumMod val="95000"/>
                    <a:lumOff val="5000"/>
                  </a:schemeClr>
                </a:solidFill>
              </a:rPr>
              <a:t>UPR)</a:t>
            </a:r>
          </a:p>
          <a:p>
            <a:pPr marL="571500" indent="-571500">
              <a:buNone/>
            </a:pPr>
            <a:endParaRPr lang="en-US" sz="10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10</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solidFill>
                  <a:schemeClr val="bg1">
                    <a:lumMod val="95000"/>
                    <a:lumOff val="5000"/>
                  </a:schemeClr>
                </a:solidFill>
              </a:rPr>
              <a:t>Προσωποκεντρική προσέγγιση 4</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544616"/>
          </a:xfrm>
        </p:spPr>
        <p:txBody>
          <a:bodyPr>
            <a:normAutofit fontScale="92500" lnSpcReduction="10000"/>
          </a:bodyPr>
          <a:lstStyle/>
          <a:p>
            <a:r>
              <a:rPr lang="el-GR" sz="2600" dirty="0" smtClean="0">
                <a:solidFill>
                  <a:schemeClr val="bg1">
                    <a:lumMod val="95000"/>
                    <a:lumOff val="5000"/>
                  </a:schemeClr>
                </a:solidFill>
              </a:rPr>
              <a:t>Η θεραπεία</a:t>
            </a:r>
            <a:r>
              <a:rPr lang="en-GB" sz="2600" dirty="0" smtClean="0">
                <a:solidFill>
                  <a:schemeClr val="bg1">
                    <a:lumMod val="95000"/>
                    <a:lumOff val="5000"/>
                  </a:schemeClr>
                </a:solidFill>
              </a:rPr>
              <a:t>:</a:t>
            </a:r>
          </a:p>
          <a:p>
            <a:pPr>
              <a:buNone/>
            </a:pPr>
            <a:r>
              <a:rPr lang="en-GB" sz="2600" dirty="0" smtClean="0">
                <a:solidFill>
                  <a:schemeClr val="bg1">
                    <a:lumMod val="95000"/>
                    <a:lumOff val="5000"/>
                  </a:schemeClr>
                </a:solidFill>
              </a:rPr>
              <a:t>-</a:t>
            </a:r>
            <a:r>
              <a:rPr lang="el-GR" sz="2600" dirty="0" smtClean="0">
                <a:solidFill>
                  <a:schemeClr val="bg1">
                    <a:lumMod val="95000"/>
                    <a:lumOff val="5000"/>
                  </a:schemeClr>
                </a:solidFill>
              </a:rPr>
              <a:t>συναισθηματική εμπειρία μεταξύ</a:t>
            </a:r>
          </a:p>
          <a:p>
            <a:pPr>
              <a:buNone/>
            </a:pPr>
            <a:r>
              <a:rPr lang="el-GR" sz="2600" dirty="0" smtClean="0">
                <a:solidFill>
                  <a:schemeClr val="bg1">
                    <a:lumMod val="95000"/>
                    <a:lumOff val="5000"/>
                  </a:schemeClr>
                </a:solidFill>
              </a:rPr>
              <a:t>θεραπευόμενου και θεραπευτή</a:t>
            </a:r>
          </a:p>
          <a:p>
            <a:pPr>
              <a:buNone/>
            </a:pPr>
            <a:endParaRPr lang="el-GR" sz="2600" dirty="0" smtClean="0">
              <a:solidFill>
                <a:schemeClr val="bg1">
                  <a:lumMod val="95000"/>
                  <a:lumOff val="5000"/>
                </a:schemeClr>
              </a:solidFill>
            </a:endParaRPr>
          </a:p>
          <a:p>
            <a:pPr>
              <a:buNone/>
            </a:pPr>
            <a:r>
              <a:rPr lang="el-GR" sz="2600" dirty="0" smtClean="0">
                <a:solidFill>
                  <a:schemeClr val="bg1">
                    <a:lumMod val="95000"/>
                    <a:lumOff val="5000"/>
                  </a:schemeClr>
                </a:solidFill>
              </a:rPr>
              <a:t>-ο θεραπευόμενος βιώνει τον εαυτό του με</a:t>
            </a:r>
          </a:p>
          <a:p>
            <a:pPr>
              <a:buNone/>
            </a:pPr>
            <a:r>
              <a:rPr lang="el-GR" sz="2600" dirty="0" smtClean="0">
                <a:solidFill>
                  <a:schemeClr val="bg1">
                    <a:lumMod val="95000"/>
                    <a:lumOff val="5000"/>
                  </a:schemeClr>
                </a:solidFill>
              </a:rPr>
              <a:t>πολλούς διαφορετικούς τρόπους/ το βίωμα του</a:t>
            </a:r>
          </a:p>
          <a:p>
            <a:pPr>
              <a:buNone/>
            </a:pPr>
            <a:r>
              <a:rPr lang="el-GR" sz="2600" dirty="0" smtClean="0">
                <a:solidFill>
                  <a:schemeClr val="bg1">
                    <a:lumMod val="95000"/>
                    <a:lumOff val="5000"/>
                  </a:schemeClr>
                </a:solidFill>
              </a:rPr>
              <a:t>εαυτού του</a:t>
            </a:r>
          </a:p>
          <a:p>
            <a:pPr>
              <a:buNone/>
            </a:pPr>
            <a:endParaRPr lang="el-GR" sz="2600" dirty="0" smtClean="0">
              <a:solidFill>
                <a:schemeClr val="bg1">
                  <a:lumMod val="95000"/>
                  <a:lumOff val="5000"/>
                </a:schemeClr>
              </a:solidFill>
            </a:endParaRPr>
          </a:p>
          <a:p>
            <a:pPr>
              <a:buNone/>
            </a:pPr>
            <a:r>
              <a:rPr lang="el-GR" sz="2600" dirty="0" smtClean="0">
                <a:solidFill>
                  <a:schemeClr val="bg1">
                    <a:lumMod val="95000"/>
                    <a:lumOff val="5000"/>
                  </a:schemeClr>
                </a:solidFill>
              </a:rPr>
              <a:t>-θεραπεια=σχεση και όχι διερεύνηση του</a:t>
            </a:r>
          </a:p>
          <a:p>
            <a:pPr>
              <a:buNone/>
            </a:pPr>
            <a:r>
              <a:rPr lang="el-GR" sz="2600" dirty="0" smtClean="0">
                <a:solidFill>
                  <a:schemeClr val="bg1">
                    <a:lumMod val="95000"/>
                    <a:lumOff val="5000"/>
                  </a:schemeClr>
                </a:solidFill>
              </a:rPr>
              <a:t>προβλήματος η του παρελθόντος</a:t>
            </a:r>
          </a:p>
          <a:p>
            <a:pPr>
              <a:buNone/>
            </a:pPr>
            <a:endParaRPr lang="el-GR" sz="2600" dirty="0" smtClean="0">
              <a:solidFill>
                <a:schemeClr val="bg1">
                  <a:lumMod val="95000"/>
                  <a:lumOff val="5000"/>
                </a:schemeClr>
              </a:solidFill>
            </a:endParaRPr>
          </a:p>
          <a:p>
            <a:pPr>
              <a:buNone/>
            </a:pPr>
            <a:r>
              <a:rPr lang="el-GR" sz="2600" dirty="0" smtClean="0">
                <a:solidFill>
                  <a:schemeClr val="bg1">
                    <a:lumMod val="95000"/>
                    <a:lumOff val="5000"/>
                  </a:schemeClr>
                </a:solidFill>
              </a:rPr>
              <a:t>-υποκειμενικότητα, επιβεβαίωση των</a:t>
            </a:r>
          </a:p>
          <a:p>
            <a:pPr>
              <a:buNone/>
            </a:pPr>
            <a:r>
              <a:rPr lang="el-GR" sz="2600" dirty="0" smtClean="0">
                <a:solidFill>
                  <a:schemeClr val="bg1">
                    <a:lumMod val="95000"/>
                    <a:lumOff val="5000"/>
                  </a:schemeClr>
                </a:solidFill>
              </a:rPr>
              <a:t>συναισθημάτων του</a:t>
            </a:r>
          </a:p>
          <a:p>
            <a:pPr>
              <a:buNone/>
            </a:pPr>
            <a:endParaRPr lang="el-GR" dirty="0" smtClean="0">
              <a:solidFill>
                <a:schemeClr val="bg1">
                  <a:lumMod val="95000"/>
                  <a:lumOff val="5000"/>
                </a:schemeClr>
              </a:solidFill>
            </a:endParaRPr>
          </a:p>
          <a:p>
            <a:pPr>
              <a:buNone/>
            </a:pPr>
            <a:endParaRPr lang="el-GR" sz="2600" b="1" dirty="0" smtClean="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11</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Η ψυχοδυναμική προσέγγιση 1</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268760"/>
            <a:ext cx="8229600" cy="5328592"/>
          </a:xfrm>
        </p:spPr>
        <p:txBody>
          <a:bodyPr>
            <a:normAutofit fontScale="62500" lnSpcReduction="20000"/>
          </a:bodyPr>
          <a:lstStyle/>
          <a:p>
            <a:r>
              <a:rPr lang="el-GR" dirty="0" smtClean="0">
                <a:solidFill>
                  <a:schemeClr val="bg1">
                    <a:lumMod val="95000"/>
                    <a:lumOff val="5000"/>
                  </a:schemeClr>
                </a:solidFill>
              </a:rPr>
              <a:t>Ο ρόλος ‘ψυχοδυναμικός’ υποδηλώνει ότι ο ψυχισμός δεν είναι ένα στατικό πεδίο αλλά αντίθετα εμπεριέχει δυνάμεις, οι οποίες αποζητούν έκφραση ή ικανοποίηση. </a:t>
            </a:r>
          </a:p>
          <a:p>
            <a:pPr>
              <a:buNone/>
            </a:pPr>
            <a:endParaRPr lang="en-GB" dirty="0" smtClean="0">
              <a:solidFill>
                <a:schemeClr val="bg1">
                  <a:lumMod val="95000"/>
                  <a:lumOff val="5000"/>
                </a:schemeClr>
              </a:solidFill>
            </a:endParaRPr>
          </a:p>
          <a:p>
            <a:r>
              <a:rPr lang="el-GR" dirty="0" smtClean="0">
                <a:solidFill>
                  <a:schemeClr val="bg1">
                    <a:lumMod val="95000"/>
                    <a:lumOff val="5000"/>
                  </a:schemeClr>
                </a:solidFill>
              </a:rPr>
              <a:t>Το ασυνείδητο</a:t>
            </a:r>
          </a:p>
          <a:p>
            <a:endParaRPr lang="el-GR" dirty="0" smtClean="0">
              <a:solidFill>
                <a:schemeClr val="bg1">
                  <a:lumMod val="95000"/>
                  <a:lumOff val="5000"/>
                </a:schemeClr>
              </a:solidFill>
            </a:endParaRPr>
          </a:p>
          <a:p>
            <a:r>
              <a:rPr lang="el-GR" dirty="0" smtClean="0">
                <a:solidFill>
                  <a:schemeClr val="bg1">
                    <a:lumMod val="95000"/>
                    <a:lumOff val="5000"/>
                  </a:schemeClr>
                </a:solidFill>
              </a:rPr>
              <a:t>Η δραστηριότητα του ψυχισμού δεν περιορίζεται μόνο σε εξωτερικές σχέσεις αλλά ουσιαστικά σε σχέσεις μεταξύ αντικειμένων. </a:t>
            </a:r>
          </a:p>
          <a:p>
            <a:endParaRPr lang="el-GR" dirty="0" smtClean="0">
              <a:solidFill>
                <a:schemeClr val="bg1">
                  <a:lumMod val="95000"/>
                  <a:lumOff val="5000"/>
                </a:schemeClr>
              </a:solidFill>
            </a:endParaRPr>
          </a:p>
          <a:p>
            <a:r>
              <a:rPr lang="el-GR" dirty="0" smtClean="0">
                <a:solidFill>
                  <a:schemeClr val="bg1">
                    <a:lumMod val="95000"/>
                    <a:lumOff val="5000"/>
                  </a:schemeClr>
                </a:solidFill>
              </a:rPr>
              <a:t>Οι ψυχοδυναμικές θεωρίες διατυπώνουν ότι τα πρώτα χρόνια της ζωής του βρέφους και η σχέση του με τη μητέρα και τον πατέρα είναι καθοριστικά για την ανάπτυξη της προσωπικότητας και της ψυχικής υγείας στην ενήλικη ζωή </a:t>
            </a:r>
          </a:p>
          <a:p>
            <a:endParaRPr lang="el-GR" dirty="0" smtClean="0">
              <a:solidFill>
                <a:schemeClr val="bg1">
                  <a:lumMod val="95000"/>
                  <a:lumOff val="5000"/>
                </a:schemeClr>
              </a:solidFill>
            </a:endParaRPr>
          </a:p>
          <a:p>
            <a:r>
              <a:rPr lang="el-GR" dirty="0" smtClean="0">
                <a:solidFill>
                  <a:schemeClr val="bg1">
                    <a:lumMod val="95000"/>
                    <a:lumOff val="5000"/>
                  </a:schemeClr>
                </a:solidFill>
              </a:rPr>
              <a:t>Η ψυχοδυναμική σχολή θεωρεί πως οι πραγματικές διαπροσωπικές διαδράσεις μεταξύ μητέρας και βρέφους ενδοβάλλονται και ανάγονται σε ψυχικο-</a:t>
            </a:r>
            <a:r>
              <a:rPr lang="el-GR" dirty="0" err="1" smtClean="0">
                <a:solidFill>
                  <a:schemeClr val="bg1">
                    <a:lumMod val="95000"/>
                    <a:lumOff val="5000"/>
                  </a:schemeClr>
                </a:solidFill>
              </a:rPr>
              <a:t>νοητικες </a:t>
            </a:r>
            <a:r>
              <a:rPr lang="el-GR" dirty="0" smtClean="0">
                <a:solidFill>
                  <a:schemeClr val="bg1">
                    <a:lumMod val="95000"/>
                    <a:lumOff val="5000"/>
                  </a:schemeClr>
                </a:solidFill>
              </a:rPr>
              <a:t>αναπαραστάσεις (σε μια διαδικασία όπου το διαπροσωπικό γίνεται ενδοψυχικό) </a:t>
            </a:r>
          </a:p>
          <a:p>
            <a:pPr>
              <a:buNone/>
            </a:pPr>
            <a:endParaRPr lang="el-GR" sz="1900" dirty="0" smtClean="0">
              <a:solidFill>
                <a:schemeClr val="bg1">
                  <a:lumMod val="95000"/>
                  <a:lumOff val="5000"/>
                </a:schemeClr>
              </a:solidFill>
            </a:endParaRPr>
          </a:p>
          <a:p>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12</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Η ψυχοδυναμική προσέγγιση 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073427"/>
          </a:xfrm>
        </p:spPr>
        <p:txBody>
          <a:bodyPr>
            <a:normAutofit/>
          </a:bodyPr>
          <a:lstStyle/>
          <a:p>
            <a:r>
              <a:rPr lang="el-GR" dirty="0" smtClean="0">
                <a:solidFill>
                  <a:schemeClr val="bg1">
                    <a:lumMod val="95000"/>
                    <a:lumOff val="5000"/>
                  </a:schemeClr>
                </a:solidFill>
              </a:rPr>
              <a:t>Οι αναπαραστάσεις αυτές περιγράφουν τις σχέσεις μεταξύ διάφορων πτυχών ή διαστάσεων του εαυτού ενώ εμπλέκονται άμεσα</a:t>
            </a:r>
            <a:r>
              <a:rPr lang="en-GB" dirty="0" smtClean="0">
                <a:solidFill>
                  <a:schemeClr val="bg1">
                    <a:lumMod val="95000"/>
                    <a:lumOff val="5000"/>
                  </a:schemeClr>
                </a:solidFill>
              </a:rPr>
              <a:t>:</a:t>
            </a: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 στην θυμική διέγερση και ρύθμιση</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 </a:t>
            </a:r>
            <a:r>
              <a:rPr lang="el-GR" dirty="0" smtClean="0">
                <a:solidFill>
                  <a:schemeClr val="bg1">
                    <a:lumMod val="95000"/>
                    <a:lumOff val="5000"/>
                  </a:schemeClr>
                </a:solidFill>
              </a:rPr>
              <a:t>τους μηχανισμούς άμυνας </a:t>
            </a:r>
            <a:endParaRPr lang="en-GB" dirty="0" smtClean="0">
              <a:solidFill>
                <a:schemeClr val="bg1">
                  <a:lumMod val="95000"/>
                  <a:lumOff val="5000"/>
                </a:schemeClr>
              </a:solidFill>
            </a:endParaRPr>
          </a:p>
          <a:p>
            <a:pPr>
              <a:buFontTx/>
              <a:buChar char="-"/>
            </a:pPr>
            <a:r>
              <a:rPr lang="el-GR" dirty="0" smtClean="0">
                <a:solidFill>
                  <a:schemeClr val="bg1">
                    <a:lumMod val="95000"/>
                    <a:lumOff val="5000"/>
                  </a:schemeClr>
                </a:solidFill>
              </a:rPr>
              <a:t>σε διαδικασίες της μνήμης και της προσοχής</a:t>
            </a:r>
            <a:endParaRPr lang="en-GB" dirty="0" smtClean="0">
              <a:solidFill>
                <a:schemeClr val="bg1">
                  <a:lumMod val="95000"/>
                  <a:lumOff val="5000"/>
                </a:schemeClr>
              </a:solidFill>
            </a:endParaRPr>
          </a:p>
          <a:p>
            <a:pPr>
              <a:buFontTx/>
              <a:buChar char="-"/>
            </a:pPr>
            <a:r>
              <a:rPr lang="el-GR" dirty="0" smtClean="0">
                <a:solidFill>
                  <a:schemeClr val="bg1">
                    <a:lumMod val="95000"/>
                    <a:lumOff val="5000"/>
                  </a:schemeClr>
                </a:solidFill>
              </a:rPr>
              <a:t>στις γνωστικές δομές</a:t>
            </a:r>
            <a:endParaRPr lang="en-GB" dirty="0" smtClean="0">
              <a:solidFill>
                <a:schemeClr val="bg1">
                  <a:lumMod val="95000"/>
                  <a:lumOff val="5000"/>
                </a:schemeClr>
              </a:solidFill>
            </a:endParaRPr>
          </a:p>
          <a:p>
            <a:pPr>
              <a:buFontTx/>
              <a:buChar char="-"/>
            </a:pPr>
            <a:r>
              <a:rPr lang="el-GR" dirty="0" smtClean="0">
                <a:solidFill>
                  <a:schemeClr val="bg1">
                    <a:lumMod val="95000"/>
                    <a:lumOff val="5000"/>
                  </a:schemeClr>
                </a:solidFill>
              </a:rPr>
              <a:t>την αναστοχαστική λειτουργία </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13</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Η ψυχοδυναμική προσέγγιση </a:t>
            </a:r>
            <a:r>
              <a:rPr lang="en-GB" sz="3200" dirty="0" smtClean="0">
                <a:solidFill>
                  <a:schemeClr val="bg1">
                    <a:lumMod val="95000"/>
                    <a:lumOff val="5000"/>
                  </a:schemeClr>
                </a:solidFill>
              </a:rPr>
              <a:t>3</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073427"/>
          </a:xfrm>
        </p:spPr>
        <p:txBody>
          <a:bodyPr>
            <a:normAutofit/>
          </a:bodyPr>
          <a:lstStyle/>
          <a:p>
            <a:r>
              <a:rPr lang="el-GR" sz="2400" dirty="0" smtClean="0">
                <a:solidFill>
                  <a:schemeClr val="bg1">
                    <a:lumMod val="95000"/>
                    <a:lumOff val="5000"/>
                  </a:schemeClr>
                </a:solidFill>
              </a:rPr>
              <a:t>Οι τελευταίες έρευνες από το πεδίο της νευροψυχολογίας αναδεικνύουν τον ρόλο των πρωίμων δεσμών και του τραύματος στην διαμόρφωση του εγκεφάλου, ιδιαίτερα σε σχέση με τον έλεγχο του παρορμητισμού, την ενσυναίσθηση, την θυμική διέγερση και αυτό-ρυθμιση </a:t>
            </a:r>
            <a:endParaRPr lang="en-GB" sz="2400" dirty="0" smtClean="0">
              <a:solidFill>
                <a:schemeClr val="bg1">
                  <a:lumMod val="95000"/>
                  <a:lumOff val="5000"/>
                </a:schemeClr>
              </a:solidFill>
            </a:endParaRPr>
          </a:p>
          <a:p>
            <a:pPr>
              <a:buNone/>
            </a:pPr>
            <a:r>
              <a:rPr lang="el-GR" sz="2400" dirty="0" smtClean="0">
                <a:solidFill>
                  <a:schemeClr val="bg1">
                    <a:lumMod val="95000"/>
                    <a:lumOff val="5000"/>
                  </a:schemeClr>
                </a:solidFill>
              </a:rPr>
              <a:t>(</a:t>
            </a:r>
            <a:r>
              <a:rPr lang="en-GB" sz="2400" dirty="0" smtClean="0">
                <a:solidFill>
                  <a:schemeClr val="bg1">
                    <a:lumMod val="95000"/>
                    <a:lumOff val="5000"/>
                  </a:schemeClr>
                </a:solidFill>
              </a:rPr>
              <a:t>Schore</a:t>
            </a:r>
            <a:r>
              <a:rPr lang="el-GR" sz="2400" dirty="0" smtClean="0">
                <a:solidFill>
                  <a:schemeClr val="bg1">
                    <a:lumMod val="95000"/>
                    <a:lumOff val="5000"/>
                  </a:schemeClr>
                </a:solidFill>
              </a:rPr>
              <a:t>, 1994, 2003; </a:t>
            </a:r>
            <a:r>
              <a:rPr lang="en-GB" sz="2400" dirty="0" smtClean="0">
                <a:solidFill>
                  <a:schemeClr val="bg1">
                    <a:lumMod val="95000"/>
                    <a:lumOff val="5000"/>
                  </a:schemeClr>
                </a:solidFill>
              </a:rPr>
              <a:t>Fonagy</a:t>
            </a:r>
            <a:r>
              <a:rPr lang="el-GR" sz="2400" dirty="0" smtClean="0">
                <a:solidFill>
                  <a:schemeClr val="bg1">
                    <a:lumMod val="95000"/>
                    <a:lumOff val="5000"/>
                  </a:schemeClr>
                </a:solidFill>
              </a:rPr>
              <a:t>, </a:t>
            </a:r>
            <a:r>
              <a:rPr lang="en-GB" sz="2400" dirty="0" err="1" smtClean="0">
                <a:solidFill>
                  <a:schemeClr val="bg1">
                    <a:lumMod val="95000"/>
                    <a:lumOff val="5000"/>
                  </a:schemeClr>
                </a:solidFill>
              </a:rPr>
              <a:t>Gergely</a:t>
            </a:r>
            <a:r>
              <a:rPr lang="el-GR" sz="2400" dirty="0" smtClean="0">
                <a:solidFill>
                  <a:schemeClr val="bg1">
                    <a:lumMod val="95000"/>
                    <a:lumOff val="5000"/>
                  </a:schemeClr>
                </a:solidFill>
              </a:rPr>
              <a:t> &amp; </a:t>
            </a:r>
            <a:r>
              <a:rPr lang="en-GB" sz="2400" dirty="0" smtClean="0">
                <a:solidFill>
                  <a:schemeClr val="bg1">
                    <a:lumMod val="95000"/>
                    <a:lumOff val="5000"/>
                  </a:schemeClr>
                </a:solidFill>
              </a:rPr>
              <a:t>Target</a:t>
            </a:r>
            <a:r>
              <a:rPr lang="el-GR" sz="2400" dirty="0" smtClean="0">
                <a:solidFill>
                  <a:schemeClr val="bg1">
                    <a:lumMod val="95000"/>
                    <a:lumOff val="5000"/>
                  </a:schemeClr>
                </a:solidFill>
              </a:rPr>
              <a:t>, 2008;</a:t>
            </a:r>
            <a:endParaRPr lang="en-GB" sz="2400" dirty="0" smtClean="0">
              <a:solidFill>
                <a:schemeClr val="bg1">
                  <a:lumMod val="95000"/>
                  <a:lumOff val="5000"/>
                </a:schemeClr>
              </a:solidFill>
            </a:endParaRPr>
          </a:p>
          <a:p>
            <a:pPr>
              <a:buNone/>
            </a:pPr>
            <a:r>
              <a:rPr lang="en-GB" sz="2400" dirty="0" smtClean="0">
                <a:solidFill>
                  <a:schemeClr val="bg1">
                    <a:lumMod val="95000"/>
                    <a:lumOff val="5000"/>
                  </a:schemeClr>
                </a:solidFill>
              </a:rPr>
              <a:t>Greene</a:t>
            </a:r>
            <a:r>
              <a:rPr lang="el-GR" sz="2400" dirty="0" smtClean="0">
                <a:solidFill>
                  <a:schemeClr val="bg1">
                    <a:lumMod val="95000"/>
                    <a:lumOff val="5000"/>
                  </a:schemeClr>
                </a:solidFill>
              </a:rPr>
              <a:t>, 2011)</a:t>
            </a:r>
            <a:endParaRPr lang="en-GB" sz="2400" dirty="0" smtClean="0">
              <a:solidFill>
                <a:schemeClr val="bg1">
                  <a:lumMod val="95000"/>
                  <a:lumOff val="5000"/>
                </a:schemeClr>
              </a:solidFill>
            </a:endParaRPr>
          </a:p>
          <a:p>
            <a:pPr>
              <a:buNone/>
            </a:pPr>
            <a:endParaRPr lang="en-GB" sz="2400" dirty="0" smtClean="0">
              <a:solidFill>
                <a:schemeClr val="bg1">
                  <a:lumMod val="95000"/>
                  <a:lumOff val="5000"/>
                </a:schemeClr>
              </a:solidFill>
            </a:endParaRPr>
          </a:p>
          <a:p>
            <a:r>
              <a:rPr lang="el-GR" sz="2400" dirty="0" smtClean="0">
                <a:solidFill>
                  <a:schemeClr val="bg1">
                    <a:lumMod val="95000"/>
                    <a:lumOff val="5000"/>
                  </a:schemeClr>
                </a:solidFill>
              </a:rPr>
              <a:t>Οι ψυχικές αναπαραστάσεις που δημιουργούνται κατά την παιδική ηλικία διατηρούνται με σχετική σταθερότητα και στην ενηλικίωση όπου συμβάλλουν σημαντικα στην προσαρμογή και την ανάπτυξη ψυχοπαθολογίας </a:t>
            </a:r>
            <a:endParaRPr lang="en-US" sz="24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14</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Η ψυχοδυναμική προσέγγιση 4</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256584"/>
          </a:xfrm>
        </p:spPr>
        <p:txBody>
          <a:bodyPr>
            <a:normAutofit fontScale="92500" lnSpcReduction="20000"/>
          </a:bodyPr>
          <a:lstStyle/>
          <a:p>
            <a:endParaRPr lang="el-GR" dirty="0" smtClean="0"/>
          </a:p>
          <a:p>
            <a:r>
              <a:rPr lang="el-GR" dirty="0" smtClean="0">
                <a:solidFill>
                  <a:schemeClr val="bg1">
                    <a:lumMod val="95000"/>
                    <a:lumOff val="5000"/>
                  </a:schemeClr>
                </a:solidFill>
              </a:rPr>
              <a:t>Μηχανισμοί άμυνας</a:t>
            </a: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 απώθηση</a:t>
            </a:r>
          </a:p>
          <a:p>
            <a:pPr>
              <a:buNone/>
            </a:pPr>
            <a:r>
              <a:rPr lang="el-GR" dirty="0" smtClean="0">
                <a:solidFill>
                  <a:schemeClr val="bg1">
                    <a:lumMod val="95000"/>
                    <a:lumOff val="5000"/>
                  </a:schemeClr>
                </a:solidFill>
              </a:rPr>
              <a:t>άρνηση</a:t>
            </a:r>
          </a:p>
          <a:p>
            <a:pPr>
              <a:buNone/>
            </a:pPr>
            <a:r>
              <a:rPr lang="el-GR" dirty="0" smtClean="0">
                <a:solidFill>
                  <a:schemeClr val="bg1">
                    <a:lumMod val="95000"/>
                    <a:lumOff val="5000"/>
                  </a:schemeClr>
                </a:solidFill>
              </a:rPr>
              <a:t>παλινδρόμηση</a:t>
            </a:r>
          </a:p>
          <a:p>
            <a:pPr>
              <a:buNone/>
            </a:pPr>
            <a:r>
              <a:rPr lang="el-GR" dirty="0" smtClean="0">
                <a:solidFill>
                  <a:schemeClr val="bg1">
                    <a:lumMod val="95000"/>
                    <a:lumOff val="5000"/>
                  </a:schemeClr>
                </a:solidFill>
              </a:rPr>
              <a:t>αντισταθμιστική συμπτωματολογία</a:t>
            </a:r>
          </a:p>
          <a:p>
            <a:pPr>
              <a:buNone/>
            </a:pPr>
            <a:r>
              <a:rPr lang="el-GR" dirty="0" smtClean="0">
                <a:solidFill>
                  <a:schemeClr val="bg1">
                    <a:lumMod val="95000"/>
                    <a:lumOff val="5000"/>
                  </a:schemeClr>
                </a:solidFill>
              </a:rPr>
              <a:t>Προβολή         (&amp; </a:t>
            </a:r>
            <a:r>
              <a:rPr lang="el-GR" dirty="0" err="1" smtClean="0">
                <a:solidFill>
                  <a:schemeClr val="bg1">
                    <a:lumMod val="95000"/>
                    <a:lumOff val="5000"/>
                  </a:schemeClr>
                </a:solidFill>
              </a:rPr>
              <a:t>προβλητική</a:t>
            </a:r>
            <a:r>
              <a:rPr lang="el-GR" dirty="0" smtClean="0">
                <a:solidFill>
                  <a:schemeClr val="bg1">
                    <a:lumMod val="95000"/>
                    <a:lumOff val="5000"/>
                  </a:schemeClr>
                </a:solidFill>
              </a:rPr>
              <a:t> ταύτιση)</a:t>
            </a:r>
          </a:p>
          <a:p>
            <a:pPr>
              <a:buNone/>
            </a:pPr>
            <a:r>
              <a:rPr lang="el-GR" dirty="0" smtClean="0">
                <a:solidFill>
                  <a:schemeClr val="bg1">
                    <a:lumMod val="95000"/>
                    <a:lumOff val="5000"/>
                  </a:schemeClr>
                </a:solidFill>
              </a:rPr>
              <a:t>μετάθεση</a:t>
            </a:r>
          </a:p>
          <a:p>
            <a:pPr>
              <a:buNone/>
            </a:pPr>
            <a:r>
              <a:rPr lang="el-GR" dirty="0" smtClean="0">
                <a:solidFill>
                  <a:schemeClr val="bg1">
                    <a:lumMod val="95000"/>
                    <a:lumOff val="5000"/>
                  </a:schemeClr>
                </a:solidFill>
              </a:rPr>
              <a:t>μετουσίωση</a:t>
            </a:r>
          </a:p>
          <a:p>
            <a:pPr>
              <a:buNone/>
            </a:pPr>
            <a:r>
              <a:rPr lang="el-GR" dirty="0" smtClean="0">
                <a:solidFill>
                  <a:schemeClr val="bg1">
                    <a:lumMod val="95000"/>
                    <a:lumOff val="5000"/>
                  </a:schemeClr>
                </a:solidFill>
              </a:rPr>
              <a:t>Εκλογίκευση</a:t>
            </a:r>
            <a:endParaRPr lang="en-GB" dirty="0" smtClean="0">
              <a:solidFill>
                <a:schemeClr val="bg1">
                  <a:lumMod val="95000"/>
                  <a:lumOff val="5000"/>
                </a:schemeClr>
              </a:solidFill>
            </a:endParaRPr>
          </a:p>
          <a:p>
            <a:pPr>
              <a:buNone/>
            </a:pPr>
            <a:r>
              <a:rPr lang="en-GB" sz="1200" dirty="0" smtClean="0"/>
              <a:t>15</a:t>
            </a:r>
            <a:endParaRPr lang="el-GR" sz="1300" dirty="0" smtClean="0"/>
          </a:p>
          <a:p>
            <a:pPr>
              <a:buNone/>
            </a:pPr>
            <a:endParaRPr lang="en-US" sz="1400"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15</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l-GR" sz="3200" dirty="0" smtClean="0">
                <a:solidFill>
                  <a:schemeClr val="bg1">
                    <a:lumMod val="95000"/>
                    <a:lumOff val="5000"/>
                  </a:schemeClr>
                </a:solidFill>
              </a:rPr>
              <a:t>Η ψυχοδυναμική προσέγγιση 5</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980728"/>
            <a:ext cx="8229600" cy="5145435"/>
          </a:xfrm>
        </p:spPr>
        <p:txBody>
          <a:bodyPr>
            <a:normAutofit fontScale="92500" lnSpcReduction="20000"/>
          </a:bodyPr>
          <a:lstStyle/>
          <a:p>
            <a:r>
              <a:rPr lang="el-GR" dirty="0" smtClean="0">
                <a:solidFill>
                  <a:schemeClr val="bg1">
                    <a:lumMod val="95000"/>
                    <a:lumOff val="5000"/>
                  </a:schemeClr>
                </a:solidFill>
              </a:rPr>
              <a:t>Οι ψυχικές αναπαραστάσεις ενεργοποιούνται ιδιαίτερα στο πλαίσιο διαπροσωπικών σχέσεων συμπεριλαμβανομένης και της θεραπευτικής σχέσης.</a:t>
            </a:r>
            <a:endParaRPr lang="en-GB" dirty="0" smtClean="0">
              <a:solidFill>
                <a:schemeClr val="bg1">
                  <a:lumMod val="95000"/>
                  <a:lumOff val="5000"/>
                </a:schemeClr>
              </a:solidFill>
            </a:endParaRPr>
          </a:p>
          <a:p>
            <a:pPr>
              <a:buNone/>
            </a:pPr>
            <a:endParaRPr lang="en-GB" dirty="0" smtClean="0">
              <a:solidFill>
                <a:schemeClr val="bg1">
                  <a:lumMod val="95000"/>
                  <a:lumOff val="5000"/>
                </a:schemeClr>
              </a:solidFill>
            </a:endParaRPr>
          </a:p>
          <a:p>
            <a:r>
              <a:rPr lang="el-GR" dirty="0" smtClean="0">
                <a:solidFill>
                  <a:schemeClr val="bg1">
                    <a:lumMod val="95000"/>
                    <a:lumOff val="5000"/>
                  </a:schemeClr>
                </a:solidFill>
              </a:rPr>
              <a:t> Όπως ένας γονιός, ο θεραπευτής παρέχει διαθεσιμότητα, αποκριτικότητα, σταθερότητα και ασφάλεια, θυμική ρύθμιση και ανακούφιση, μια βάση περίεξης και αναστοχασμού από όπου ο ασθενής μπορεί να διερευνήσει την εσωτερική και εξωτερική πραγματικότητα και να ‘παίξει’ μόνος του, παρουσία του θεραπευτή </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16</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Η ψυχοδυναμική προσέγγιση 6</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sz="2800" dirty="0" smtClean="0">
                <a:solidFill>
                  <a:schemeClr val="bg1">
                    <a:lumMod val="95000"/>
                    <a:lumOff val="5000"/>
                  </a:schemeClr>
                </a:solidFill>
              </a:rPr>
              <a:t>o</a:t>
            </a:r>
            <a:r>
              <a:rPr lang="el-GR" sz="2800" dirty="0" smtClean="0">
                <a:solidFill>
                  <a:schemeClr val="bg1">
                    <a:lumMod val="95000"/>
                    <a:lumOff val="5000"/>
                  </a:schemeClr>
                </a:solidFill>
              </a:rPr>
              <a:t> τρόπος που βιώνεται ο θεραπευτής, η αντίληψη, η γνωστική και συναισθηματική υπόσταση των αντιδράσεων προς εκείνον </a:t>
            </a:r>
            <a:r>
              <a:rPr lang="el-GR" sz="2800" b="1" dirty="0" smtClean="0">
                <a:solidFill>
                  <a:schemeClr val="bg1">
                    <a:lumMod val="95000"/>
                    <a:lumOff val="5000"/>
                  </a:schemeClr>
                </a:solidFill>
              </a:rPr>
              <a:t> </a:t>
            </a:r>
            <a:r>
              <a:rPr lang="en-GB" sz="2800" b="1" dirty="0" smtClean="0">
                <a:solidFill>
                  <a:schemeClr val="bg1">
                    <a:lumMod val="95000"/>
                    <a:lumOff val="5000"/>
                  </a:schemeClr>
                </a:solidFill>
              </a:rPr>
              <a:t>(</a:t>
            </a:r>
            <a:r>
              <a:rPr lang="el-GR" sz="2800" b="1" dirty="0" smtClean="0">
                <a:solidFill>
                  <a:schemeClr val="bg1">
                    <a:lumMod val="95000"/>
                    <a:lumOff val="5000"/>
                  </a:schemeClr>
                </a:solidFill>
              </a:rPr>
              <a:t>η μεταβίβαση), </a:t>
            </a:r>
            <a:r>
              <a:rPr lang="el-GR" sz="2800" dirty="0" smtClean="0">
                <a:solidFill>
                  <a:schemeClr val="bg1">
                    <a:lumMod val="95000"/>
                    <a:lumOff val="5000"/>
                  </a:schemeClr>
                </a:solidFill>
              </a:rPr>
              <a:t>χρωματίζονται από τις ασυνείδητες, πρώιμες ψυχικές αναπαραστάσεις που φέρει ο ασθενής </a:t>
            </a:r>
            <a:endParaRPr lang="en-GB" sz="2800" dirty="0" smtClean="0">
              <a:solidFill>
                <a:schemeClr val="bg1">
                  <a:lumMod val="95000"/>
                  <a:lumOff val="5000"/>
                </a:schemeClr>
              </a:solidFill>
            </a:endParaRPr>
          </a:p>
          <a:p>
            <a:pPr>
              <a:buNone/>
            </a:pPr>
            <a:endParaRPr lang="en-GB" sz="2800" dirty="0" smtClean="0">
              <a:solidFill>
                <a:schemeClr val="bg1">
                  <a:lumMod val="95000"/>
                  <a:lumOff val="5000"/>
                </a:schemeClr>
              </a:solidFill>
            </a:endParaRPr>
          </a:p>
          <a:p>
            <a:r>
              <a:rPr lang="el-GR" sz="2800" dirty="0" smtClean="0">
                <a:solidFill>
                  <a:schemeClr val="bg1">
                    <a:lumMod val="95000"/>
                    <a:lumOff val="5000"/>
                  </a:schemeClr>
                </a:solidFill>
              </a:rPr>
              <a:t>στοιχεία των ψυχικών αναπαραστάσεων και σχεσιακών μοτίβων που διαμορφώνονται κατά την </a:t>
            </a:r>
            <a:r>
              <a:rPr lang="el-GR" sz="2800" i="1" dirty="0" smtClean="0">
                <a:solidFill>
                  <a:schemeClr val="bg1">
                    <a:lumMod val="95000"/>
                    <a:lumOff val="5000"/>
                  </a:schemeClr>
                </a:solidFill>
              </a:rPr>
              <a:t>πρώιμη ζωή</a:t>
            </a:r>
            <a:r>
              <a:rPr lang="en-GB" sz="2800" i="1" dirty="0" smtClean="0">
                <a:solidFill>
                  <a:schemeClr val="bg1">
                    <a:lumMod val="95000"/>
                    <a:lumOff val="5000"/>
                  </a:schemeClr>
                </a:solidFill>
              </a:rPr>
              <a:t> </a:t>
            </a:r>
            <a:r>
              <a:rPr lang="el-GR" sz="2800" dirty="0" smtClean="0">
                <a:solidFill>
                  <a:schemeClr val="bg1">
                    <a:lumMod val="95000"/>
                    <a:lumOff val="5000"/>
                  </a:schemeClr>
                </a:solidFill>
              </a:rPr>
              <a:t>συνδέονται με τις </a:t>
            </a:r>
            <a:r>
              <a:rPr lang="el-GR" sz="2800" i="1" dirty="0" smtClean="0">
                <a:solidFill>
                  <a:schemeClr val="bg1">
                    <a:lumMod val="95000"/>
                    <a:lumOff val="5000"/>
                  </a:schemeClr>
                </a:solidFill>
              </a:rPr>
              <a:t>διαπροσωπικές σχέσεις </a:t>
            </a:r>
            <a:r>
              <a:rPr lang="el-GR" sz="2800" dirty="0" smtClean="0">
                <a:solidFill>
                  <a:schemeClr val="bg1">
                    <a:lumMod val="95000"/>
                    <a:lumOff val="5000"/>
                  </a:schemeClr>
                </a:solidFill>
              </a:rPr>
              <a:t>του ασθενή κατά την ενηλικίωση και με την </a:t>
            </a:r>
            <a:r>
              <a:rPr lang="el-GR" sz="2800" i="1" dirty="0" smtClean="0">
                <a:solidFill>
                  <a:schemeClr val="bg1">
                    <a:lumMod val="95000"/>
                    <a:lumOff val="5000"/>
                  </a:schemeClr>
                </a:solidFill>
              </a:rPr>
              <a:t>μεταβίβαση με το εδώ-και-</a:t>
            </a:r>
            <a:r>
              <a:rPr lang="el-GR" sz="2800" i="1" dirty="0" err="1" smtClean="0">
                <a:solidFill>
                  <a:schemeClr val="bg1">
                    <a:lumMod val="95000"/>
                    <a:lumOff val="5000"/>
                  </a:schemeClr>
                </a:solidFill>
              </a:rPr>
              <a:t>τωρα </a:t>
            </a:r>
            <a:r>
              <a:rPr lang="el-GR" sz="2800" i="1" dirty="0" smtClean="0">
                <a:solidFill>
                  <a:schemeClr val="bg1">
                    <a:lumMod val="95000"/>
                    <a:lumOff val="5000"/>
                  </a:schemeClr>
                </a:solidFill>
              </a:rPr>
              <a:t>της θεραπείας. </a:t>
            </a:r>
            <a:endParaRPr lang="en-US" sz="2800" i="1"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17</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Η ψυχοδυναμική προσέγγιση 7</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544616"/>
          </a:xfrm>
        </p:spPr>
        <p:txBody>
          <a:bodyPr>
            <a:normAutofit fontScale="70000" lnSpcReduction="20000"/>
          </a:bodyPr>
          <a:lstStyle/>
          <a:p>
            <a:pPr>
              <a:buNone/>
            </a:pPr>
            <a:endParaRPr lang="el-GR" dirty="0" smtClean="0"/>
          </a:p>
          <a:p>
            <a:pPr>
              <a:buNone/>
            </a:pPr>
            <a:r>
              <a:rPr lang="el-GR" dirty="0" smtClean="0">
                <a:solidFill>
                  <a:schemeClr val="bg1">
                    <a:lumMod val="95000"/>
                    <a:lumOff val="5000"/>
                  </a:schemeClr>
                </a:solidFill>
              </a:rPr>
              <a:t>Η τεχνική και ο βαθμός έμφασης που δίνεται στην ερμηνεία του</a:t>
            </a:r>
          </a:p>
          <a:p>
            <a:pPr>
              <a:buNone/>
            </a:pPr>
            <a:r>
              <a:rPr lang="el-GR" dirty="0" smtClean="0">
                <a:solidFill>
                  <a:schemeClr val="bg1">
                    <a:lumMod val="95000"/>
                    <a:lumOff val="5000"/>
                  </a:schemeClr>
                </a:solidFill>
              </a:rPr>
              <a:t>ασυνειδήτου, των αμυνών και της μεταβίβασης διαφέρει στις</a:t>
            </a:r>
          </a:p>
          <a:p>
            <a:pPr>
              <a:buNone/>
            </a:pPr>
            <a:r>
              <a:rPr lang="el-GR" dirty="0" smtClean="0">
                <a:solidFill>
                  <a:schemeClr val="bg1">
                    <a:lumMod val="95000"/>
                    <a:lumOff val="5000"/>
                  </a:schemeClr>
                </a:solidFill>
              </a:rPr>
              <a:t>διάφορες ψυχοδυναμικές θεραπείες. </a:t>
            </a: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Σε γενικές γραμμές, η μέθοδος των ψυχοδυναμικών θεωριών</a:t>
            </a:r>
          </a:p>
          <a:p>
            <a:pPr>
              <a:buNone/>
            </a:pPr>
            <a:r>
              <a:rPr lang="el-GR" dirty="0" smtClean="0">
                <a:solidFill>
                  <a:schemeClr val="bg1">
                    <a:lumMod val="95000"/>
                    <a:lumOff val="5000"/>
                  </a:schemeClr>
                </a:solidFill>
              </a:rPr>
              <a:t>κυμαίνεται στους άξονες μεταβίβασης- αντιμεταβίβασης (σχετίζεσθαι</a:t>
            </a:r>
          </a:p>
          <a:p>
            <a:pPr>
              <a:buNone/>
            </a:pPr>
            <a:r>
              <a:rPr lang="el-GR" dirty="0" smtClean="0">
                <a:solidFill>
                  <a:schemeClr val="bg1">
                    <a:lumMod val="95000"/>
                    <a:lumOff val="5000"/>
                  </a:schemeClr>
                </a:solidFill>
              </a:rPr>
              <a:t>με το αντικείμενο) και στις άμυνες που χρησιμοποιεί ο ασθενής </a:t>
            </a: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Ο θεραπευτής συνδέει τα μη-συνειδητά απωθημένα συναισθήματα,</a:t>
            </a:r>
          </a:p>
          <a:p>
            <a:pPr>
              <a:buNone/>
            </a:pPr>
            <a:r>
              <a:rPr lang="el-GR" dirty="0" smtClean="0">
                <a:solidFill>
                  <a:schemeClr val="bg1">
                    <a:lumMod val="95000"/>
                    <a:lumOff val="5000"/>
                  </a:schemeClr>
                </a:solidFill>
              </a:rPr>
              <a:t>τις άμυνες και το πρόβλημα ή σύμπτωμα του ασθενή. Παράλληλα, ο</a:t>
            </a:r>
          </a:p>
          <a:p>
            <a:pPr>
              <a:buNone/>
            </a:pPr>
            <a:r>
              <a:rPr lang="el-GR" dirty="0" smtClean="0">
                <a:solidFill>
                  <a:schemeClr val="bg1">
                    <a:lumMod val="95000"/>
                    <a:lumOff val="5000"/>
                  </a:schemeClr>
                </a:solidFill>
              </a:rPr>
              <a:t>θεραπευτής συνδέει την μεταβίβαση, τις άμυνες και τις συγκρούσεις</a:t>
            </a:r>
          </a:p>
          <a:p>
            <a:pPr>
              <a:buNone/>
            </a:pPr>
            <a:r>
              <a:rPr lang="el-GR" dirty="0" smtClean="0">
                <a:solidFill>
                  <a:schemeClr val="bg1">
                    <a:lumMod val="95000"/>
                    <a:lumOff val="5000"/>
                  </a:schemeClr>
                </a:solidFill>
              </a:rPr>
              <a:t>όπως προκύπτουν στην θεραπευτική σχέση επαναπροκύπτει σε</a:t>
            </a:r>
          </a:p>
          <a:p>
            <a:pPr>
              <a:buNone/>
            </a:pPr>
            <a:r>
              <a:rPr lang="el-GR" dirty="0" smtClean="0">
                <a:solidFill>
                  <a:schemeClr val="bg1">
                    <a:lumMod val="95000"/>
                    <a:lumOff val="5000"/>
                  </a:schemeClr>
                </a:solidFill>
              </a:rPr>
              <a:t>παρούσες και παρελθούσες σχέσεις του ασθενή</a:t>
            </a:r>
          </a:p>
          <a:p>
            <a:pPr>
              <a:buNone/>
            </a:pPr>
            <a:endParaRPr lang="el-GR" dirty="0" smtClean="0"/>
          </a:p>
          <a:p>
            <a:pPr>
              <a:buNone/>
            </a:pPr>
            <a:endParaRPr lang="en-US" b="1" dirty="0">
              <a:solidFill>
                <a:srgbClr val="FF0000"/>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18</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solidFill>
                  <a:schemeClr val="bg1">
                    <a:lumMod val="95000"/>
                    <a:lumOff val="5000"/>
                  </a:schemeClr>
                </a:solidFill>
              </a:rPr>
              <a:t>Η γνωσιακή- συμπεριφορική προσέγγιση 1</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001419"/>
          </a:xfrm>
        </p:spPr>
        <p:txBody>
          <a:bodyPr>
            <a:normAutofit fontScale="62500" lnSpcReduction="20000"/>
          </a:bodyPr>
          <a:lstStyle/>
          <a:p>
            <a:pPr>
              <a:buNone/>
            </a:pPr>
            <a:r>
              <a:rPr lang="el-GR" dirty="0" smtClean="0">
                <a:solidFill>
                  <a:schemeClr val="bg1">
                    <a:lumMod val="95000"/>
                    <a:lumOff val="5000"/>
                  </a:schemeClr>
                </a:solidFill>
              </a:rPr>
              <a:t>Η παραδοσιακή συμπεριφορική θεραπεία, (</a:t>
            </a:r>
            <a:r>
              <a:rPr lang="en-GB" dirty="0" smtClean="0">
                <a:solidFill>
                  <a:schemeClr val="bg1">
                    <a:lumMod val="95000"/>
                    <a:lumOff val="5000"/>
                  </a:schemeClr>
                </a:solidFill>
              </a:rPr>
              <a:t>Beck</a:t>
            </a:r>
            <a:r>
              <a:rPr lang="el-GR" dirty="0" smtClean="0">
                <a:solidFill>
                  <a:schemeClr val="bg1">
                    <a:lumMod val="95000"/>
                    <a:lumOff val="5000"/>
                  </a:schemeClr>
                </a:solidFill>
              </a:rPr>
              <a:t>, 1979),</a:t>
            </a:r>
          </a:p>
          <a:p>
            <a:pPr>
              <a:buNone/>
            </a:pPr>
            <a:r>
              <a:rPr lang="el-GR" dirty="0" smtClean="0">
                <a:solidFill>
                  <a:schemeClr val="bg1">
                    <a:lumMod val="95000"/>
                    <a:lumOff val="5000"/>
                  </a:schemeClr>
                </a:solidFill>
              </a:rPr>
              <a:t>επικεντρωνόταν κυρίως στην αλλαγή παρατηρήσιμων συμπεριφορών</a:t>
            </a:r>
          </a:p>
          <a:p>
            <a:pPr>
              <a:buNone/>
            </a:pPr>
            <a:r>
              <a:rPr lang="el-GR" dirty="0" smtClean="0">
                <a:solidFill>
                  <a:schemeClr val="bg1">
                    <a:lumMod val="95000"/>
                    <a:lumOff val="5000"/>
                  </a:schemeClr>
                </a:solidFill>
              </a:rPr>
              <a:t>μέσω της ενίσχυσης της επιβράβευσης</a:t>
            </a:r>
            <a:r>
              <a:rPr lang="el-GR" b="1" dirty="0" smtClean="0">
                <a:solidFill>
                  <a:schemeClr val="bg1">
                    <a:lumMod val="95000"/>
                    <a:lumOff val="5000"/>
                  </a:schemeClr>
                </a:solidFill>
              </a:rPr>
              <a:t>.</a:t>
            </a: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Η γνωσιακή- συμπεριφορική θεώρηση αμβλύνει την συμπεριφορική</a:t>
            </a:r>
          </a:p>
          <a:p>
            <a:pPr>
              <a:buNone/>
            </a:pPr>
            <a:r>
              <a:rPr lang="el-GR" dirty="0" smtClean="0">
                <a:solidFill>
                  <a:schemeClr val="bg1">
                    <a:lumMod val="95000"/>
                    <a:lumOff val="5000"/>
                  </a:schemeClr>
                </a:solidFill>
              </a:rPr>
              <a:t>θεώρηση, αναγνωρίζοντας τον ρόλο των γνωστικών λειτουργιών όπως η</a:t>
            </a:r>
          </a:p>
          <a:p>
            <a:pPr>
              <a:buNone/>
            </a:pPr>
            <a:r>
              <a:rPr lang="el-GR" dirty="0" smtClean="0">
                <a:solidFill>
                  <a:schemeClr val="bg1">
                    <a:lumMod val="95000"/>
                    <a:lumOff val="5000"/>
                  </a:schemeClr>
                </a:solidFill>
              </a:rPr>
              <a:t>προσοχή, η αντίληψη και η μνήμη αλλά και ευρύτερα των σκέψεων, αξιών,</a:t>
            </a:r>
          </a:p>
          <a:p>
            <a:pPr>
              <a:buNone/>
            </a:pPr>
            <a:r>
              <a:rPr lang="el-GR" dirty="0" smtClean="0">
                <a:solidFill>
                  <a:schemeClr val="bg1">
                    <a:lumMod val="95000"/>
                    <a:lumOff val="5000"/>
                  </a:schemeClr>
                </a:solidFill>
              </a:rPr>
              <a:t>πεποιθήσεων και προσδοκιών στην αντίληψη της πραγματικότητας.</a:t>
            </a: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Κατά την γνωσιακή σχολή, η φύση και η λειτουργία των γνωστικών</a:t>
            </a:r>
          </a:p>
          <a:p>
            <a:pPr>
              <a:buNone/>
            </a:pPr>
            <a:r>
              <a:rPr lang="el-GR" dirty="0" smtClean="0">
                <a:solidFill>
                  <a:schemeClr val="bg1">
                    <a:lumMod val="95000"/>
                    <a:lumOff val="5000"/>
                  </a:schemeClr>
                </a:solidFill>
              </a:rPr>
              <a:t>λειτουργιών και οι τρόποι νοητικής επεξεργασίας (ουσιαστικά η διαδικασία</a:t>
            </a:r>
          </a:p>
          <a:p>
            <a:pPr>
              <a:buNone/>
            </a:pPr>
            <a:r>
              <a:rPr lang="el-GR" dirty="0" smtClean="0">
                <a:solidFill>
                  <a:schemeClr val="bg1">
                    <a:lumMod val="95000"/>
                    <a:lumOff val="5000"/>
                  </a:schemeClr>
                </a:solidFill>
              </a:rPr>
              <a:t>απόδοσης νοήματος) αποτελούν την βάση κατανόησης των ψυχικών</a:t>
            </a:r>
          </a:p>
          <a:p>
            <a:pPr>
              <a:buNone/>
            </a:pPr>
            <a:r>
              <a:rPr lang="el-GR" dirty="0" smtClean="0">
                <a:solidFill>
                  <a:schemeClr val="bg1">
                    <a:lumMod val="95000"/>
                    <a:lumOff val="5000"/>
                  </a:schemeClr>
                </a:solidFill>
              </a:rPr>
              <a:t>διαταραχών και της επίλυσης τους. </a:t>
            </a:r>
          </a:p>
          <a:p>
            <a:pPr>
              <a:buNone/>
            </a:pPr>
            <a:r>
              <a:rPr lang="el-GR" dirty="0" smtClean="0">
                <a:solidFill>
                  <a:schemeClr val="bg1">
                    <a:lumMod val="95000"/>
                    <a:lumOff val="5000"/>
                  </a:schemeClr>
                </a:solidFill>
              </a:rPr>
              <a:t>Η συμπεριφορά και το συναίσθημα</a:t>
            </a:r>
          </a:p>
          <a:p>
            <a:pPr>
              <a:buNone/>
            </a:pPr>
            <a:r>
              <a:rPr lang="el-GR" dirty="0" smtClean="0">
                <a:solidFill>
                  <a:schemeClr val="bg1">
                    <a:lumMod val="95000"/>
                    <a:lumOff val="5000"/>
                  </a:schemeClr>
                </a:solidFill>
              </a:rPr>
              <a:t>λοιπόν, διαμεσολαβούνται από γνωστικές λειτουργίες ενώ οι διαταραχές</a:t>
            </a:r>
          </a:p>
          <a:p>
            <a:pPr>
              <a:buNone/>
            </a:pPr>
            <a:r>
              <a:rPr lang="el-GR" dirty="0" smtClean="0">
                <a:solidFill>
                  <a:schemeClr val="bg1">
                    <a:lumMod val="95000"/>
                    <a:lumOff val="5000"/>
                  </a:schemeClr>
                </a:solidFill>
              </a:rPr>
              <a:t>αυτών συνδέονται με γνωστικές διαστρεβλώσεις.</a:t>
            </a:r>
          </a:p>
          <a:p>
            <a:pPr>
              <a:buNone/>
            </a:pP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19</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l-GR" sz="3200" dirty="0" smtClean="0">
                <a:solidFill>
                  <a:schemeClr val="bg1">
                    <a:lumMod val="95000"/>
                    <a:lumOff val="5000"/>
                  </a:schemeClr>
                </a:solidFill>
              </a:rPr>
              <a:t>Τι είναι ψυχοθεραπε</a:t>
            </a:r>
            <a:r>
              <a:rPr lang="el-GR" sz="3200" dirty="0">
                <a:solidFill>
                  <a:schemeClr val="bg1">
                    <a:lumMod val="95000"/>
                    <a:lumOff val="5000"/>
                  </a:schemeClr>
                </a:solidFill>
              </a:rPr>
              <a:t>ί</a:t>
            </a:r>
            <a:r>
              <a:rPr lang="el-GR" sz="3200" dirty="0" smtClean="0">
                <a:solidFill>
                  <a:schemeClr val="bg1">
                    <a:lumMod val="95000"/>
                    <a:lumOff val="5000"/>
                  </a:schemeClr>
                </a:solidFill>
              </a:rPr>
              <a:t>α</a:t>
            </a:r>
            <a:r>
              <a:rPr lang="en-GB" sz="3200" dirty="0">
                <a:solidFill>
                  <a:schemeClr val="bg1">
                    <a:lumMod val="95000"/>
                    <a:lumOff val="5000"/>
                  </a:schemeClr>
                </a:solidFill>
              </a:rPr>
              <a:t>;</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073427"/>
          </a:xfrm>
        </p:spPr>
        <p:txBody>
          <a:bodyPr>
            <a:normAutofit fontScale="92500" lnSpcReduction="10000"/>
          </a:bodyPr>
          <a:lstStyle/>
          <a:p>
            <a:endParaRPr lang="el-GR" sz="2400" dirty="0" smtClean="0"/>
          </a:p>
          <a:p>
            <a:r>
              <a:rPr lang="el-GR" sz="2400" dirty="0" smtClean="0">
                <a:solidFill>
                  <a:schemeClr val="bg1">
                    <a:lumMod val="95000"/>
                    <a:lumOff val="5000"/>
                  </a:schemeClr>
                </a:solidFill>
              </a:rPr>
              <a:t>Η θεραπεία ψυχικών, συναισθηματικών, συμπεριφορικών ή σωματόμορφων διαταραχών μέσω ψυχολογικών μεθόδων από </a:t>
            </a:r>
            <a:r>
              <a:rPr lang="el-GR" sz="2400" b="1" dirty="0" smtClean="0">
                <a:solidFill>
                  <a:schemeClr val="bg1">
                    <a:lumMod val="95000"/>
                    <a:lumOff val="5000"/>
                  </a:schemeClr>
                </a:solidFill>
              </a:rPr>
              <a:t>εξειδικευμένους</a:t>
            </a:r>
            <a:r>
              <a:rPr lang="el-GR" sz="2400" dirty="0" smtClean="0">
                <a:solidFill>
                  <a:schemeClr val="bg1">
                    <a:lumMod val="95000"/>
                    <a:lumOff val="5000"/>
                  </a:schemeClr>
                </a:solidFill>
              </a:rPr>
              <a:t> επαγγελματίες ψυχικής υγείας (ψυχίατρος, {κλινικός ή συμβουλευτικός} ψυχολόγος, κοιν. λειτουργός κλ.)</a:t>
            </a:r>
          </a:p>
          <a:p>
            <a:endParaRPr lang="el-GR" sz="2400" dirty="0" smtClean="0">
              <a:solidFill>
                <a:schemeClr val="bg1">
                  <a:lumMod val="95000"/>
                  <a:lumOff val="5000"/>
                </a:schemeClr>
              </a:solidFill>
            </a:endParaRPr>
          </a:p>
          <a:p>
            <a:r>
              <a:rPr lang="el-GR" sz="2400" dirty="0" smtClean="0">
                <a:solidFill>
                  <a:schemeClr val="bg1">
                    <a:lumMod val="95000"/>
                    <a:lumOff val="5000"/>
                  </a:schemeClr>
                </a:solidFill>
              </a:rPr>
              <a:t>Διμερής οριοθετημένη σχέση μεταξύ 2 ατόμων εκ των οποίων ο ένας έρχεται να βοηθηθεί (</a:t>
            </a:r>
            <a:r>
              <a:rPr lang="el-GR" sz="2400" i="1" dirty="0" smtClean="0">
                <a:solidFill>
                  <a:schemeClr val="bg1">
                    <a:lumMod val="95000"/>
                    <a:lumOff val="5000"/>
                  </a:schemeClr>
                </a:solidFill>
              </a:rPr>
              <a:t>α-σθενης- </a:t>
            </a:r>
            <a:r>
              <a:rPr lang="el-GR" sz="2400" dirty="0" smtClean="0">
                <a:solidFill>
                  <a:schemeClr val="bg1">
                    <a:lumMod val="95000"/>
                    <a:lumOff val="5000"/>
                  </a:schemeClr>
                </a:solidFill>
              </a:rPr>
              <a:t>ευαλλωτότητα) και ο άλλος καλείται να βοηθήσει </a:t>
            </a:r>
          </a:p>
          <a:p>
            <a:endParaRPr lang="el-GR" sz="2400" dirty="0" smtClean="0">
              <a:solidFill>
                <a:schemeClr val="bg1">
                  <a:lumMod val="95000"/>
                  <a:lumOff val="5000"/>
                </a:schemeClr>
              </a:solidFill>
            </a:endParaRPr>
          </a:p>
          <a:p>
            <a:r>
              <a:rPr lang="el-GR" sz="2400" dirty="0" smtClean="0">
                <a:solidFill>
                  <a:schemeClr val="bg1">
                    <a:lumMod val="95000"/>
                    <a:lumOff val="5000"/>
                  </a:schemeClr>
                </a:solidFill>
              </a:rPr>
              <a:t>Σκόπιμη σχέση με συγκεκριμενο, αμοιβαία συμφωνημένο στόχο- ο στόχος της θεραπείας επιτυγχάνεται μέσω της διάδρασης του θεραπευτή - θεραπευόμενου  (εφαρμογή ψυχοθεραπευτικών μεθόδων/ τεχνικών αλλά κυρίως μέσω της ίδιας της σχέσης)</a:t>
            </a:r>
          </a:p>
          <a:p>
            <a:endParaRPr lang="el-GR" sz="2400" dirty="0" smtClean="0">
              <a:solidFill>
                <a:schemeClr val="bg1">
                  <a:lumMod val="95000"/>
                  <a:lumOff val="5000"/>
                </a:schemeClr>
              </a:solidFill>
            </a:endParaRPr>
          </a:p>
          <a:p>
            <a:endParaRPr lang="el-GR" sz="2400" dirty="0" smtClean="0"/>
          </a:p>
          <a:p>
            <a:pPr>
              <a:buNone/>
            </a:pPr>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Η γνωσιακή- συμπεριφορική προσέγγιση 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96752"/>
            <a:ext cx="8229600" cy="5256584"/>
          </a:xfrm>
        </p:spPr>
        <p:txBody>
          <a:bodyPr>
            <a:normAutofit lnSpcReduction="10000"/>
          </a:bodyPr>
          <a:lstStyle/>
          <a:p>
            <a:r>
              <a:rPr lang="el-GR" sz="2800" dirty="0" smtClean="0">
                <a:solidFill>
                  <a:schemeClr val="bg1">
                    <a:lumMod val="95000"/>
                    <a:lumOff val="5000"/>
                  </a:schemeClr>
                </a:solidFill>
              </a:rPr>
              <a:t>Αυτόματες σκέψεις</a:t>
            </a:r>
          </a:p>
          <a:p>
            <a:r>
              <a:rPr lang="el-GR" sz="2800" dirty="0" smtClean="0">
                <a:solidFill>
                  <a:schemeClr val="bg1">
                    <a:lumMod val="95000"/>
                    <a:lumOff val="5000"/>
                  </a:schemeClr>
                </a:solidFill>
              </a:rPr>
              <a:t>Σχήματα</a:t>
            </a:r>
            <a:r>
              <a:rPr lang="en-GB" sz="2800" dirty="0" smtClean="0">
                <a:solidFill>
                  <a:schemeClr val="bg1">
                    <a:lumMod val="95000"/>
                    <a:lumOff val="5000"/>
                  </a:schemeClr>
                </a:solidFill>
              </a:rPr>
              <a:t>: </a:t>
            </a:r>
            <a:r>
              <a:rPr lang="el-GR" sz="2800" dirty="0" smtClean="0">
                <a:solidFill>
                  <a:schemeClr val="bg1">
                    <a:lumMod val="95000"/>
                    <a:lumOff val="5000"/>
                  </a:schemeClr>
                </a:solidFill>
              </a:rPr>
              <a:t>γνωστικές δομές αποτελούμενες από πυρηνικές πεποιθήσεις και υποθέσεις για τον εαυτό</a:t>
            </a:r>
          </a:p>
          <a:p>
            <a:r>
              <a:rPr lang="el-GR" sz="2800" dirty="0" smtClean="0">
                <a:solidFill>
                  <a:schemeClr val="bg1">
                    <a:lumMod val="95000"/>
                    <a:lumOff val="5000"/>
                  </a:schemeClr>
                </a:solidFill>
              </a:rPr>
              <a:t>Γνωστική ευαλλωτότητα</a:t>
            </a:r>
          </a:p>
          <a:p>
            <a:r>
              <a:rPr lang="el-GR" sz="2800" dirty="0" smtClean="0">
                <a:solidFill>
                  <a:schemeClr val="bg1">
                    <a:lumMod val="95000"/>
                    <a:lumOff val="5000"/>
                  </a:schemeClr>
                </a:solidFill>
              </a:rPr>
              <a:t>Γνωστικές διαστρεβλώσεις</a:t>
            </a:r>
            <a:r>
              <a:rPr lang="en-GB" sz="2800" dirty="0" smtClean="0">
                <a:solidFill>
                  <a:schemeClr val="bg1">
                    <a:lumMod val="95000"/>
                    <a:lumOff val="5000"/>
                  </a:schemeClr>
                </a:solidFill>
              </a:rPr>
              <a:t>:</a:t>
            </a:r>
            <a:endParaRPr lang="el-GR" sz="2800" dirty="0" smtClean="0">
              <a:solidFill>
                <a:schemeClr val="bg1">
                  <a:lumMod val="95000"/>
                  <a:lumOff val="5000"/>
                </a:schemeClr>
              </a:solidFill>
            </a:endParaRPr>
          </a:p>
          <a:p>
            <a:pPr>
              <a:buNone/>
            </a:pPr>
            <a:r>
              <a:rPr lang="el-GR" dirty="0" smtClean="0">
                <a:solidFill>
                  <a:schemeClr val="bg1">
                    <a:lumMod val="95000"/>
                    <a:lumOff val="5000"/>
                  </a:schemeClr>
                </a:solidFill>
              </a:rPr>
              <a:t>- </a:t>
            </a:r>
            <a:r>
              <a:rPr lang="el-GR" sz="2400" dirty="0" smtClean="0">
                <a:solidFill>
                  <a:schemeClr val="bg1">
                    <a:lumMod val="95000"/>
                    <a:lumOff val="5000"/>
                  </a:schemeClr>
                </a:solidFill>
              </a:rPr>
              <a:t>Αυθαίρετα συμπεράσματα</a:t>
            </a:r>
          </a:p>
          <a:p>
            <a:pPr>
              <a:buNone/>
            </a:pPr>
            <a:r>
              <a:rPr lang="el-GR" sz="2400" dirty="0" smtClean="0">
                <a:solidFill>
                  <a:schemeClr val="bg1">
                    <a:lumMod val="95000"/>
                    <a:lumOff val="5000"/>
                  </a:schemeClr>
                </a:solidFill>
              </a:rPr>
              <a:t>- Επιλεκτική αναγωγή</a:t>
            </a:r>
          </a:p>
          <a:p>
            <a:pPr>
              <a:buNone/>
            </a:pPr>
            <a:r>
              <a:rPr lang="el-GR" sz="2400" dirty="0" smtClean="0">
                <a:solidFill>
                  <a:schemeClr val="bg1">
                    <a:lumMod val="95000"/>
                    <a:lumOff val="5000"/>
                  </a:schemeClr>
                </a:solidFill>
              </a:rPr>
              <a:t>- </a:t>
            </a:r>
            <a:r>
              <a:rPr lang="el-GR" sz="2400" dirty="0" err="1" smtClean="0">
                <a:solidFill>
                  <a:schemeClr val="bg1">
                    <a:lumMod val="95000"/>
                    <a:lumOff val="5000"/>
                  </a:schemeClr>
                </a:solidFill>
              </a:rPr>
              <a:t>Υπερ</a:t>
            </a:r>
            <a:r>
              <a:rPr lang="el-GR" sz="2400" dirty="0" smtClean="0">
                <a:solidFill>
                  <a:schemeClr val="bg1">
                    <a:lumMod val="95000"/>
                    <a:lumOff val="5000"/>
                  </a:schemeClr>
                </a:solidFill>
              </a:rPr>
              <a:t>-γενίκευση </a:t>
            </a:r>
          </a:p>
          <a:p>
            <a:pPr>
              <a:buNone/>
            </a:pPr>
            <a:r>
              <a:rPr lang="el-GR" sz="2400" dirty="0" smtClean="0">
                <a:solidFill>
                  <a:schemeClr val="bg1">
                    <a:lumMod val="95000"/>
                    <a:lumOff val="5000"/>
                  </a:schemeClr>
                </a:solidFill>
              </a:rPr>
              <a:t>- Μεγιστοποίηση ή ελαχιστοποίηση</a:t>
            </a:r>
          </a:p>
          <a:p>
            <a:pPr>
              <a:buNone/>
            </a:pPr>
            <a:r>
              <a:rPr lang="el-GR" sz="2400" dirty="0" smtClean="0">
                <a:solidFill>
                  <a:schemeClr val="bg1">
                    <a:lumMod val="95000"/>
                    <a:lumOff val="5000"/>
                  </a:schemeClr>
                </a:solidFill>
              </a:rPr>
              <a:t>- Προσωποποίηση </a:t>
            </a:r>
          </a:p>
          <a:p>
            <a:pPr>
              <a:buFontTx/>
              <a:buChar char="-"/>
            </a:pPr>
            <a:r>
              <a:rPr lang="el-GR" sz="2400" dirty="0" smtClean="0">
                <a:solidFill>
                  <a:schemeClr val="bg1">
                    <a:lumMod val="95000"/>
                    <a:lumOff val="5000"/>
                  </a:schemeClr>
                </a:solidFill>
              </a:rPr>
              <a:t>Διχοτομημένη σκέψη</a:t>
            </a:r>
            <a:endParaRPr lang="en-GB" sz="2400" dirty="0" smtClean="0">
              <a:solidFill>
                <a:schemeClr val="bg1">
                  <a:lumMod val="95000"/>
                  <a:lumOff val="5000"/>
                </a:schemeClr>
              </a:solidFill>
            </a:endParaRPr>
          </a:p>
          <a:p>
            <a:pPr>
              <a:buNone/>
            </a:pP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20</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Η γνωσιακή- συμπεριφορική προσέγγιση 3</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328592"/>
          </a:xfrm>
        </p:spPr>
        <p:txBody>
          <a:bodyPr>
            <a:normAutofit/>
          </a:bodyPr>
          <a:lstStyle/>
          <a:p>
            <a:r>
              <a:rPr lang="el-GR" sz="2400" dirty="0" smtClean="0">
                <a:solidFill>
                  <a:schemeClr val="bg1">
                    <a:lumMod val="95000"/>
                    <a:lumOff val="5000"/>
                  </a:schemeClr>
                </a:solidFill>
              </a:rPr>
              <a:t>Η θεραπεία σκοπεύει στην αναγνώριση προβληματικών στοιχείων στη διαδικασία απόδοσης νοήματος και την διόρθωση τους μέσω ενεργών και βιωματικών μεθόδων.</a:t>
            </a:r>
          </a:p>
          <a:p>
            <a:r>
              <a:rPr lang="el-GR" sz="2400" dirty="0" smtClean="0">
                <a:solidFill>
                  <a:schemeClr val="bg1">
                    <a:lumMod val="95000"/>
                    <a:lumOff val="5000"/>
                  </a:schemeClr>
                </a:solidFill>
              </a:rPr>
              <a:t> Στην ΓΣΘ ο ρόλος του θεραπευτή περιλαμβάνει την αξιολόγηση των δυσκολιών του ασθενή και την επιλεκτική παρέμβαση που στοχεύει στην αλλαγή των συστημάτων νοηματοδότησης, σκέψεων και συμπεριφορών που συμβάλλουν στην διαιώνιση τους </a:t>
            </a:r>
          </a:p>
          <a:p>
            <a:r>
              <a:rPr lang="el-GR" sz="2400" dirty="0" smtClean="0">
                <a:solidFill>
                  <a:schemeClr val="bg1">
                    <a:lumMod val="95000"/>
                    <a:lumOff val="5000"/>
                  </a:schemeClr>
                </a:solidFill>
              </a:rPr>
              <a:t>Ο θεραπευτής ως συν-ερευνητής, βιωματικός συνεργάτης, συνοδηγός</a:t>
            </a:r>
          </a:p>
          <a:p>
            <a:r>
              <a:rPr lang="el-GR" sz="2400" dirty="0" smtClean="0">
                <a:solidFill>
                  <a:schemeClr val="bg1">
                    <a:lumMod val="95000"/>
                    <a:lumOff val="5000"/>
                  </a:schemeClr>
                </a:solidFill>
              </a:rPr>
              <a:t>Μέθοδος</a:t>
            </a:r>
            <a:r>
              <a:rPr lang="en-GB" sz="2400" dirty="0" smtClean="0">
                <a:solidFill>
                  <a:schemeClr val="bg1">
                    <a:lumMod val="95000"/>
                    <a:lumOff val="5000"/>
                  </a:schemeClr>
                </a:solidFill>
              </a:rPr>
              <a:t>: </a:t>
            </a:r>
            <a:r>
              <a:rPr lang="el-GR" sz="2400" dirty="0" smtClean="0">
                <a:solidFill>
                  <a:schemeClr val="bg1">
                    <a:lumMod val="95000"/>
                    <a:lumOff val="5000"/>
                  </a:schemeClr>
                </a:solidFill>
              </a:rPr>
              <a:t>αμφισβήτηση, εύρεση αποδεικτικών στοιχείων μέσω Σωκρατικής μεθόδου, ρεαλιστική επανεξέταση της πραγματικότητας </a:t>
            </a:r>
            <a:endParaRPr lang="en-GB" sz="2400" dirty="0" smtClean="0">
              <a:solidFill>
                <a:schemeClr val="bg1">
                  <a:lumMod val="95000"/>
                  <a:lumOff val="5000"/>
                </a:schemeClr>
              </a:solidFill>
            </a:endParaRPr>
          </a:p>
          <a:p>
            <a:pPr>
              <a:buNone/>
            </a:pPr>
            <a:endParaRPr lang="en-US" sz="12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21</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Η γνωσιακή- συμπεριφορική προσέγγιση 4</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472608"/>
          </a:xfrm>
        </p:spPr>
        <p:txBody>
          <a:bodyPr>
            <a:normAutofit fontScale="70000" lnSpcReduction="20000"/>
          </a:bodyPr>
          <a:lstStyle/>
          <a:p>
            <a:r>
              <a:rPr lang="el-GR" dirty="0" smtClean="0">
                <a:solidFill>
                  <a:schemeClr val="bg1">
                    <a:lumMod val="95000"/>
                    <a:lumOff val="5000"/>
                  </a:schemeClr>
                </a:solidFill>
              </a:rPr>
              <a:t>Η γνωσιακή- συμπεριφορική σχολή δεν διατυπώνει τοσο μια θεωρία προσωπικότητας παρά αποτελεί μια ενδελεχή περιγραφή και κατανόηση της ψυχοπαθολογίας βάσει γνωστικών, συναισθηματικών και σωματικών συστημάτων. </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Αξίζει να σημειωθεί ότι η έννοια των σχημάτων (ανθεκτικές γνωστικές δομές που οργανώνουν την εμπειρία και τη συμπεριφορά) αναπτύχτηκε αργότερα προς απάντηση μομφών ότι η ΓΣΘ δεν λάμβανε υπόψιν μη-λεκτικές μεθόδους επικοινωνίας όπως οι δυναμικές διαστάσεις της θεραπευτικής σχέσης. </a:t>
            </a:r>
          </a:p>
          <a:p>
            <a:endParaRPr lang="el-GR" dirty="0" smtClean="0">
              <a:solidFill>
                <a:schemeClr val="bg1">
                  <a:lumMod val="95000"/>
                  <a:lumOff val="5000"/>
                </a:schemeClr>
              </a:solidFill>
            </a:endParaRPr>
          </a:p>
          <a:p>
            <a:r>
              <a:rPr lang="el-GR" dirty="0" smtClean="0">
                <a:solidFill>
                  <a:schemeClr val="bg1">
                    <a:lumMod val="95000"/>
                    <a:lumOff val="5000"/>
                  </a:schemeClr>
                </a:solidFill>
              </a:rPr>
              <a:t>Το αποτέλεσμα είναι η θεραπεία σχημάτων (</a:t>
            </a:r>
            <a:r>
              <a:rPr lang="en-GB" dirty="0" smtClean="0">
                <a:solidFill>
                  <a:schemeClr val="bg1">
                    <a:lumMod val="95000"/>
                    <a:lumOff val="5000"/>
                  </a:schemeClr>
                </a:solidFill>
              </a:rPr>
              <a:t>schema therapy</a:t>
            </a:r>
            <a:r>
              <a:rPr lang="el-GR" dirty="0" smtClean="0">
                <a:solidFill>
                  <a:schemeClr val="bg1">
                    <a:lumMod val="95000"/>
                    <a:lumOff val="5000"/>
                  </a:schemeClr>
                </a:solidFill>
              </a:rPr>
              <a:t>) (</a:t>
            </a:r>
            <a:r>
              <a:rPr lang="en-GB" dirty="0" smtClean="0">
                <a:solidFill>
                  <a:schemeClr val="bg1">
                    <a:lumMod val="95000"/>
                    <a:lumOff val="5000"/>
                  </a:schemeClr>
                </a:solidFill>
              </a:rPr>
              <a:t>Beck</a:t>
            </a:r>
            <a:r>
              <a:rPr lang="el-GR" dirty="0" smtClean="0">
                <a:solidFill>
                  <a:schemeClr val="bg1">
                    <a:lumMod val="95000"/>
                    <a:lumOff val="5000"/>
                  </a:schemeClr>
                </a:solidFill>
              </a:rPr>
              <a:t> &amp;</a:t>
            </a:r>
            <a:r>
              <a:rPr lang="en-GB" dirty="0" smtClean="0">
                <a:solidFill>
                  <a:schemeClr val="bg1">
                    <a:lumMod val="95000"/>
                    <a:lumOff val="5000"/>
                  </a:schemeClr>
                </a:solidFill>
              </a:rPr>
              <a:t>Freeman</a:t>
            </a:r>
            <a:r>
              <a:rPr lang="el-GR" dirty="0" smtClean="0">
                <a:solidFill>
                  <a:schemeClr val="bg1">
                    <a:lumMod val="95000"/>
                    <a:lumOff val="5000"/>
                  </a:schemeClr>
                </a:solidFill>
              </a:rPr>
              <a:t>, 1990; </a:t>
            </a:r>
            <a:r>
              <a:rPr lang="en-GB" dirty="0" smtClean="0">
                <a:solidFill>
                  <a:schemeClr val="bg1">
                    <a:lumMod val="95000"/>
                    <a:lumOff val="5000"/>
                  </a:schemeClr>
                </a:solidFill>
              </a:rPr>
              <a:t>Young</a:t>
            </a:r>
            <a:r>
              <a:rPr lang="el-GR" dirty="0" smtClean="0">
                <a:solidFill>
                  <a:schemeClr val="bg1">
                    <a:lumMod val="95000"/>
                    <a:lumOff val="5000"/>
                  </a:schemeClr>
                </a:solidFill>
              </a:rPr>
              <a:t>, 1994), η οποία τοποθετεί τα σχήματα και τις πυρηνικές πεποιθήσεις σε ασυνείδητο επίπεδο αντανακλώντας παράλληλα και την αναγνώριση της βαρύτητας της παιδικής ηλικίας στην θυμική ρύθμιση, λειτουργίες νοηματοδότησης και συμπεριφοράς. </a:t>
            </a:r>
          </a:p>
          <a:p>
            <a:endParaRPr lang="el-GR" dirty="0" smtClean="0">
              <a:solidFill>
                <a:schemeClr val="bg1">
                  <a:lumMod val="95000"/>
                  <a:lumOff val="5000"/>
                </a:schemeClr>
              </a:solidFill>
            </a:endParaRPr>
          </a:p>
          <a:p>
            <a:pPr>
              <a:buNone/>
            </a:pPr>
            <a:endParaRPr lang="el-GR" b="1" dirty="0" smtClean="0">
              <a:solidFill>
                <a:srgbClr val="FF0000"/>
              </a:solidFill>
            </a:endParaRPr>
          </a:p>
          <a:p>
            <a:endParaRPr lang="en-US" dirty="0" smtClean="0"/>
          </a:p>
          <a:p>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22</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solidFill>
                  <a:schemeClr val="bg1">
                    <a:lumMod val="95000"/>
                    <a:lumOff val="5000"/>
                  </a:schemeClr>
                </a:solidFill>
              </a:rPr>
              <a:t>Η γνωσιακή- συμπεριφορική προσέγγιση 5</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r>
              <a:rPr lang="el-GR" dirty="0" smtClean="0">
                <a:solidFill>
                  <a:schemeClr val="bg1">
                    <a:lumMod val="95000"/>
                    <a:lumOff val="5000"/>
                  </a:schemeClr>
                </a:solidFill>
              </a:rPr>
              <a:t>Η ΓΣΘ είναι μια αυστηρά δομημένη βραχεία ψυχοθεραπεία (10-15 συνεδρίες), παρότι συχνά εφαρμόζεται και σε 6 συνεδρίες σε πλαίσια πρωτοβάθμιας φροντίδας. </a:t>
            </a:r>
          </a:p>
          <a:p>
            <a:endParaRPr lang="el-GR" dirty="0" smtClean="0">
              <a:solidFill>
                <a:schemeClr val="bg1">
                  <a:lumMod val="95000"/>
                  <a:lumOff val="5000"/>
                </a:schemeClr>
              </a:solidFill>
            </a:endParaRPr>
          </a:p>
          <a:p>
            <a:r>
              <a:rPr lang="el-GR" dirty="0" smtClean="0">
                <a:solidFill>
                  <a:schemeClr val="bg1">
                    <a:lumMod val="95000"/>
                    <a:lumOff val="5000"/>
                  </a:schemeClr>
                </a:solidFill>
              </a:rPr>
              <a:t>Η διαδικασία ξεκινά με τον καθορισμό και την διατύπωση των δυσκολιών του ασθενή, με το αρχικό στάδιο της θεραπείας να επικεντρώνεται στην ανακούφιση ή την διαχείριση των συμπτωμάτων και τα μεσαία και τελικά στάδια στην θεμελίωση και διατήρηση των νέων τρόπων νοηματοδότησης μέσω γνωστικών και συμπεριφορικών θεραπευτικών παρεμβάσεων. </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23</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solidFill>
                  <a:schemeClr val="bg1">
                    <a:lumMod val="95000"/>
                    <a:lumOff val="5000"/>
                  </a:schemeClr>
                </a:solidFill>
              </a:rPr>
              <a:t>Η γνωσιακή- συμπεριφορική προσέγγιση 6</a:t>
            </a:r>
            <a:endParaRPr lang="el-GR" sz="3200" b="1" dirty="0" smtClean="0">
              <a:solidFill>
                <a:schemeClr val="bg1">
                  <a:lumMod val="95000"/>
                  <a:lumOff val="5000"/>
                </a:schemeClr>
              </a:solidFill>
            </a:endParaRPr>
          </a:p>
        </p:txBody>
      </p:sp>
      <p:sp>
        <p:nvSpPr>
          <p:cNvPr id="3" name="Content Placeholder 2"/>
          <p:cNvSpPr>
            <a:spLocks noGrp="1"/>
          </p:cNvSpPr>
          <p:nvPr>
            <p:ph idx="1"/>
          </p:nvPr>
        </p:nvSpPr>
        <p:spPr>
          <a:xfrm>
            <a:off x="457200" y="1052736"/>
            <a:ext cx="8229600" cy="5400600"/>
          </a:xfrm>
        </p:spPr>
        <p:txBody>
          <a:bodyPr>
            <a:normAutofit fontScale="70000" lnSpcReduction="20000"/>
          </a:bodyPr>
          <a:lstStyle/>
          <a:p>
            <a:r>
              <a:rPr lang="el-GR" dirty="0" smtClean="0">
                <a:solidFill>
                  <a:schemeClr val="bg1">
                    <a:lumMod val="95000"/>
                    <a:lumOff val="5000"/>
                  </a:schemeClr>
                </a:solidFill>
              </a:rPr>
              <a:t>Αρχικά στην ΓΣΘ, λίγη σημασία αποδιδόταν στην θεραπευτική σχέση, η οποία αντιμετωπιζόταν μονο ως μέσο επανεκπαίδευσης του ασθενή. </a:t>
            </a:r>
          </a:p>
          <a:p>
            <a:endParaRPr lang="el-GR" dirty="0" smtClean="0">
              <a:solidFill>
                <a:schemeClr val="bg1">
                  <a:lumMod val="95000"/>
                  <a:lumOff val="5000"/>
                </a:schemeClr>
              </a:solidFill>
            </a:endParaRPr>
          </a:p>
          <a:p>
            <a:endParaRPr lang="el-GR" dirty="0" smtClean="0">
              <a:solidFill>
                <a:schemeClr val="bg1">
                  <a:lumMod val="95000"/>
                  <a:lumOff val="5000"/>
                </a:schemeClr>
              </a:solidFill>
            </a:endParaRPr>
          </a:p>
          <a:p>
            <a:r>
              <a:rPr lang="el-GR" dirty="0" smtClean="0">
                <a:solidFill>
                  <a:schemeClr val="bg1">
                    <a:lumMod val="95000"/>
                    <a:lumOff val="5000"/>
                  </a:schemeClr>
                </a:solidFill>
              </a:rPr>
              <a:t>Η σημερινή εφαρμογή της ΓΣΘ αναγνωρίζει την αξία της θεραπευτικής συμμαχίας αλλά την χρησιμοποιεί περισσότερο σε πρακτικό παρά σε συμβολικό ή ερμηνευτικό επίπεδο. </a:t>
            </a:r>
          </a:p>
          <a:p>
            <a:endParaRPr lang="el-GR" dirty="0" smtClean="0">
              <a:solidFill>
                <a:schemeClr val="bg1">
                  <a:lumMod val="95000"/>
                  <a:lumOff val="5000"/>
                </a:schemeClr>
              </a:solidFill>
            </a:endParaRPr>
          </a:p>
          <a:p>
            <a:endParaRPr lang="el-GR" dirty="0" smtClean="0">
              <a:solidFill>
                <a:schemeClr val="bg1">
                  <a:lumMod val="95000"/>
                  <a:lumOff val="5000"/>
                </a:schemeClr>
              </a:solidFill>
            </a:endParaRPr>
          </a:p>
          <a:p>
            <a:r>
              <a:rPr lang="en-GB" dirty="0" smtClean="0">
                <a:solidFill>
                  <a:schemeClr val="bg1">
                    <a:lumMod val="95000"/>
                    <a:lumOff val="5000"/>
                  </a:schemeClr>
                </a:solidFill>
              </a:rPr>
              <a:t>O</a:t>
            </a:r>
            <a:r>
              <a:rPr lang="el-GR" dirty="0" smtClean="0">
                <a:solidFill>
                  <a:schemeClr val="bg1">
                    <a:lumMod val="95000"/>
                    <a:lumOff val="5000"/>
                  </a:schemeClr>
                </a:solidFill>
              </a:rPr>
              <a:t>ι γνωστικές και </a:t>
            </a:r>
            <a:r>
              <a:rPr lang="el-GR" dirty="0" err="1" smtClean="0">
                <a:solidFill>
                  <a:schemeClr val="bg1">
                    <a:lumMod val="95000"/>
                    <a:lumOff val="5000"/>
                  </a:schemeClr>
                </a:solidFill>
              </a:rPr>
              <a:t>ψυχο</a:t>
            </a:r>
            <a:r>
              <a:rPr lang="el-GR" dirty="0" smtClean="0">
                <a:solidFill>
                  <a:schemeClr val="bg1">
                    <a:lumMod val="95000"/>
                    <a:lumOff val="5000"/>
                  </a:schemeClr>
                </a:solidFill>
              </a:rPr>
              <a:t>-</a:t>
            </a:r>
            <a:r>
              <a:rPr lang="el-GR" dirty="0" err="1" smtClean="0">
                <a:solidFill>
                  <a:schemeClr val="bg1">
                    <a:lumMod val="95000"/>
                    <a:lumOff val="5000"/>
                  </a:schemeClr>
                </a:solidFill>
              </a:rPr>
              <a:t>εκπαιδευτικες</a:t>
            </a:r>
            <a:r>
              <a:rPr lang="el-GR" dirty="0" smtClean="0">
                <a:solidFill>
                  <a:schemeClr val="bg1">
                    <a:lumMod val="95000"/>
                    <a:lumOff val="5000"/>
                  </a:schemeClr>
                </a:solidFill>
              </a:rPr>
              <a:t> αναφορές της θεραπείας πλαισιώνονται από συμπεριφορικές παρεμβάσεις και εργασίες για το σπίτι όπως ο προγραμματισμός δραστηριοτήτων, η εκπόνηση συμπεριφορικών πειραμάτων και παίξιμο ρόλων προκειμένου να ενισχυθεί και βιωματικά η εξυγίανση των γνωστικών λειτουργιών.</a:t>
            </a:r>
          </a:p>
          <a:p>
            <a:endParaRPr lang="el-GR" dirty="0" smtClean="0">
              <a:solidFill>
                <a:schemeClr val="bg1">
                  <a:lumMod val="95000"/>
                  <a:lumOff val="5000"/>
                </a:schemeClr>
              </a:solidFill>
            </a:endParaRPr>
          </a:p>
          <a:p>
            <a:pPr>
              <a:buNone/>
            </a:pPr>
            <a:endParaRPr lang="el-GR" dirty="0" smtClean="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24</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dirty="0" smtClean="0">
                <a:solidFill>
                  <a:schemeClr val="bg1">
                    <a:lumMod val="95000"/>
                    <a:lumOff val="5000"/>
                  </a:schemeClr>
                </a:solidFill>
              </a:rPr>
              <a:t>Το πλαίσιο της κάθε θεωρητικής προσέγγισης</a:t>
            </a:r>
            <a:r>
              <a:rPr lang="el-GR" dirty="0" smtClean="0">
                <a:solidFill>
                  <a:schemeClr val="bg1">
                    <a:lumMod val="95000"/>
                    <a:lumOff val="5000"/>
                  </a:schemeClr>
                </a:solidFill>
              </a:rPr>
              <a:t> </a:t>
            </a:r>
            <a:endParaRPr lang="en-US" dirty="0">
              <a:solidFill>
                <a:schemeClr val="bg1">
                  <a:lumMod val="95000"/>
                  <a:lumOff val="5000"/>
                </a:schemeClr>
              </a:solidFill>
            </a:endParaRPr>
          </a:p>
        </p:txBody>
      </p:sp>
      <p:sp>
        <p:nvSpPr>
          <p:cNvPr id="3" name="Content Placeholder 2"/>
          <p:cNvSpPr>
            <a:spLocks noGrp="1"/>
          </p:cNvSpPr>
          <p:nvPr>
            <p:ph idx="1"/>
          </p:nvPr>
        </p:nvSpPr>
        <p:spPr>
          <a:xfrm>
            <a:off x="457200" y="1268760"/>
            <a:ext cx="8229600" cy="4857403"/>
          </a:xfrm>
        </p:spPr>
        <p:txBody>
          <a:bodyPr>
            <a:normAutofit fontScale="70000" lnSpcReduction="20000"/>
          </a:bodyPr>
          <a:lstStyle/>
          <a:p>
            <a:r>
              <a:rPr lang="el-GR" dirty="0" smtClean="0">
                <a:solidFill>
                  <a:schemeClr val="bg1">
                    <a:lumMod val="95000"/>
                    <a:lumOff val="5000"/>
                  </a:schemeClr>
                </a:solidFill>
              </a:rPr>
              <a:t>Ψυχανάλυση (ψυχοδυναμικές θεωρίες- βασική έννοια</a:t>
            </a:r>
            <a:r>
              <a:rPr lang="en-GB" dirty="0" smtClean="0">
                <a:solidFill>
                  <a:schemeClr val="bg1">
                    <a:lumMod val="95000"/>
                    <a:lumOff val="5000"/>
                  </a:schemeClr>
                </a:solidFill>
              </a:rPr>
              <a:t>: </a:t>
            </a:r>
            <a:r>
              <a:rPr lang="el-GR" dirty="0" smtClean="0">
                <a:solidFill>
                  <a:schemeClr val="bg1">
                    <a:lumMod val="95000"/>
                    <a:lumOff val="5000"/>
                  </a:schemeClr>
                </a:solidFill>
              </a:rPr>
              <a:t>σύγκρουση)</a:t>
            </a:r>
            <a:r>
              <a:rPr lang="en-GB" dirty="0" smtClean="0">
                <a:solidFill>
                  <a:schemeClr val="bg1">
                    <a:lumMod val="95000"/>
                    <a:lumOff val="5000"/>
                  </a:schemeClr>
                </a:solidFill>
              </a:rPr>
              <a:t>: </a:t>
            </a:r>
            <a:r>
              <a:rPr lang="el-GR" dirty="0" smtClean="0">
                <a:solidFill>
                  <a:schemeClr val="bg1">
                    <a:lumMod val="95000"/>
                    <a:lumOff val="5000"/>
                  </a:schemeClr>
                </a:solidFill>
              </a:rPr>
              <a:t>Βιέννη, τέλη του1880, αυστηρή βικτωριανή ηθική σε σχέση με τη σεξουαλικότητα και την επιθυμία, φράνκο-πρωσικοί πόλεμοι, Α’ παγκόσμιος πόλεμος</a:t>
            </a:r>
          </a:p>
          <a:p>
            <a:endParaRPr lang="el-GR" dirty="0" smtClean="0">
              <a:solidFill>
                <a:schemeClr val="bg1">
                  <a:lumMod val="95000"/>
                  <a:lumOff val="5000"/>
                </a:schemeClr>
              </a:solidFill>
            </a:endParaRPr>
          </a:p>
          <a:p>
            <a:r>
              <a:rPr lang="el-GR" dirty="0" smtClean="0">
                <a:solidFill>
                  <a:schemeClr val="bg1">
                    <a:lumMod val="95000"/>
                    <a:lumOff val="5000"/>
                  </a:schemeClr>
                </a:solidFill>
              </a:rPr>
              <a:t>Προσωποκεντρική θεωρία (πίστη στην ανθρώπινή ικανότητα για αυτοπραγμάτωση)</a:t>
            </a:r>
            <a:r>
              <a:rPr lang="en-GB" dirty="0" smtClean="0">
                <a:solidFill>
                  <a:schemeClr val="bg1">
                    <a:lumMod val="95000"/>
                    <a:lumOff val="5000"/>
                  </a:schemeClr>
                </a:solidFill>
              </a:rPr>
              <a:t>: </a:t>
            </a:r>
            <a:r>
              <a:rPr lang="el-GR" dirty="0" smtClean="0">
                <a:solidFill>
                  <a:schemeClr val="bg1">
                    <a:lumMod val="95000"/>
                    <a:lumOff val="5000"/>
                  </a:schemeClr>
                </a:solidFill>
              </a:rPr>
              <a:t>Αμερική 1950</a:t>
            </a:r>
            <a:r>
              <a:rPr lang="en-GB" dirty="0" smtClean="0">
                <a:solidFill>
                  <a:schemeClr val="bg1">
                    <a:lumMod val="95000"/>
                    <a:lumOff val="5000"/>
                  </a:schemeClr>
                </a:solidFill>
              </a:rPr>
              <a:t>-:</a:t>
            </a:r>
            <a:r>
              <a:rPr lang="el-GR" dirty="0" smtClean="0">
                <a:solidFill>
                  <a:schemeClr val="bg1">
                    <a:lumMod val="95000"/>
                    <a:lumOff val="5000"/>
                  </a:schemeClr>
                </a:solidFill>
              </a:rPr>
              <a:t> ανάπτυξη, ελπίδα, αισιοδοξία, θετικές προσδοκίες μετα</a:t>
            </a:r>
            <a:r>
              <a:rPr lang="en-GB" dirty="0" smtClean="0">
                <a:solidFill>
                  <a:schemeClr val="bg1">
                    <a:lumMod val="95000"/>
                    <a:lumOff val="5000"/>
                  </a:schemeClr>
                </a:solidFill>
              </a:rPr>
              <a:t> </a:t>
            </a:r>
            <a:r>
              <a:rPr lang="el-GR" dirty="0" smtClean="0">
                <a:solidFill>
                  <a:schemeClr val="bg1">
                    <a:lumMod val="95000"/>
                    <a:lumOff val="5000"/>
                  </a:schemeClr>
                </a:solidFill>
              </a:rPr>
              <a:t>το τέλος του Β’ παγκοσμίου πολέμου</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ΓΣΘ</a:t>
            </a:r>
            <a:r>
              <a:rPr lang="en-GB" dirty="0" smtClean="0">
                <a:solidFill>
                  <a:schemeClr val="bg1">
                    <a:lumMod val="95000"/>
                    <a:lumOff val="5000"/>
                  </a:schemeClr>
                </a:solidFill>
              </a:rPr>
              <a:t>: </a:t>
            </a:r>
            <a:r>
              <a:rPr lang="el-GR" dirty="0" smtClean="0">
                <a:solidFill>
                  <a:schemeClr val="bg1">
                    <a:lumMod val="95000"/>
                    <a:lumOff val="5000"/>
                  </a:schemeClr>
                </a:solidFill>
              </a:rPr>
              <a:t>Αμερική, αρχές 1960</a:t>
            </a:r>
            <a:r>
              <a:rPr lang="en-GB" dirty="0" smtClean="0">
                <a:solidFill>
                  <a:schemeClr val="bg1">
                    <a:lumMod val="95000"/>
                    <a:lumOff val="5000"/>
                  </a:schemeClr>
                </a:solidFill>
              </a:rPr>
              <a:t> (</a:t>
            </a:r>
            <a:r>
              <a:rPr lang="el-GR" dirty="0" smtClean="0">
                <a:solidFill>
                  <a:schemeClr val="bg1">
                    <a:lumMod val="95000"/>
                    <a:lumOff val="5000"/>
                  </a:schemeClr>
                </a:solidFill>
              </a:rPr>
              <a:t>επιρροή ΠΣΚ- αισιοδοξία στην δυνατότητα αλλαγής και μάθησης αλλά επιστημονική/εμπειρική προσέγγιση </a:t>
            </a:r>
            <a:r>
              <a:rPr lang="en-GB" dirty="0" smtClean="0">
                <a:solidFill>
                  <a:schemeClr val="bg1">
                    <a:lumMod val="95000"/>
                    <a:lumOff val="5000"/>
                  </a:schemeClr>
                </a:solidFill>
              </a:rPr>
              <a:t>: </a:t>
            </a:r>
            <a:r>
              <a:rPr lang="el-GR" dirty="0" smtClean="0">
                <a:solidFill>
                  <a:schemeClr val="bg1">
                    <a:lumMod val="95000"/>
                    <a:lumOff val="5000"/>
                  </a:schemeClr>
                </a:solidFill>
              </a:rPr>
              <a:t>παρατήρηση, μέτρηση, επαλήθευση, πειράματα, αξιολόγηση, παράλληλα με άνθιση επιστήμης και τεχνολογίας</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	</a:t>
            </a:r>
            <a:r>
              <a:rPr lang="el-GR" dirty="0" smtClean="0">
                <a:solidFill>
                  <a:schemeClr val="bg1">
                    <a:lumMod val="95000"/>
                    <a:lumOff val="5000"/>
                  </a:schemeClr>
                </a:solidFill>
              </a:rPr>
              <a:t>Σήμερα</a:t>
            </a:r>
            <a:r>
              <a:rPr lang="en-GB" dirty="0" smtClean="0">
                <a:solidFill>
                  <a:schemeClr val="bg1">
                    <a:lumMod val="95000"/>
                    <a:lumOff val="5000"/>
                  </a:schemeClr>
                </a:solidFill>
              </a:rPr>
              <a:t>: cost –effectiveness, </a:t>
            </a:r>
            <a:r>
              <a:rPr lang="el-GR" dirty="0" smtClean="0">
                <a:solidFill>
                  <a:schemeClr val="bg1">
                    <a:lumMod val="95000"/>
                    <a:lumOff val="5000"/>
                  </a:schemeClr>
                </a:solidFill>
              </a:rPr>
              <a:t>ταχύτητα, </a:t>
            </a:r>
            <a:r>
              <a:rPr lang="en-GB" dirty="0" smtClean="0">
                <a:solidFill>
                  <a:schemeClr val="bg1">
                    <a:lumMod val="95000"/>
                    <a:lumOff val="5000"/>
                  </a:schemeClr>
                </a:solidFill>
              </a:rPr>
              <a:t>maximum outcome with minimum input</a:t>
            </a:r>
          </a:p>
          <a:p>
            <a:pPr>
              <a:buNone/>
            </a:pPr>
            <a:endParaRPr lang="en-GB" sz="1700" dirty="0" smtClean="0">
              <a:solidFill>
                <a:schemeClr val="bg1">
                  <a:lumMod val="95000"/>
                  <a:lumOff val="5000"/>
                </a:schemeClr>
              </a:solidFill>
            </a:endParaRPr>
          </a:p>
          <a:p>
            <a:pPr>
              <a:buNone/>
            </a:pPr>
            <a:endParaRPr lang="en-US" sz="17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25</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Αποτελεσματικότητα 1</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980728"/>
            <a:ext cx="8229600" cy="5400600"/>
          </a:xfrm>
        </p:spPr>
        <p:txBody>
          <a:bodyPr>
            <a:normAutofit fontScale="77500" lnSpcReduction="20000"/>
          </a:bodyPr>
          <a:lstStyle/>
          <a:p>
            <a:r>
              <a:rPr lang="el-GR" sz="3400" dirty="0" smtClean="0">
                <a:solidFill>
                  <a:schemeClr val="bg1">
                    <a:lumMod val="95000"/>
                    <a:lumOff val="5000"/>
                  </a:schemeClr>
                </a:solidFill>
              </a:rPr>
              <a:t>ΠΣΚ</a:t>
            </a:r>
            <a:r>
              <a:rPr lang="en-GB" sz="3400" dirty="0" smtClean="0">
                <a:solidFill>
                  <a:schemeClr val="bg1">
                    <a:lumMod val="95000"/>
                    <a:lumOff val="5000"/>
                  </a:schemeClr>
                </a:solidFill>
              </a:rPr>
              <a:t>: </a:t>
            </a:r>
            <a:r>
              <a:rPr lang="el-GR" sz="3400" dirty="0" smtClean="0">
                <a:solidFill>
                  <a:schemeClr val="bg1">
                    <a:lumMod val="95000"/>
                    <a:lumOff val="5000"/>
                  </a:schemeClr>
                </a:solidFill>
              </a:rPr>
              <a:t>πυρηνικές συνθήκες </a:t>
            </a:r>
            <a:r>
              <a:rPr lang="el-GR" sz="3400" b="1" dirty="0" smtClean="0">
                <a:solidFill>
                  <a:schemeClr val="bg1">
                    <a:lumMod val="95000"/>
                    <a:lumOff val="5000"/>
                  </a:schemeClr>
                </a:solidFill>
              </a:rPr>
              <a:t>ΑΠΑΡΑΙΤΗΤΕΣ αλλά όχι</a:t>
            </a:r>
            <a:r>
              <a:rPr lang="en-GB" sz="3400" b="1" dirty="0" smtClean="0">
                <a:solidFill>
                  <a:schemeClr val="bg1">
                    <a:lumMod val="95000"/>
                    <a:lumOff val="5000"/>
                  </a:schemeClr>
                </a:solidFill>
              </a:rPr>
              <a:t>  </a:t>
            </a:r>
            <a:r>
              <a:rPr lang="el-GR" sz="3400" b="1" dirty="0" smtClean="0">
                <a:solidFill>
                  <a:schemeClr val="bg1">
                    <a:lumMod val="95000"/>
                    <a:lumOff val="5000"/>
                  </a:schemeClr>
                </a:solidFill>
              </a:rPr>
              <a:t>ΕΠΑΡΚΕΙΣ</a:t>
            </a:r>
            <a:endParaRPr lang="en-GB" sz="3400" b="1" dirty="0" smtClean="0">
              <a:solidFill>
                <a:schemeClr val="bg1">
                  <a:lumMod val="95000"/>
                  <a:lumOff val="5000"/>
                </a:schemeClr>
              </a:solidFill>
            </a:endParaRPr>
          </a:p>
          <a:p>
            <a:pPr>
              <a:buNone/>
            </a:pPr>
            <a:endParaRPr lang="el-GR" sz="3400" b="1" dirty="0" smtClean="0">
              <a:solidFill>
                <a:schemeClr val="bg1">
                  <a:lumMod val="95000"/>
                  <a:lumOff val="5000"/>
                </a:schemeClr>
              </a:solidFill>
            </a:endParaRPr>
          </a:p>
          <a:p>
            <a:r>
              <a:rPr lang="el-GR" sz="3400" dirty="0" smtClean="0">
                <a:solidFill>
                  <a:schemeClr val="bg1">
                    <a:lumMod val="95000"/>
                    <a:lumOff val="5000"/>
                  </a:schemeClr>
                </a:solidFill>
              </a:rPr>
              <a:t>Ψυχοδυναμικές θεωρίες</a:t>
            </a:r>
            <a:r>
              <a:rPr lang="en-GB" sz="3400" dirty="0" smtClean="0">
                <a:solidFill>
                  <a:schemeClr val="bg1">
                    <a:lumMod val="95000"/>
                    <a:lumOff val="5000"/>
                  </a:schemeClr>
                </a:solidFill>
              </a:rPr>
              <a:t>:</a:t>
            </a:r>
            <a:r>
              <a:rPr lang="el-GR" sz="3400" dirty="0" smtClean="0">
                <a:solidFill>
                  <a:schemeClr val="bg1">
                    <a:lumMod val="95000"/>
                    <a:lumOff val="5000"/>
                  </a:schemeClr>
                </a:solidFill>
              </a:rPr>
              <a:t> κατάθλιψη, διαταραχές σωματοποίησης, ψυχογενή βουλιμία, διαταραχές προσωπικότητας (</a:t>
            </a:r>
            <a:r>
              <a:rPr lang="en-GB" sz="3400" dirty="0" smtClean="0">
                <a:solidFill>
                  <a:schemeClr val="bg1">
                    <a:lumMod val="95000"/>
                    <a:lumOff val="5000"/>
                  </a:schemeClr>
                </a:solidFill>
              </a:rPr>
              <a:t>Cluster C &amp; BPD)</a:t>
            </a:r>
            <a:r>
              <a:rPr lang="el-GR" sz="3400" dirty="0" smtClean="0">
                <a:solidFill>
                  <a:schemeClr val="bg1">
                    <a:lumMod val="95000"/>
                    <a:lumOff val="5000"/>
                  </a:schemeClr>
                </a:solidFill>
              </a:rPr>
              <a:t>-  ο συνδυασμός της με φαρμακοθεραπεία συχνά ενισχύει την αποτελεσματικότητα της. </a:t>
            </a:r>
            <a:endParaRPr lang="en-GB" sz="3400" dirty="0" smtClean="0">
              <a:solidFill>
                <a:schemeClr val="bg1">
                  <a:lumMod val="95000"/>
                  <a:lumOff val="5000"/>
                </a:schemeClr>
              </a:solidFill>
            </a:endParaRPr>
          </a:p>
          <a:p>
            <a:pPr>
              <a:buNone/>
            </a:pPr>
            <a:endParaRPr lang="el-GR" sz="3400" dirty="0" smtClean="0">
              <a:solidFill>
                <a:schemeClr val="bg1">
                  <a:lumMod val="95000"/>
                  <a:lumOff val="5000"/>
                </a:schemeClr>
              </a:solidFill>
            </a:endParaRPr>
          </a:p>
          <a:p>
            <a:r>
              <a:rPr lang="el-GR" sz="3400" dirty="0" smtClean="0">
                <a:solidFill>
                  <a:schemeClr val="bg1">
                    <a:lumMod val="95000"/>
                    <a:lumOff val="5000"/>
                  </a:schemeClr>
                </a:solidFill>
              </a:rPr>
              <a:t>ΓΣΘ</a:t>
            </a:r>
            <a:r>
              <a:rPr lang="en-GB" sz="3400" dirty="0" smtClean="0">
                <a:solidFill>
                  <a:schemeClr val="bg1">
                    <a:lumMod val="95000"/>
                    <a:lumOff val="5000"/>
                  </a:schemeClr>
                </a:solidFill>
              </a:rPr>
              <a:t>: </a:t>
            </a:r>
            <a:r>
              <a:rPr lang="el-GR" sz="3400" dirty="0" smtClean="0">
                <a:solidFill>
                  <a:schemeClr val="bg1">
                    <a:lumMod val="95000"/>
                    <a:lumOff val="5000"/>
                  </a:schemeClr>
                </a:solidFill>
              </a:rPr>
              <a:t>αγχώδεις διαταραχές</a:t>
            </a:r>
            <a:r>
              <a:rPr lang="en-GB" sz="3400" dirty="0" smtClean="0">
                <a:solidFill>
                  <a:schemeClr val="bg1">
                    <a:lumMod val="95000"/>
                    <a:lumOff val="5000"/>
                  </a:schemeClr>
                </a:solidFill>
              </a:rPr>
              <a:t>,</a:t>
            </a:r>
            <a:r>
              <a:rPr lang="el-GR" sz="3400" dirty="0" smtClean="0">
                <a:solidFill>
                  <a:schemeClr val="bg1">
                    <a:lumMod val="95000"/>
                    <a:lumOff val="5000"/>
                  </a:schemeClr>
                </a:solidFill>
              </a:rPr>
              <a:t> κατάθλιψη</a:t>
            </a:r>
            <a:r>
              <a:rPr lang="en-GB" sz="3400" dirty="0" smtClean="0">
                <a:solidFill>
                  <a:schemeClr val="bg1">
                    <a:lumMod val="95000"/>
                    <a:lumOff val="5000"/>
                  </a:schemeClr>
                </a:solidFill>
              </a:rPr>
              <a:t>, </a:t>
            </a:r>
            <a:r>
              <a:rPr lang="el-GR" sz="3400" dirty="0" smtClean="0">
                <a:solidFill>
                  <a:schemeClr val="bg1">
                    <a:lumMod val="95000"/>
                    <a:lumOff val="5000"/>
                  </a:schemeClr>
                </a:solidFill>
              </a:rPr>
              <a:t>οι διατροφικές διαταραχές (ψυχογενής ανορεξία, βουλιμία και υπερφαγία), οι </a:t>
            </a:r>
            <a:r>
              <a:rPr lang="el-GR" sz="3400" dirty="0" err="1" smtClean="0">
                <a:solidFill>
                  <a:schemeClr val="bg1">
                    <a:lumMod val="95000"/>
                    <a:lumOff val="5000"/>
                  </a:schemeClr>
                </a:solidFill>
              </a:rPr>
              <a:t>ιδεοψυχαναγκαστικές</a:t>
            </a:r>
            <a:r>
              <a:rPr lang="el-GR" sz="3400" dirty="0" smtClean="0">
                <a:solidFill>
                  <a:schemeClr val="bg1">
                    <a:lumMod val="95000"/>
                    <a:lumOff val="5000"/>
                  </a:schemeClr>
                </a:solidFill>
              </a:rPr>
              <a:t> διαταραχές- ο συνδυασμός της με φαρμακοθεραπεία συχνά προάγει την αποτελεσματικότητα της για κάποιες διαταραχές.</a:t>
            </a:r>
            <a:endParaRPr lang="en-US" sz="3400" dirty="0" smtClean="0">
              <a:solidFill>
                <a:schemeClr val="bg1">
                  <a:lumMod val="95000"/>
                  <a:lumOff val="5000"/>
                </a:schemeClr>
              </a:solidFill>
            </a:endParaRPr>
          </a:p>
          <a:p>
            <a:pPr>
              <a:buNone/>
            </a:pPr>
            <a:endParaRPr lang="en-GB" sz="1200" dirty="0" smtClean="0"/>
          </a:p>
          <a:p>
            <a:pPr>
              <a:buNone/>
            </a:pPr>
            <a:endParaRPr lang="en-GB" sz="1500" dirty="0" smtClean="0"/>
          </a:p>
          <a:p>
            <a:pPr>
              <a:buNone/>
            </a:pPr>
            <a:r>
              <a:rPr lang="en-GB" sz="1500" dirty="0" smtClean="0"/>
              <a:t>26</a:t>
            </a:r>
            <a:endParaRPr lang="en-US" sz="1500"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26</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Αποτελεσματικότητα 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052736"/>
            <a:ext cx="8229600" cy="5073427"/>
          </a:xfrm>
        </p:spPr>
        <p:txBody>
          <a:bodyPr>
            <a:normAutofit lnSpcReduction="10000"/>
          </a:bodyPr>
          <a:lstStyle/>
          <a:p>
            <a:r>
              <a:rPr lang="el-GR" sz="2000" dirty="0" smtClean="0">
                <a:solidFill>
                  <a:schemeClr val="bg1">
                    <a:lumMod val="95000"/>
                    <a:lumOff val="5000"/>
                  </a:schemeClr>
                </a:solidFill>
              </a:rPr>
              <a:t>Η πλαστικότητα της συναπτικής συνδεσιμότητας στον εγκέφαλο μπορεί να μεταβληθεί μέσω της καλής ψυχοθεραπευτικής πρακτικής. Οι περιοχές του εγκεφάλου που μεταβάλλονται ως αποτέλεσμα της ψυχοθεραπειας (</a:t>
            </a:r>
            <a:r>
              <a:rPr lang="en-GB" sz="2000" dirty="0" smtClean="0">
                <a:solidFill>
                  <a:schemeClr val="bg1">
                    <a:lumMod val="95000"/>
                    <a:lumOff val="5000"/>
                  </a:schemeClr>
                </a:solidFill>
              </a:rPr>
              <a:t>anterior cingulate </a:t>
            </a:r>
            <a:r>
              <a:rPr lang="el-GR" sz="2000" dirty="0" smtClean="0">
                <a:solidFill>
                  <a:schemeClr val="bg1">
                    <a:lumMod val="95000"/>
                    <a:lumOff val="5000"/>
                  </a:schemeClr>
                </a:solidFill>
              </a:rPr>
              <a:t>και </a:t>
            </a:r>
            <a:r>
              <a:rPr lang="en-GB" sz="2000" dirty="0" smtClean="0">
                <a:solidFill>
                  <a:schemeClr val="bg1">
                    <a:lumMod val="95000"/>
                    <a:lumOff val="5000"/>
                  </a:schemeClr>
                </a:solidFill>
              </a:rPr>
              <a:t>hippocampus</a:t>
            </a:r>
            <a:r>
              <a:rPr lang="el-GR" sz="2000" dirty="0" smtClean="0">
                <a:solidFill>
                  <a:schemeClr val="bg1">
                    <a:lumMod val="95000"/>
                    <a:lumOff val="5000"/>
                  </a:schemeClr>
                </a:solidFill>
              </a:rPr>
              <a:t>), διαφέρουν απο αυτές που μεταβάλλονται φαρμακευτικά (</a:t>
            </a:r>
            <a:r>
              <a:rPr lang="en-GB" sz="2000" dirty="0" smtClean="0">
                <a:solidFill>
                  <a:schemeClr val="bg1">
                    <a:lumMod val="95000"/>
                    <a:lumOff val="5000"/>
                  </a:schemeClr>
                </a:solidFill>
              </a:rPr>
              <a:t>prefrontal cortex</a:t>
            </a:r>
            <a:r>
              <a:rPr lang="el-GR" sz="2000" dirty="0" smtClean="0">
                <a:solidFill>
                  <a:schemeClr val="bg1">
                    <a:lumMod val="95000"/>
                    <a:lumOff val="5000"/>
                  </a:schemeClr>
                </a:solidFill>
              </a:rPr>
              <a:t>).</a:t>
            </a:r>
          </a:p>
          <a:p>
            <a:endParaRPr lang="el-GR" sz="2000" dirty="0" smtClean="0">
              <a:solidFill>
                <a:schemeClr val="bg1">
                  <a:lumMod val="95000"/>
                  <a:lumOff val="5000"/>
                </a:schemeClr>
              </a:solidFill>
            </a:endParaRPr>
          </a:p>
          <a:p>
            <a:r>
              <a:rPr lang="el-GR" sz="2000" dirty="0" smtClean="0">
                <a:solidFill>
                  <a:schemeClr val="bg1">
                    <a:lumMod val="95000"/>
                    <a:lumOff val="5000"/>
                  </a:schemeClr>
                </a:solidFill>
              </a:rPr>
              <a:t>Ασθενείς ψυχοθεραπειας μέχρι και 80% βελτίωση σε σχέση με ομάδες ελέγχου που δεν λαμβάνουν ψυχοθεραπεία. Αποτελεσματικότητα συγκρίσιμη με αυτή της φαρμακοθεραπείας, ενώ σε πολλές περιπτώσεις ο συνδυασμός τους προάγει την αποτελεσματικότητα της θεραπείας. Τα μεγέθη επίδρασης που παράγει η ψυχοθεραπεία είναι αντίστοιχα ή μεγαλύτερα σε διάρκεια και βάθος από αυτά που παράγει η χορήγηση ψυχοδραστικών ουσιών </a:t>
            </a:r>
          </a:p>
          <a:p>
            <a:endParaRPr lang="el-GR" sz="2000" dirty="0" smtClean="0">
              <a:solidFill>
                <a:schemeClr val="bg1">
                  <a:lumMod val="95000"/>
                  <a:lumOff val="5000"/>
                </a:schemeClr>
              </a:solidFill>
            </a:endParaRPr>
          </a:p>
          <a:p>
            <a:r>
              <a:rPr lang="el-GR" sz="2000" dirty="0" smtClean="0">
                <a:solidFill>
                  <a:schemeClr val="bg1">
                    <a:lumMod val="95000"/>
                    <a:lumOff val="5000"/>
                  </a:schemeClr>
                </a:solidFill>
              </a:rPr>
              <a:t>Αμελητέες ή πολύ τοπικές διαφορές (αναφορικά με συγκεκριμένες τεχνικές σε συγκεκριμένα συμπτώματα) ανάμεσα σε διαφορετικές θεωρητικές προσεγγίσεις ως προς την αποτελεσματικότητα τους</a:t>
            </a:r>
            <a:endParaRPr lang="en-US" sz="20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27</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rmAutofit/>
          </a:bodyPr>
          <a:lstStyle/>
          <a:p>
            <a:pPr algn="l"/>
            <a:r>
              <a:rPr lang="el-GR" sz="2800" dirty="0" smtClean="0">
                <a:solidFill>
                  <a:schemeClr val="bg1">
                    <a:lumMod val="95000"/>
                    <a:lumOff val="5000"/>
                  </a:schemeClr>
                </a:solidFill>
              </a:rPr>
              <a:t>Οι διάφορες θεωρητικές προσεγγίσεις κατακτούν παρόμοιους στόχους μέσω διαφορετικών διαδικασιών ή μεθόδων και μέσω κοινών θεραπευτικών παραγόντων </a:t>
            </a:r>
            <a:endParaRPr lang="en-US" sz="2800" dirty="0">
              <a:solidFill>
                <a:schemeClr val="bg1">
                  <a:lumMod val="95000"/>
                  <a:lumOff val="5000"/>
                </a:schemeClr>
              </a:solidFill>
            </a:endParaRPr>
          </a:p>
        </p:txBody>
      </p:sp>
      <p:sp>
        <p:nvSpPr>
          <p:cNvPr id="3" name="Content Placeholder 2"/>
          <p:cNvSpPr>
            <a:spLocks noGrp="1"/>
          </p:cNvSpPr>
          <p:nvPr>
            <p:ph idx="1"/>
          </p:nvPr>
        </p:nvSpPr>
        <p:spPr>
          <a:xfrm>
            <a:off x="457200" y="2132856"/>
            <a:ext cx="8229600" cy="3993307"/>
          </a:xfrm>
        </p:spPr>
        <p:txBody>
          <a:bodyPr>
            <a:normAutofit/>
          </a:bodyPr>
          <a:lstStyle/>
          <a:p>
            <a:r>
              <a:rPr lang="el-GR" dirty="0" smtClean="0">
                <a:solidFill>
                  <a:schemeClr val="bg1">
                    <a:lumMod val="95000"/>
                    <a:lumOff val="5000"/>
                  </a:schemeClr>
                </a:solidFill>
              </a:rPr>
              <a:t>Κύριο Ερώτημα</a:t>
            </a:r>
            <a:r>
              <a:rPr lang="en-GB" dirty="0" smtClean="0">
                <a:solidFill>
                  <a:schemeClr val="bg1">
                    <a:lumMod val="95000"/>
                    <a:lumOff val="5000"/>
                  </a:schemeClr>
                </a:solidFill>
              </a:rPr>
              <a:t>:</a:t>
            </a:r>
          </a:p>
          <a:p>
            <a:pPr>
              <a:buNone/>
            </a:pPr>
            <a:r>
              <a:rPr lang="en-GB" b="1" i="1" dirty="0" smtClean="0">
                <a:solidFill>
                  <a:schemeClr val="bg1">
                    <a:lumMod val="95000"/>
                    <a:lumOff val="5000"/>
                  </a:schemeClr>
                </a:solidFill>
              </a:rPr>
              <a:t>‘</a:t>
            </a:r>
            <a:r>
              <a:rPr lang="el-GR" b="1" i="1" dirty="0" smtClean="0">
                <a:solidFill>
                  <a:schemeClr val="bg1">
                    <a:lumMod val="95000"/>
                    <a:lumOff val="5000"/>
                  </a:schemeClr>
                </a:solidFill>
              </a:rPr>
              <a:t>Τι λειτουργεί για ποιον στην ψυχοθεραπεία?’</a:t>
            </a:r>
          </a:p>
          <a:p>
            <a:r>
              <a:rPr lang="el-GR" dirty="0" smtClean="0">
                <a:solidFill>
                  <a:schemeClr val="bg1">
                    <a:lumMod val="95000"/>
                    <a:lumOff val="5000"/>
                  </a:schemeClr>
                </a:solidFill>
              </a:rPr>
              <a:t>Το θεωρητικό μοντέλο να ταιριάζει στον ασθενή και όχι ο ασθενής να προσαρμόζεται στο μοντέλο</a:t>
            </a:r>
          </a:p>
          <a:p>
            <a:r>
              <a:rPr lang="el-GR" dirty="0" smtClean="0">
                <a:solidFill>
                  <a:schemeClr val="bg1">
                    <a:lumMod val="95000"/>
                    <a:lumOff val="5000"/>
                  </a:schemeClr>
                </a:solidFill>
              </a:rPr>
              <a:t>Απαρτίωση ≠ Εκλεκτισμός (π.χ. </a:t>
            </a:r>
            <a:r>
              <a:rPr lang="en-GB" dirty="0" smtClean="0">
                <a:solidFill>
                  <a:schemeClr val="bg1">
                    <a:lumMod val="95000"/>
                    <a:lumOff val="5000"/>
                  </a:schemeClr>
                </a:solidFill>
              </a:rPr>
              <a:t>attachment-based psychotherapy)</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28</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Αποτελεσματικότητα 3</a:t>
            </a:r>
            <a:r>
              <a:rPr lang="en-GB" sz="3200" dirty="0" smtClean="0">
                <a:solidFill>
                  <a:schemeClr val="bg1">
                    <a:lumMod val="95000"/>
                    <a:lumOff val="5000"/>
                  </a:schemeClr>
                </a:solidFill>
              </a:rPr>
              <a:t>: </a:t>
            </a:r>
            <a:r>
              <a:rPr lang="el-GR" sz="3200" dirty="0" smtClean="0">
                <a:solidFill>
                  <a:schemeClr val="bg1">
                    <a:lumMod val="95000"/>
                    <a:lumOff val="5000"/>
                  </a:schemeClr>
                </a:solidFill>
              </a:rPr>
              <a:t>εξω-θεραπευτικοί παράγοντες</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600200"/>
            <a:ext cx="8229600" cy="4781128"/>
          </a:xfrm>
        </p:spPr>
        <p:txBody>
          <a:bodyPr>
            <a:normAutofit fontScale="85000" lnSpcReduction="10000"/>
          </a:bodyPr>
          <a:lstStyle/>
          <a:p>
            <a:r>
              <a:rPr lang="el-GR" dirty="0" smtClean="0">
                <a:solidFill>
                  <a:schemeClr val="bg1">
                    <a:lumMod val="95000"/>
                    <a:lumOff val="5000"/>
                  </a:schemeClr>
                </a:solidFill>
              </a:rPr>
              <a:t>χαρακτηρολογικά στοιχεία του ασθενή, η ποιότητα του υποστηρικτικού δικτύου του, η προσβασιμότητα σε πηγές αυτοβοήθειας, η χρονιότητα, βαρύτητα και πολυπλοκότητα της διαταραχής κλ. </a:t>
            </a:r>
            <a:r>
              <a:rPr lang="el-GR" b="1" dirty="0" smtClean="0">
                <a:solidFill>
                  <a:schemeClr val="bg1">
                    <a:lumMod val="95000"/>
                    <a:lumOff val="5000"/>
                  </a:schemeClr>
                </a:solidFill>
              </a:rPr>
              <a:t>αντιστοιχούν στο 40% της βελτίωση</a:t>
            </a:r>
            <a:endParaRPr lang="en-GB" b="1" dirty="0" smtClean="0">
              <a:solidFill>
                <a:schemeClr val="bg1">
                  <a:lumMod val="95000"/>
                  <a:lumOff val="5000"/>
                </a:schemeClr>
              </a:solidFill>
            </a:endParaRPr>
          </a:p>
          <a:p>
            <a:pPr>
              <a:buNone/>
            </a:pPr>
            <a:endParaRPr lang="el-GR" b="1" dirty="0" smtClean="0">
              <a:solidFill>
                <a:schemeClr val="bg1">
                  <a:lumMod val="95000"/>
                  <a:lumOff val="5000"/>
                </a:schemeClr>
              </a:solidFill>
            </a:endParaRPr>
          </a:p>
          <a:p>
            <a:r>
              <a:rPr lang="el-GR" dirty="0" smtClean="0">
                <a:solidFill>
                  <a:schemeClr val="bg1">
                    <a:lumMod val="95000"/>
                    <a:lumOff val="5000"/>
                  </a:schemeClr>
                </a:solidFill>
              </a:rPr>
              <a:t>η επιδραση των προσδοκιών του ασθενή σχετικά με τη βοήθεια που αναμένει απο την θεραπεία </a:t>
            </a:r>
            <a:r>
              <a:rPr lang="el-GR" b="1" dirty="0" smtClean="0">
                <a:solidFill>
                  <a:schemeClr val="bg1">
                    <a:lumMod val="95000"/>
                    <a:lumOff val="5000"/>
                  </a:schemeClr>
                </a:solidFill>
              </a:rPr>
              <a:t>(</a:t>
            </a:r>
            <a:r>
              <a:rPr lang="en-GB" b="1" dirty="0" smtClean="0">
                <a:solidFill>
                  <a:schemeClr val="bg1">
                    <a:lumMod val="95000"/>
                    <a:lumOff val="5000"/>
                  </a:schemeClr>
                </a:solidFill>
              </a:rPr>
              <a:t>placebo effect</a:t>
            </a:r>
            <a:r>
              <a:rPr lang="el-GR" b="1" dirty="0" smtClean="0">
                <a:solidFill>
                  <a:schemeClr val="bg1">
                    <a:lumMod val="95000"/>
                    <a:lumOff val="5000"/>
                  </a:schemeClr>
                </a:solidFill>
              </a:rPr>
              <a:t>) </a:t>
            </a:r>
            <a:r>
              <a:rPr lang="el-GR" dirty="0" smtClean="0">
                <a:solidFill>
                  <a:schemeClr val="bg1">
                    <a:lumMod val="95000"/>
                    <a:lumOff val="5000"/>
                  </a:schemeClr>
                </a:solidFill>
              </a:rPr>
              <a:t>αντιστοιχούν στο </a:t>
            </a:r>
            <a:r>
              <a:rPr lang="el-GR" b="1" dirty="0" smtClean="0">
                <a:solidFill>
                  <a:schemeClr val="bg1">
                    <a:lumMod val="95000"/>
                    <a:lumOff val="5000"/>
                  </a:schemeClr>
                </a:solidFill>
              </a:rPr>
              <a:t>15% της βελτίωσης  </a:t>
            </a:r>
            <a:endParaRPr lang="en-GB" b="1" dirty="0" smtClean="0">
              <a:solidFill>
                <a:schemeClr val="bg1">
                  <a:lumMod val="95000"/>
                  <a:lumOff val="5000"/>
                </a:schemeClr>
              </a:solidFill>
            </a:endParaRPr>
          </a:p>
          <a:p>
            <a:pPr>
              <a:buNone/>
            </a:pPr>
            <a:endParaRPr lang="en-GB" sz="1200" b="1" dirty="0" smtClean="0">
              <a:solidFill>
                <a:schemeClr val="bg1">
                  <a:lumMod val="95000"/>
                  <a:lumOff val="5000"/>
                </a:schemeClr>
              </a:solidFill>
            </a:endParaRPr>
          </a:p>
          <a:p>
            <a:pPr>
              <a:buNone/>
            </a:pPr>
            <a:endParaRPr lang="en-GB" sz="1200" b="1" dirty="0" smtClean="0"/>
          </a:p>
          <a:p>
            <a:pPr>
              <a:buNone/>
            </a:pPr>
            <a:endParaRPr lang="en-GB" sz="1200" b="1" dirty="0" smtClean="0"/>
          </a:p>
          <a:p>
            <a:pPr>
              <a:buNone/>
            </a:pPr>
            <a:endParaRPr lang="en-GB" sz="1200" b="1" dirty="0" smtClean="0"/>
          </a:p>
          <a:p>
            <a:pPr>
              <a:buNone/>
            </a:pPr>
            <a:endParaRPr lang="en-GB" sz="1200" b="1" dirty="0" smtClean="0"/>
          </a:p>
          <a:p>
            <a:pPr>
              <a:buNone/>
            </a:pPr>
            <a:endParaRPr lang="en-GB" sz="1200" b="1" dirty="0" smtClean="0"/>
          </a:p>
          <a:p>
            <a:pPr>
              <a:buNone/>
            </a:pPr>
            <a:r>
              <a:rPr lang="en-GB" sz="1200" b="1" dirty="0" smtClean="0"/>
              <a:t>29</a:t>
            </a:r>
          </a:p>
          <a:p>
            <a:pPr>
              <a:buNone/>
            </a:pPr>
            <a:endParaRPr lang="en-GB" sz="1200" b="1" dirty="0" smtClean="0"/>
          </a:p>
          <a:p>
            <a:pPr>
              <a:buNone/>
            </a:pPr>
            <a:endParaRPr lang="en-US" sz="1300" b="1"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29</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solidFill>
                  <a:schemeClr val="bg1">
                    <a:lumMod val="95000"/>
                    <a:lumOff val="5000"/>
                  </a:schemeClr>
                </a:solidFill>
              </a:rPr>
              <a:t>Ο ψυχοθεραπευτής-</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472608"/>
          </a:xfrm>
        </p:spPr>
        <p:txBody>
          <a:bodyPr>
            <a:normAutofit fontScale="77500" lnSpcReduction="20000"/>
          </a:bodyPr>
          <a:lstStyle/>
          <a:p>
            <a:r>
              <a:rPr lang="el-GR" dirty="0" smtClean="0">
                <a:solidFill>
                  <a:schemeClr val="bg1">
                    <a:lumMod val="95000"/>
                    <a:lumOff val="5000"/>
                  </a:schemeClr>
                </a:solidFill>
              </a:rPr>
              <a:t>Μεταπτυχιακή εκπαίδευση/ εξειδίκευση σε ψυχοθεραπευτική προσέγγιση της επιλογής του</a:t>
            </a:r>
          </a:p>
          <a:p>
            <a:endParaRPr lang="el-GR" dirty="0" smtClean="0">
              <a:solidFill>
                <a:schemeClr val="bg1">
                  <a:lumMod val="95000"/>
                  <a:lumOff val="5000"/>
                </a:schemeClr>
              </a:solidFill>
            </a:endParaRPr>
          </a:p>
          <a:p>
            <a:r>
              <a:rPr lang="el-GR" dirty="0" smtClean="0">
                <a:solidFill>
                  <a:schemeClr val="bg1">
                    <a:lumMod val="95000"/>
                    <a:lumOff val="5000"/>
                  </a:schemeClr>
                </a:solidFill>
              </a:rPr>
              <a:t>Προσωπική ανάλυση/ψυχοθεραπεία(προαιρετική ή υποχρεωτική;)</a:t>
            </a:r>
          </a:p>
          <a:p>
            <a:endParaRPr lang="el-GR" dirty="0" smtClean="0">
              <a:solidFill>
                <a:schemeClr val="bg1">
                  <a:lumMod val="95000"/>
                  <a:lumOff val="5000"/>
                </a:schemeClr>
              </a:solidFill>
            </a:endParaRPr>
          </a:p>
          <a:p>
            <a:r>
              <a:rPr lang="el-GR" dirty="0" smtClean="0">
                <a:solidFill>
                  <a:schemeClr val="bg1">
                    <a:lumMod val="95000"/>
                    <a:lumOff val="5000"/>
                  </a:schemeClr>
                </a:solidFill>
              </a:rPr>
              <a:t>Τακτική κλινική εποπτεία ανεξαρτήτως εμπειρίας</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Κώδικας δεοντολογίας διέπει την παροχή ψυχοθεραπειας με σκοπό την  προστασία του θεραπευόμενου και την ορθή κλινική πρακτική, πρόληψη ‘κακοποίησης’ ασθενούς λόγω ανισότητας θεραπευτικής σχέσης, κακής διαχείρισης ορίων, ανεπαρκούς αυτογνωσίας του θεραπευτή κλ.</a:t>
            </a:r>
          </a:p>
          <a:p>
            <a:endParaRPr lang="el-GR" dirty="0" smtClean="0">
              <a:solidFill>
                <a:schemeClr val="bg1">
                  <a:lumMod val="95000"/>
                  <a:lumOff val="5000"/>
                </a:schemeClr>
              </a:solidFill>
            </a:endParaRPr>
          </a:p>
          <a:p>
            <a:r>
              <a:rPr lang="en-GB" dirty="0" smtClean="0">
                <a:solidFill>
                  <a:schemeClr val="bg1">
                    <a:lumMod val="95000"/>
                    <a:lumOff val="5000"/>
                  </a:schemeClr>
                </a:solidFill>
              </a:rPr>
              <a:t>BPS</a:t>
            </a:r>
            <a:r>
              <a:rPr lang="el-GR" dirty="0" smtClean="0">
                <a:solidFill>
                  <a:schemeClr val="bg1">
                    <a:lumMod val="95000"/>
                    <a:lumOff val="5000"/>
                  </a:schemeClr>
                </a:solidFill>
              </a:rPr>
              <a:t> </a:t>
            </a:r>
            <a:r>
              <a:rPr lang="en-GB" dirty="0" smtClean="0">
                <a:solidFill>
                  <a:schemeClr val="bg1">
                    <a:lumMod val="95000"/>
                    <a:lumOff val="5000"/>
                  </a:schemeClr>
                </a:solidFill>
              </a:rPr>
              <a:t>Divisions, HCPC, UKPC, EAP, E</a:t>
            </a:r>
            <a:r>
              <a:rPr lang="el-GR" dirty="0" smtClean="0">
                <a:solidFill>
                  <a:schemeClr val="bg1">
                    <a:lumMod val="95000"/>
                    <a:lumOff val="5000"/>
                  </a:schemeClr>
                </a:solidFill>
              </a:rPr>
              <a:t>ΨΕ, ΕΕΨΨ</a:t>
            </a:r>
          </a:p>
          <a:p>
            <a:pPr>
              <a:buNone/>
            </a:pPr>
            <a:endParaRPr lang="en-US" sz="15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90266"/>
          </a:xfrm>
        </p:spPr>
        <p:txBody>
          <a:bodyPr>
            <a:normAutofit/>
          </a:bodyPr>
          <a:lstStyle/>
          <a:p>
            <a:pPr algn="l"/>
            <a:r>
              <a:rPr lang="el-GR" sz="3200" dirty="0" smtClean="0">
                <a:solidFill>
                  <a:schemeClr val="bg1">
                    <a:lumMod val="95000"/>
                    <a:lumOff val="5000"/>
                  </a:schemeClr>
                </a:solidFill>
              </a:rPr>
              <a:t>Η απουσία ουσιαστικών διαφορών  αναδεικνύει την επίδραση των </a:t>
            </a:r>
            <a:r>
              <a:rPr lang="el-GR" sz="3200" b="1" i="1" dirty="0" smtClean="0">
                <a:solidFill>
                  <a:schemeClr val="bg1">
                    <a:lumMod val="95000"/>
                    <a:lumOff val="5000"/>
                  </a:schemeClr>
                </a:solidFill>
              </a:rPr>
              <a:t>κοινών παραγόντων </a:t>
            </a:r>
            <a:r>
              <a:rPr lang="el-GR" sz="3200" dirty="0" smtClean="0">
                <a:solidFill>
                  <a:schemeClr val="bg1">
                    <a:lumMod val="95000"/>
                    <a:lumOff val="5000"/>
                  </a:schemeClr>
                </a:solidFill>
              </a:rPr>
              <a:t>στην ψυχοθεραπεία </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2132856"/>
            <a:ext cx="8229600" cy="3384375"/>
          </a:xfrm>
        </p:spPr>
        <p:txBody>
          <a:bodyPr/>
          <a:lstStyle/>
          <a:p>
            <a:endParaRPr lang="en-GB" dirty="0" smtClean="0"/>
          </a:p>
          <a:p>
            <a:r>
              <a:rPr lang="el-GR" dirty="0" smtClean="0">
                <a:solidFill>
                  <a:schemeClr val="bg1">
                    <a:lumMod val="95000"/>
                    <a:lumOff val="5000"/>
                  </a:schemeClr>
                </a:solidFill>
              </a:rPr>
              <a:t>30% της βελτίωσης</a:t>
            </a:r>
            <a:r>
              <a:rPr lang="en-GB" dirty="0" smtClean="0">
                <a:solidFill>
                  <a:schemeClr val="bg1">
                    <a:lumMod val="95000"/>
                    <a:lumOff val="5000"/>
                  </a:schemeClr>
                </a:solidFill>
              </a:rPr>
              <a:t>: </a:t>
            </a:r>
            <a:r>
              <a:rPr lang="el-GR" dirty="0" smtClean="0">
                <a:solidFill>
                  <a:schemeClr val="bg1">
                    <a:lumMod val="95000"/>
                    <a:lumOff val="5000"/>
                  </a:schemeClr>
                </a:solidFill>
              </a:rPr>
              <a:t> ενσυναίσθηση, σεβασμός και αυθεντικότητα του θεραπευτή προς τον θεραπευόμενο και η ποιότητα της θεραπευτικής συμμαχίας </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30</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smtClean="0">
                <a:solidFill>
                  <a:schemeClr val="bg1">
                    <a:lumMod val="95000"/>
                    <a:lumOff val="5000"/>
                  </a:schemeClr>
                </a:solidFill>
              </a:rPr>
              <a:t>H </a:t>
            </a:r>
            <a:r>
              <a:rPr lang="el-GR" sz="3200" dirty="0" smtClean="0">
                <a:solidFill>
                  <a:schemeClr val="bg1">
                    <a:lumMod val="95000"/>
                    <a:lumOff val="5000"/>
                  </a:schemeClr>
                </a:solidFill>
              </a:rPr>
              <a:t>θεραπευτική συμμαχία 1</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001419"/>
          </a:xfrm>
        </p:spPr>
        <p:txBody>
          <a:bodyPr>
            <a:normAutofit fontScale="85000" lnSpcReduction="10000"/>
          </a:bodyPr>
          <a:lstStyle/>
          <a:p>
            <a:r>
              <a:rPr lang="el-GR" dirty="0" smtClean="0">
                <a:solidFill>
                  <a:schemeClr val="bg1">
                    <a:lumMod val="95000"/>
                    <a:lumOff val="5000"/>
                  </a:schemeClr>
                </a:solidFill>
              </a:rPr>
              <a:t>μια μονο πτυχή της θεραπευτικής σχέσης </a:t>
            </a:r>
          </a:p>
          <a:p>
            <a:r>
              <a:rPr lang="el-GR" dirty="0" smtClean="0">
                <a:solidFill>
                  <a:schemeClr val="bg1">
                    <a:lumMod val="95000"/>
                    <a:lumOff val="5000"/>
                  </a:schemeClr>
                </a:solidFill>
              </a:rPr>
              <a:t>μεταβλητές του θεραπευτή και του ασθενή</a:t>
            </a:r>
          </a:p>
          <a:p>
            <a:r>
              <a:rPr lang="el-GR" dirty="0" smtClean="0">
                <a:solidFill>
                  <a:schemeClr val="bg1">
                    <a:lumMod val="95000"/>
                    <a:lumOff val="5000"/>
                  </a:schemeClr>
                </a:solidFill>
              </a:rPr>
              <a:t>αποτελείται από τα στοιχεία του θεραπευτικού σκοπού, στόχων και δεσμού μεταξύ θεραπευτή και θεραπευόμενου</a:t>
            </a:r>
          </a:p>
          <a:p>
            <a:r>
              <a:rPr lang="el-GR" dirty="0" smtClean="0">
                <a:solidFill>
                  <a:schemeClr val="bg1">
                    <a:lumMod val="95000"/>
                    <a:lumOff val="5000"/>
                  </a:schemeClr>
                </a:solidFill>
              </a:rPr>
              <a:t>θεραπευτής</a:t>
            </a:r>
            <a:r>
              <a:rPr lang="en-GB" dirty="0" smtClean="0">
                <a:solidFill>
                  <a:schemeClr val="bg1">
                    <a:lumMod val="95000"/>
                    <a:lumOff val="5000"/>
                  </a:schemeClr>
                </a:solidFill>
              </a:rPr>
              <a:t>: </a:t>
            </a:r>
            <a:r>
              <a:rPr lang="el-GR" dirty="0" smtClean="0">
                <a:solidFill>
                  <a:schemeClr val="bg1">
                    <a:lumMod val="95000"/>
                    <a:lumOff val="5000"/>
                  </a:schemeClr>
                </a:solidFill>
              </a:rPr>
              <a:t>δυνατότητα παροχής πυρηνικών συνθηκών, ικανότητα επίλυσης συγκρούσεων μέσα στη συμμαχία, αμοιβαίας συνεργασία αναφορικά με τον σκοπό και στόχο της θεραπείας </a:t>
            </a:r>
          </a:p>
          <a:p>
            <a:r>
              <a:rPr lang="el-GR" dirty="0" smtClean="0">
                <a:solidFill>
                  <a:schemeClr val="bg1">
                    <a:lumMod val="95000"/>
                    <a:lumOff val="5000"/>
                  </a:schemeClr>
                </a:solidFill>
              </a:rPr>
              <a:t>θεραπευόμενος</a:t>
            </a:r>
            <a:r>
              <a:rPr lang="en-GB" dirty="0" smtClean="0">
                <a:solidFill>
                  <a:schemeClr val="bg1">
                    <a:lumMod val="95000"/>
                    <a:lumOff val="5000"/>
                  </a:schemeClr>
                </a:solidFill>
              </a:rPr>
              <a:t>: </a:t>
            </a:r>
            <a:r>
              <a:rPr lang="el-GR" dirty="0" smtClean="0">
                <a:solidFill>
                  <a:schemeClr val="bg1">
                    <a:lumMod val="95000"/>
                    <a:lumOff val="5000"/>
                  </a:schemeClr>
                </a:solidFill>
              </a:rPr>
              <a:t>ικανότητα να συνάψει έναν συναισθηματικό δεσμό με τον θεραπευτή και να συμμετέχει σκόπιμα στην θεραπεία</a:t>
            </a:r>
          </a:p>
          <a:p>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31</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solidFill>
                  <a:schemeClr val="bg1">
                    <a:lumMod val="95000"/>
                    <a:lumOff val="5000"/>
                  </a:schemeClr>
                </a:solidFill>
              </a:rPr>
              <a:t>H </a:t>
            </a:r>
            <a:r>
              <a:rPr lang="el-GR" sz="3200" dirty="0" smtClean="0">
                <a:solidFill>
                  <a:schemeClr val="bg1">
                    <a:lumMod val="95000"/>
                    <a:lumOff val="5000"/>
                  </a:schemeClr>
                </a:solidFill>
              </a:rPr>
              <a:t>θεραπευτική συμμαχία 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r>
              <a:rPr lang="el-GR" dirty="0" smtClean="0">
                <a:solidFill>
                  <a:schemeClr val="bg1">
                    <a:lumMod val="95000"/>
                    <a:lumOff val="5000"/>
                  </a:schemeClr>
                </a:solidFill>
              </a:rPr>
              <a:t>Η συμβολή της Θ.Σ. στην αποτελεσματικότητα της θεραπείας είναι δια-θεωρητικά αναγνωρισμένη</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τα συστατικά της (χαρακτηριστικά τοσο του ασθενή όσο και του θεραπευτή) είναι κοινά σε όλες τις ψυχοθεραπείες, ανεξαρτήτως θεωρητικής προσέγγισης</a:t>
            </a:r>
          </a:p>
          <a:p>
            <a:endParaRPr lang="el-GR" dirty="0" smtClean="0">
              <a:solidFill>
                <a:schemeClr val="bg1">
                  <a:lumMod val="95000"/>
                  <a:lumOff val="5000"/>
                </a:schemeClr>
              </a:solidFill>
            </a:endParaRPr>
          </a:p>
          <a:p>
            <a:r>
              <a:rPr lang="el-GR" dirty="0" smtClean="0">
                <a:solidFill>
                  <a:schemeClr val="bg1">
                    <a:lumMod val="95000"/>
                    <a:lumOff val="5000"/>
                  </a:schemeClr>
                </a:solidFill>
              </a:rPr>
              <a:t>  Έρευνες αναδεικνύουν την Θ.Σ ως παράγοντα που όχι μονο προηγείται της θεραπευτικής αλλαγής αλλά που είναι </a:t>
            </a:r>
            <a:r>
              <a:rPr lang="el-GR" b="1" i="1" dirty="0" smtClean="0">
                <a:solidFill>
                  <a:schemeClr val="bg1">
                    <a:lumMod val="95000"/>
                    <a:lumOff val="5000"/>
                  </a:schemeClr>
                </a:solidFill>
              </a:rPr>
              <a:t>ενεργό συστατικό της. </a:t>
            </a:r>
          </a:p>
          <a:p>
            <a:endParaRPr lang="el-GR" b="1" i="1" dirty="0" smtClean="0">
              <a:solidFill>
                <a:schemeClr val="bg1">
                  <a:lumMod val="95000"/>
                  <a:lumOff val="5000"/>
                </a:schemeClr>
              </a:solidFill>
            </a:endParaRPr>
          </a:p>
          <a:p>
            <a:r>
              <a:rPr lang="el-GR" dirty="0" smtClean="0">
                <a:solidFill>
                  <a:schemeClr val="bg1">
                    <a:lumMod val="95000"/>
                    <a:lumOff val="5000"/>
                  </a:schemeClr>
                </a:solidFill>
              </a:rPr>
              <a:t>κάποιοι θεραπευτές είναι καλύτεροι από άλλους στην παροχή των διαπροσωπικών συνθηκών που προβλέπουν την συμπτωματική βελτίωση του ασθενή και την αποτελεσματικότητα της θεραπείας.</a:t>
            </a:r>
            <a:endParaRPr lang="en-GB" dirty="0" smtClean="0">
              <a:solidFill>
                <a:schemeClr val="bg1">
                  <a:lumMod val="95000"/>
                  <a:lumOff val="5000"/>
                </a:schemeClr>
              </a:solidFill>
            </a:endParaRPr>
          </a:p>
          <a:p>
            <a:endParaRPr lang="en-GB" b="1" i="1" dirty="0" smtClean="0">
              <a:solidFill>
                <a:schemeClr val="bg1">
                  <a:lumMod val="95000"/>
                  <a:lumOff val="5000"/>
                </a:schemeClr>
              </a:solidFill>
            </a:endParaRPr>
          </a:p>
          <a:p>
            <a:pPr>
              <a:buNone/>
            </a:pPr>
            <a:endParaRPr lang="en-US" sz="1700" b="1" i="1"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32</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solidFill>
                  <a:schemeClr val="bg1">
                    <a:lumMod val="95000"/>
                    <a:lumOff val="5000"/>
                  </a:schemeClr>
                </a:solidFill>
              </a:rPr>
              <a:t>Ο ρόλος του θεραπευτή 1</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340768"/>
            <a:ext cx="8229600" cy="4785395"/>
          </a:xfrm>
        </p:spPr>
        <p:txBody>
          <a:bodyPr/>
          <a:lstStyle/>
          <a:p>
            <a:pPr>
              <a:buNone/>
            </a:pPr>
            <a:r>
              <a:rPr lang="el-GR" i="1" dirty="0" smtClean="0">
                <a:solidFill>
                  <a:schemeClr val="bg1">
                    <a:lumMod val="95000"/>
                    <a:lumOff val="5000"/>
                  </a:schemeClr>
                </a:solidFill>
              </a:rPr>
              <a:t>‘</a:t>
            </a:r>
            <a:r>
              <a:rPr lang="en-GB" i="1" dirty="0" smtClean="0">
                <a:solidFill>
                  <a:schemeClr val="bg1">
                    <a:lumMod val="95000"/>
                    <a:lumOff val="5000"/>
                  </a:schemeClr>
                </a:solidFill>
              </a:rPr>
              <a:t> each person who develops his own system of psychotherapy writes, in the final analysis, his own case history ’  </a:t>
            </a:r>
            <a:r>
              <a:rPr lang="en-GB" sz="2400" dirty="0" smtClean="0">
                <a:solidFill>
                  <a:schemeClr val="bg1">
                    <a:lumMod val="95000"/>
                    <a:lumOff val="5000"/>
                  </a:schemeClr>
                </a:solidFill>
              </a:rPr>
              <a:t>Viktor </a:t>
            </a:r>
            <a:r>
              <a:rPr lang="en-GB" sz="2400" dirty="0" err="1" smtClean="0">
                <a:solidFill>
                  <a:schemeClr val="bg1">
                    <a:lumMod val="95000"/>
                    <a:lumOff val="5000"/>
                  </a:schemeClr>
                </a:solidFill>
              </a:rPr>
              <a:t>Frankl</a:t>
            </a:r>
            <a:endParaRPr lang="en-GB" sz="2400" dirty="0" smtClean="0">
              <a:solidFill>
                <a:schemeClr val="bg1">
                  <a:lumMod val="95000"/>
                  <a:lumOff val="5000"/>
                </a:schemeClr>
              </a:solidFill>
            </a:endParaRPr>
          </a:p>
          <a:p>
            <a:pPr>
              <a:buNone/>
            </a:pPr>
            <a:endParaRPr lang="en-GB" dirty="0" smtClean="0">
              <a:solidFill>
                <a:schemeClr val="bg1">
                  <a:lumMod val="95000"/>
                  <a:lumOff val="5000"/>
                </a:schemeClr>
              </a:solidFill>
            </a:endParaRPr>
          </a:p>
          <a:p>
            <a:pPr>
              <a:buNone/>
            </a:pPr>
            <a:r>
              <a:rPr lang="en-GB" i="1" dirty="0" smtClean="0">
                <a:solidFill>
                  <a:schemeClr val="bg1">
                    <a:lumMod val="95000"/>
                    <a:lumOff val="5000"/>
                  </a:schemeClr>
                </a:solidFill>
              </a:rPr>
              <a:t>‘ only the wounded physician heals ’ </a:t>
            </a:r>
            <a:r>
              <a:rPr lang="en-GB" sz="2400" dirty="0" smtClean="0">
                <a:solidFill>
                  <a:schemeClr val="bg1">
                    <a:lumMod val="95000"/>
                    <a:lumOff val="5000"/>
                  </a:schemeClr>
                </a:solidFill>
              </a:rPr>
              <a:t>C.G. Jung</a:t>
            </a:r>
          </a:p>
          <a:p>
            <a:pPr>
              <a:buNone/>
            </a:pPr>
            <a:endParaRPr lang="en-GB" dirty="0" smtClean="0">
              <a:solidFill>
                <a:schemeClr val="bg1">
                  <a:lumMod val="95000"/>
                  <a:lumOff val="5000"/>
                </a:schemeClr>
              </a:solidFill>
            </a:endParaRPr>
          </a:p>
          <a:p>
            <a:pPr>
              <a:buNone/>
            </a:pPr>
            <a:r>
              <a:rPr lang="en-GB" i="1" dirty="0" smtClean="0">
                <a:solidFill>
                  <a:schemeClr val="bg1">
                    <a:lumMod val="95000"/>
                    <a:lumOff val="5000"/>
                  </a:schemeClr>
                </a:solidFill>
              </a:rPr>
              <a:t>‘ there is no psychology; there is only biography and autobiography ’ </a:t>
            </a:r>
            <a:r>
              <a:rPr lang="en-GB" sz="2400" dirty="0" smtClean="0">
                <a:solidFill>
                  <a:schemeClr val="bg1">
                    <a:lumMod val="95000"/>
                    <a:lumOff val="5000"/>
                  </a:schemeClr>
                </a:solidFill>
              </a:rPr>
              <a:t>Thomas </a:t>
            </a:r>
            <a:r>
              <a:rPr lang="en-GB" sz="2400" dirty="0" err="1" smtClean="0">
                <a:solidFill>
                  <a:schemeClr val="bg1">
                    <a:lumMod val="95000"/>
                    <a:lumOff val="5000"/>
                  </a:schemeClr>
                </a:solidFill>
              </a:rPr>
              <a:t>Szasz</a:t>
            </a:r>
            <a:endParaRPr lang="en-US" sz="24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33</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solidFill>
                  <a:schemeClr val="bg1">
                    <a:lumMod val="95000"/>
                    <a:lumOff val="5000"/>
                  </a:schemeClr>
                </a:solidFill>
              </a:rPr>
              <a:t>Ο ρόλος του θεραπευτή </a:t>
            </a:r>
            <a:r>
              <a:rPr lang="en-GB" sz="3200" b="1" dirty="0" smtClean="0">
                <a:solidFill>
                  <a:schemeClr val="bg1">
                    <a:lumMod val="95000"/>
                    <a:lumOff val="5000"/>
                  </a:schemeClr>
                </a:solidFill>
              </a:rPr>
              <a:t>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r>
              <a:rPr lang="el-GR" dirty="0" smtClean="0">
                <a:solidFill>
                  <a:schemeClr val="bg1">
                    <a:lumMod val="95000"/>
                    <a:lumOff val="5000"/>
                  </a:schemeClr>
                </a:solidFill>
              </a:rPr>
              <a:t>Στη βιβλιογραφία, ο θεραπευτής απεικονίζεται ως ένας αποπροσωποποιημένος χορηγός τυποποιημένων θεραπευτικών παρεμβάσεων</a:t>
            </a:r>
          </a:p>
          <a:p>
            <a:pPr>
              <a:buNone/>
            </a:pPr>
            <a:endParaRPr lang="en-GB" dirty="0" smtClean="0">
              <a:solidFill>
                <a:schemeClr val="bg1">
                  <a:lumMod val="95000"/>
                  <a:lumOff val="5000"/>
                </a:schemeClr>
              </a:solidFill>
            </a:endParaRPr>
          </a:p>
          <a:p>
            <a:r>
              <a:rPr lang="el-GR" dirty="0" smtClean="0">
                <a:solidFill>
                  <a:schemeClr val="bg1">
                    <a:lumMod val="95000"/>
                    <a:lumOff val="5000"/>
                  </a:schemeClr>
                </a:solidFill>
              </a:rPr>
              <a:t>οι έρευνες αποτελεσματικότητας/ αποδοτικότητας προσπαθούν συστηματικά να ελαχιστοποιήσουν / να απομονώσουν την προσωπικότητα του θεραπευτή ως κεντρικό παράγοντα αλλαγής και την διαπροσωπική διάσταση της ψυχοθεραπειας, ως μια βαθειά επανορθωτική διαδικασία</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το πρόσωπο του θεραπευτή αποτελεί έναν θεραπευτικό παράγοντα άμεσα συνδεδεμένο με την αποτελεσματικότητα της ψυχοθεραπείας </a:t>
            </a:r>
            <a:endParaRPr lang="en-GB" dirty="0" smtClean="0">
              <a:solidFill>
                <a:schemeClr val="bg1">
                  <a:lumMod val="95000"/>
                  <a:lumOff val="5000"/>
                </a:schemeClr>
              </a:solidFill>
            </a:endParaRPr>
          </a:p>
          <a:p>
            <a:pPr>
              <a:buNone/>
            </a:pPr>
            <a:endParaRPr lang="en-US" sz="15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34</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b="1" dirty="0" smtClean="0">
                <a:solidFill>
                  <a:schemeClr val="bg1">
                    <a:lumMod val="95000"/>
                    <a:lumOff val="5000"/>
                  </a:schemeClr>
                </a:solidFill>
              </a:rPr>
              <a:t>Ο ρόλος του θεραπευτή 3</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001419"/>
          </a:xfrm>
        </p:spPr>
        <p:txBody>
          <a:bodyPr>
            <a:normAutofit fontScale="77500" lnSpcReduction="20000"/>
          </a:bodyPr>
          <a:lstStyle/>
          <a:p>
            <a:r>
              <a:rPr lang="el-GR" dirty="0" smtClean="0">
                <a:solidFill>
                  <a:schemeClr val="bg1">
                    <a:lumMod val="95000"/>
                    <a:lumOff val="5000"/>
                  </a:schemeClr>
                </a:solidFill>
              </a:rPr>
              <a:t>Όπως διαφορετικοί ασθενείς ανταποκρίνονται καλύτερα σε διαφορετικές προσεγγίσεις </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 πρόσφατες έρευνες (</a:t>
            </a:r>
            <a:r>
              <a:rPr lang="en-GB" dirty="0" smtClean="0">
                <a:solidFill>
                  <a:schemeClr val="bg1">
                    <a:lumMod val="95000"/>
                    <a:lumOff val="5000"/>
                  </a:schemeClr>
                </a:solidFill>
              </a:rPr>
              <a:t>CT</a:t>
            </a:r>
            <a:r>
              <a:rPr lang="el-GR" dirty="0" smtClean="0">
                <a:solidFill>
                  <a:schemeClr val="bg1">
                    <a:lumMod val="95000"/>
                    <a:lumOff val="5000"/>
                  </a:schemeClr>
                </a:solidFill>
              </a:rPr>
              <a:t> &amp; πηγών της) θέτουν το ζήτημα του ‘ταιριάσματος’ θεραπευτή και θεραπευόμενου</a:t>
            </a:r>
          </a:p>
          <a:p>
            <a:pPr>
              <a:buNone/>
            </a:pPr>
            <a:endParaRPr lang="el-GR" dirty="0" smtClean="0">
              <a:solidFill>
                <a:schemeClr val="bg1">
                  <a:lumMod val="95000"/>
                  <a:lumOff val="5000"/>
                </a:schemeClr>
              </a:solidFill>
            </a:endParaRPr>
          </a:p>
          <a:p>
            <a:r>
              <a:rPr lang="el-GR" dirty="0" err="1" smtClean="0">
                <a:solidFill>
                  <a:schemeClr val="bg1">
                    <a:lumMod val="95000"/>
                    <a:lumOff val="5000"/>
                  </a:schemeClr>
                </a:solidFill>
              </a:rPr>
              <a:t>Θεωρια</a:t>
            </a:r>
            <a:r>
              <a:rPr lang="el-GR" dirty="0" smtClean="0">
                <a:solidFill>
                  <a:schemeClr val="bg1">
                    <a:lumMod val="95000"/>
                    <a:lumOff val="5000"/>
                  </a:schemeClr>
                </a:solidFill>
              </a:rPr>
              <a:t> </a:t>
            </a:r>
            <a:r>
              <a:rPr lang="en-GB" dirty="0" smtClean="0">
                <a:solidFill>
                  <a:schemeClr val="bg1">
                    <a:lumMod val="95000"/>
                    <a:lumOff val="5000"/>
                  </a:schemeClr>
                </a:solidFill>
              </a:rPr>
              <a:t>CT: </a:t>
            </a: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	</a:t>
            </a:r>
            <a:r>
              <a:rPr lang="el-GR" i="1" dirty="0" smtClean="0">
                <a:solidFill>
                  <a:schemeClr val="bg1">
                    <a:lumMod val="95000"/>
                    <a:lumOff val="5000"/>
                  </a:schemeClr>
                </a:solidFill>
              </a:rPr>
              <a:t>‘τα σχεσιακά χαρακτηριστικά ή συγκρούσεις του θεραπευτή ενεργοποιούνται από χαρακτηριστικά ή συμπεριφορές του θεραπευόμενου και εκδηλώνονται με συναισθηματικές, γνωσιακές και συμπεριφορικές αντιδράσεις, οι οποίες επηρεάζουν όχι μονο την ποιότητα της θεραπευτικής διάδρασης αλλά και την έκβαση και αποτελεσματικότητα της θεραπείας’</a:t>
            </a:r>
            <a:endParaRPr lang="en-US" i="1"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35</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35</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solidFill>
                  <a:schemeClr val="bg1">
                    <a:lumMod val="95000"/>
                    <a:lumOff val="5000"/>
                  </a:schemeClr>
                </a:solidFill>
              </a:rPr>
              <a:t>Ο ρόλος του θεραπευτή 4</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600200"/>
            <a:ext cx="8229600" cy="4709120"/>
          </a:xfrm>
        </p:spPr>
        <p:txBody>
          <a:bodyPr>
            <a:normAutofit lnSpcReduction="10000"/>
          </a:bodyPr>
          <a:lstStyle/>
          <a:p>
            <a:r>
              <a:rPr lang="el-GR" dirty="0" smtClean="0">
                <a:solidFill>
                  <a:schemeClr val="bg1">
                    <a:lumMod val="95000"/>
                    <a:lumOff val="5000"/>
                  </a:schemeClr>
                </a:solidFill>
              </a:rPr>
              <a:t>θεραπευτική ‘χρήση’ του εαυτού από τον θεραπευτή </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έρευνες</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 διάδραση των σχεσιακών δομών ασθενή- θεραπευτή στην δυναμική και την αποτελεσματικότητα της θεραπευτικής σχέσης</a:t>
            </a:r>
            <a:endParaRPr lang="en-GB" dirty="0" smtClean="0">
              <a:solidFill>
                <a:schemeClr val="bg1">
                  <a:lumMod val="95000"/>
                  <a:lumOff val="5000"/>
                </a:schemeClr>
              </a:solidFill>
            </a:endParaRPr>
          </a:p>
          <a:p>
            <a:pPr>
              <a:buNone/>
            </a:pPr>
            <a:endParaRPr lang="en-US" sz="12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36</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36</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solidFill>
                  <a:schemeClr val="bg1">
                    <a:lumMod val="95000"/>
                    <a:lumOff val="5000"/>
                  </a:schemeClr>
                </a:solidFill>
              </a:rPr>
              <a:t>Εκπαίδευση &amp; εποπτεία</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980728"/>
            <a:ext cx="8229600" cy="5145435"/>
          </a:xfrm>
        </p:spPr>
        <p:txBody>
          <a:bodyPr>
            <a:normAutofit fontScale="70000" lnSpcReduction="20000"/>
          </a:bodyPr>
          <a:lstStyle/>
          <a:p>
            <a:r>
              <a:rPr lang="el-GR" dirty="0" smtClean="0">
                <a:solidFill>
                  <a:schemeClr val="bg1">
                    <a:lumMod val="95000"/>
                    <a:lumOff val="5000"/>
                  </a:schemeClr>
                </a:solidFill>
              </a:rPr>
              <a:t>Προσωπική ανάλυση/ψυχοθεραπεία(προαιρετική ή υποχρεωτική;)</a:t>
            </a:r>
          </a:p>
          <a:p>
            <a:endParaRPr lang="el-GR" dirty="0" smtClean="0">
              <a:solidFill>
                <a:schemeClr val="bg1">
                  <a:lumMod val="95000"/>
                  <a:lumOff val="5000"/>
                </a:schemeClr>
              </a:solidFill>
            </a:endParaRPr>
          </a:p>
          <a:p>
            <a:r>
              <a:rPr lang="el-GR" dirty="0" smtClean="0">
                <a:solidFill>
                  <a:schemeClr val="bg1">
                    <a:lumMod val="95000"/>
                    <a:lumOff val="5000"/>
                  </a:schemeClr>
                </a:solidFill>
              </a:rPr>
              <a:t>Τακτική κλινική εποπτεία ανεξαρτήτως εμπειρίας</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πλαίσια αναστοχασμού από τα οποία ο θεραπευτής μπορεί να αποδομεί και να διερευνά πτυχές της θεραπευτικής διαδικασίας, να επισημαίνει τυφλά σημεία ή συγκρούσεις του, να παραμένει σε κλινική εγρήγορση και να διασφαλίζει την δεοντολογική πρακτική</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 ενίσχυση της </a:t>
            </a:r>
            <a:r>
              <a:rPr lang="el-GR" b="1" i="1" dirty="0" err="1" smtClean="0">
                <a:solidFill>
                  <a:schemeClr val="bg1">
                    <a:lumMod val="95000"/>
                    <a:lumOff val="5000"/>
                  </a:schemeClr>
                </a:solidFill>
              </a:rPr>
              <a:t>αναστοχαστικής</a:t>
            </a:r>
            <a:r>
              <a:rPr lang="el-GR" b="1" i="1" dirty="0" smtClean="0">
                <a:solidFill>
                  <a:schemeClr val="bg1">
                    <a:lumMod val="95000"/>
                    <a:lumOff val="5000"/>
                  </a:schemeClr>
                </a:solidFill>
              </a:rPr>
              <a:t> λειτουργίας, </a:t>
            </a:r>
            <a:r>
              <a:rPr lang="el-GR" dirty="0" smtClean="0">
                <a:solidFill>
                  <a:schemeClr val="bg1">
                    <a:lumMod val="95000"/>
                    <a:lumOff val="5000"/>
                  </a:schemeClr>
                </a:solidFill>
              </a:rPr>
              <a:t>της δυνατότητας δηλαδή </a:t>
            </a:r>
            <a:r>
              <a:rPr lang="el-GR" dirty="0" err="1" smtClean="0">
                <a:solidFill>
                  <a:schemeClr val="bg1">
                    <a:lumMod val="95000"/>
                    <a:lumOff val="5000"/>
                  </a:schemeClr>
                </a:solidFill>
              </a:rPr>
              <a:t>αντικειμενικοποίησης</a:t>
            </a:r>
            <a:r>
              <a:rPr lang="el-GR" dirty="0" smtClean="0">
                <a:solidFill>
                  <a:schemeClr val="bg1">
                    <a:lumMod val="95000"/>
                    <a:lumOff val="5000"/>
                  </a:schemeClr>
                </a:solidFill>
              </a:rPr>
              <a:t> και παρατήρησης της δυναμικής στην θεραπεία και των ενδοψυχικών διαδικασιών του θεραπευτή, με σκοπό την βαθύτερη κατανόηση του κλινικού υλικού και την ευέλικτη διατήρηση της ‘ιδανικής’ συναισθηματικής θεραπευτικής απόστασης, ανάλογα με τις ανάγκες του ασθενή</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37</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490066"/>
          </a:xfrm>
        </p:spPr>
        <p:txBody>
          <a:bodyPr>
            <a:normAutofit/>
          </a:bodyPr>
          <a:lstStyle/>
          <a:p>
            <a:pPr algn="l"/>
            <a:r>
              <a:rPr lang="el-GR" sz="2400" b="1" i="1" dirty="0" smtClean="0">
                <a:solidFill>
                  <a:schemeClr val="bg1">
                    <a:lumMod val="95000"/>
                    <a:lumOff val="5000"/>
                  </a:schemeClr>
                </a:solidFill>
              </a:rPr>
              <a:t>Βιβλιογραφία</a:t>
            </a:r>
            <a:endParaRPr lang="en-US" sz="2400" b="1" i="1" dirty="0">
              <a:solidFill>
                <a:schemeClr val="bg1">
                  <a:lumMod val="95000"/>
                  <a:lumOff val="5000"/>
                </a:schemeClr>
              </a:solidFill>
            </a:endParaRPr>
          </a:p>
        </p:txBody>
      </p:sp>
      <p:sp>
        <p:nvSpPr>
          <p:cNvPr id="3" name="Content Placeholder 2"/>
          <p:cNvSpPr>
            <a:spLocks noGrp="1"/>
          </p:cNvSpPr>
          <p:nvPr>
            <p:ph idx="1"/>
          </p:nvPr>
        </p:nvSpPr>
        <p:spPr>
          <a:xfrm>
            <a:off x="457200" y="692696"/>
            <a:ext cx="8229600" cy="5832648"/>
          </a:xfrm>
        </p:spPr>
        <p:txBody>
          <a:bodyPr>
            <a:noAutofit/>
          </a:bodyPr>
          <a:lstStyle/>
          <a:p>
            <a:pPr>
              <a:buNone/>
            </a:pPr>
            <a:r>
              <a:rPr lang="en-GB" sz="1200" dirty="0" err="1" smtClean="0">
                <a:solidFill>
                  <a:schemeClr val="bg1">
                    <a:lumMod val="95000"/>
                    <a:lumOff val="5000"/>
                  </a:schemeClr>
                </a:solidFill>
              </a:rPr>
              <a:t>Ahn</a:t>
            </a:r>
            <a:r>
              <a:rPr lang="en-GB" sz="1200" dirty="0" smtClean="0">
                <a:solidFill>
                  <a:schemeClr val="bg1">
                    <a:lumMod val="95000"/>
                    <a:lumOff val="5000"/>
                  </a:schemeClr>
                </a:solidFill>
              </a:rPr>
              <a:t>, H.</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Wampold</a:t>
            </a:r>
            <a:r>
              <a:rPr lang="en-US" sz="1200" dirty="0" smtClean="0">
                <a:solidFill>
                  <a:schemeClr val="bg1">
                    <a:lumMod val="95000"/>
                    <a:lumOff val="5000"/>
                  </a:schemeClr>
                </a:solidFill>
              </a:rPr>
              <a:t>, B.E. (2001) Where oh where are the specific ingredients? A meta-analysis of component studies in counselling and psychotherapy, </a:t>
            </a:r>
            <a:r>
              <a:rPr lang="en-US" sz="1200" i="1" dirty="0" smtClean="0">
                <a:solidFill>
                  <a:schemeClr val="bg1">
                    <a:lumMod val="95000"/>
                    <a:lumOff val="5000"/>
                  </a:schemeClr>
                </a:solidFill>
              </a:rPr>
              <a:t>Journal of Counseling Psychology,</a:t>
            </a:r>
            <a:r>
              <a:rPr lang="en-US" sz="1200" dirty="0" smtClean="0">
                <a:solidFill>
                  <a:schemeClr val="bg1">
                    <a:lumMod val="95000"/>
                    <a:lumOff val="5000"/>
                  </a:schemeClr>
                </a:solidFill>
              </a:rPr>
              <a:t> 48: 251-257.</a:t>
            </a:r>
          </a:p>
          <a:p>
            <a:pPr>
              <a:buNone/>
            </a:pPr>
            <a:r>
              <a:rPr lang="en-GB" sz="1200" dirty="0" smtClean="0">
                <a:solidFill>
                  <a:schemeClr val="bg1">
                    <a:lumMod val="95000"/>
                    <a:lumOff val="5000"/>
                  </a:schemeClr>
                </a:solidFill>
              </a:rPr>
              <a:t>Allen, J.C.</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Fonagy</a:t>
            </a:r>
            <a:r>
              <a:rPr lang="en-US" sz="1200" dirty="0" smtClean="0">
                <a:solidFill>
                  <a:schemeClr val="bg1">
                    <a:lumMod val="95000"/>
                    <a:lumOff val="5000"/>
                  </a:schemeClr>
                </a:solidFill>
              </a:rPr>
              <a:t>, P. (eds.) (2006) </a:t>
            </a:r>
            <a:r>
              <a:rPr lang="en-US" sz="1200" i="1" dirty="0" smtClean="0">
                <a:solidFill>
                  <a:schemeClr val="bg1">
                    <a:lumMod val="95000"/>
                    <a:lumOff val="5000"/>
                  </a:schemeClr>
                </a:solidFill>
              </a:rPr>
              <a:t>Handbook of mentalisation-based treatment</a:t>
            </a:r>
            <a:r>
              <a:rPr lang="en-US" sz="1200" dirty="0" smtClean="0">
                <a:solidFill>
                  <a:schemeClr val="bg1">
                    <a:lumMod val="95000"/>
                    <a:lumOff val="5000"/>
                  </a:schemeClr>
                </a:solidFill>
              </a:rPr>
              <a:t>, </a:t>
            </a:r>
            <a:r>
              <a:rPr lang="en-US" sz="1200" dirty="0" err="1" smtClean="0">
                <a:solidFill>
                  <a:schemeClr val="bg1">
                    <a:lumMod val="95000"/>
                    <a:lumOff val="5000"/>
                  </a:schemeClr>
                </a:solidFill>
              </a:rPr>
              <a:t>Chichester</a:t>
            </a:r>
            <a:r>
              <a:rPr lang="en-US" sz="1200" dirty="0" smtClean="0">
                <a:solidFill>
                  <a:schemeClr val="bg1">
                    <a:lumMod val="95000"/>
                    <a:lumOff val="5000"/>
                  </a:schemeClr>
                </a:solidFill>
              </a:rPr>
              <a:t>: John Wiley &amp;Sons</a:t>
            </a:r>
          </a:p>
          <a:p>
            <a:pPr>
              <a:buNone/>
            </a:pPr>
            <a:r>
              <a:rPr lang="en-GB" sz="1200" dirty="0" smtClean="0">
                <a:solidFill>
                  <a:schemeClr val="bg1">
                    <a:lumMod val="95000"/>
                    <a:lumOff val="5000"/>
                  </a:schemeClr>
                </a:solidFill>
              </a:rPr>
              <a:t>Allen</a:t>
            </a:r>
            <a:r>
              <a:rPr lang="en-US" sz="1200" dirty="0" smtClean="0">
                <a:solidFill>
                  <a:schemeClr val="bg1">
                    <a:lumMod val="95000"/>
                    <a:lumOff val="5000"/>
                  </a:schemeClr>
                </a:solidFill>
              </a:rPr>
              <a:t>, J.C., </a:t>
            </a:r>
            <a:r>
              <a:rPr lang="en-GB" sz="1200" dirty="0" smtClean="0">
                <a:solidFill>
                  <a:schemeClr val="bg1">
                    <a:lumMod val="95000"/>
                    <a:lumOff val="5000"/>
                  </a:schemeClr>
                </a:solidFill>
              </a:rPr>
              <a:t>Fonagy, P.</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Bateman</a:t>
            </a:r>
            <a:r>
              <a:rPr lang="en-US" sz="1200" dirty="0" smtClean="0">
                <a:solidFill>
                  <a:schemeClr val="bg1">
                    <a:lumMod val="95000"/>
                    <a:lumOff val="5000"/>
                  </a:schemeClr>
                </a:solidFill>
              </a:rPr>
              <a:t>, A.W. (2008) </a:t>
            </a:r>
            <a:r>
              <a:rPr lang="en-US" sz="1200" i="1" dirty="0" smtClean="0">
                <a:solidFill>
                  <a:schemeClr val="bg1">
                    <a:lumMod val="95000"/>
                    <a:lumOff val="5000"/>
                  </a:schemeClr>
                </a:solidFill>
              </a:rPr>
              <a:t>Mentalising in clinical practice</a:t>
            </a:r>
            <a:r>
              <a:rPr lang="en-US" sz="1200" dirty="0" smtClean="0">
                <a:solidFill>
                  <a:schemeClr val="bg1">
                    <a:lumMod val="95000"/>
                    <a:lumOff val="5000"/>
                  </a:schemeClr>
                </a:solidFill>
              </a:rPr>
              <a:t>, Arlington: American </a:t>
            </a:r>
            <a:r>
              <a:rPr lang="en-US" sz="1200" dirty="0" err="1" smtClean="0">
                <a:solidFill>
                  <a:schemeClr val="bg1">
                    <a:lumMod val="95000"/>
                    <a:lumOff val="5000"/>
                  </a:schemeClr>
                </a:solidFill>
              </a:rPr>
              <a:t>Psychoatric</a:t>
            </a:r>
            <a:r>
              <a:rPr lang="en-US" sz="1200" dirty="0" smtClean="0">
                <a:solidFill>
                  <a:schemeClr val="bg1">
                    <a:lumMod val="95000"/>
                    <a:lumOff val="5000"/>
                  </a:schemeClr>
                </a:solidFill>
              </a:rPr>
              <a:t> Publishing</a:t>
            </a:r>
          </a:p>
          <a:p>
            <a:pPr>
              <a:buNone/>
            </a:pPr>
            <a:r>
              <a:rPr lang="en-GB" sz="1200" dirty="0" smtClean="0">
                <a:solidFill>
                  <a:schemeClr val="bg1">
                    <a:lumMod val="95000"/>
                    <a:lumOff val="5000"/>
                  </a:schemeClr>
                </a:solidFill>
              </a:rPr>
              <a:t>Andrews</a:t>
            </a:r>
            <a:r>
              <a:rPr lang="en-US" sz="1200" dirty="0" smtClean="0">
                <a:solidFill>
                  <a:schemeClr val="bg1">
                    <a:lumMod val="95000"/>
                    <a:lumOff val="5000"/>
                  </a:schemeClr>
                </a:solidFill>
              </a:rPr>
              <a:t>, G. (1982) A methodology for preparing ideal treatment outlines in psychiatry, </a:t>
            </a:r>
            <a:r>
              <a:rPr lang="en-US" sz="1200" i="1" dirty="0" smtClean="0">
                <a:solidFill>
                  <a:schemeClr val="bg1">
                    <a:lumMod val="95000"/>
                    <a:lumOff val="5000"/>
                  </a:schemeClr>
                </a:solidFill>
              </a:rPr>
              <a:t>The Australian and New Zealand Journal of Psychiatry,</a:t>
            </a:r>
            <a:r>
              <a:rPr lang="en-US" sz="1200" dirty="0" smtClean="0">
                <a:solidFill>
                  <a:schemeClr val="bg1">
                    <a:lumMod val="95000"/>
                    <a:lumOff val="5000"/>
                  </a:schemeClr>
                </a:solidFill>
              </a:rPr>
              <a:t> 16: 153-158.</a:t>
            </a:r>
          </a:p>
          <a:p>
            <a:pPr>
              <a:buNone/>
            </a:pPr>
            <a:r>
              <a:rPr lang="en-GB" sz="1200" dirty="0" smtClean="0">
                <a:solidFill>
                  <a:schemeClr val="bg1">
                    <a:lumMod val="95000"/>
                    <a:lumOff val="5000"/>
                  </a:schemeClr>
                </a:solidFill>
              </a:rPr>
              <a:t>Andrews</a:t>
            </a:r>
            <a:r>
              <a:rPr lang="en-US" sz="1200" dirty="0" smtClean="0">
                <a:solidFill>
                  <a:schemeClr val="bg1">
                    <a:lumMod val="95000"/>
                    <a:lumOff val="5000"/>
                  </a:schemeClr>
                </a:solidFill>
              </a:rPr>
              <a:t>, G. (1983) A treatment outline for depressive disorders, </a:t>
            </a:r>
            <a:r>
              <a:rPr lang="en-US" sz="1200" i="1" dirty="0" smtClean="0">
                <a:solidFill>
                  <a:schemeClr val="bg1">
                    <a:lumMod val="95000"/>
                    <a:lumOff val="5000"/>
                  </a:schemeClr>
                </a:solidFill>
              </a:rPr>
              <a:t>The Australian and New Zealand Journal of Psychiatry,</a:t>
            </a:r>
            <a:r>
              <a:rPr lang="en-US" sz="1200" dirty="0" smtClean="0">
                <a:solidFill>
                  <a:schemeClr val="bg1">
                    <a:lumMod val="95000"/>
                    <a:lumOff val="5000"/>
                  </a:schemeClr>
                </a:solidFill>
              </a:rPr>
              <a:t> 17: 129-146.</a:t>
            </a:r>
          </a:p>
          <a:p>
            <a:pPr>
              <a:buNone/>
            </a:pPr>
            <a:r>
              <a:rPr lang="en-GB" sz="1200" dirty="0" smtClean="0">
                <a:solidFill>
                  <a:schemeClr val="bg1">
                    <a:lumMod val="95000"/>
                    <a:lumOff val="5000"/>
                  </a:schemeClr>
                </a:solidFill>
              </a:rPr>
              <a:t>Andrews, G.</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Harvey</a:t>
            </a:r>
            <a:r>
              <a:rPr lang="en-US" sz="1200" dirty="0" smtClean="0">
                <a:solidFill>
                  <a:schemeClr val="bg1">
                    <a:lumMod val="95000"/>
                    <a:lumOff val="5000"/>
                  </a:schemeClr>
                </a:solidFill>
              </a:rPr>
              <a:t>, R. (1981) Does psychotherapy benefit neurotic patients? A re-analysis of the Smith, Glass &amp;Miller data, </a:t>
            </a:r>
            <a:r>
              <a:rPr lang="en-US" sz="1200" i="1" dirty="0" smtClean="0">
                <a:solidFill>
                  <a:schemeClr val="bg1">
                    <a:lumMod val="95000"/>
                    <a:lumOff val="5000"/>
                  </a:schemeClr>
                </a:solidFill>
              </a:rPr>
              <a:t>Archives of General Psychiatry</a:t>
            </a:r>
            <a:r>
              <a:rPr lang="en-US" sz="1200" dirty="0" smtClean="0">
                <a:solidFill>
                  <a:schemeClr val="bg1">
                    <a:lumMod val="95000"/>
                    <a:lumOff val="5000"/>
                  </a:schemeClr>
                </a:solidFill>
              </a:rPr>
              <a:t>, 38: 1203-1208</a:t>
            </a:r>
          </a:p>
          <a:p>
            <a:pPr>
              <a:buNone/>
            </a:pPr>
            <a:r>
              <a:rPr lang="en-US" sz="1200" dirty="0" smtClean="0">
                <a:solidFill>
                  <a:schemeClr val="bg1">
                    <a:lumMod val="95000"/>
                    <a:lumOff val="5000"/>
                  </a:schemeClr>
                </a:solidFill>
              </a:rPr>
              <a:t>Andrews, G. et al (2002) Deconstructing co-morbidity: data from the Australian National Survey of Mental Health and Wellbeing, </a:t>
            </a:r>
            <a:r>
              <a:rPr lang="en-US" sz="1200" i="1" dirty="0" smtClean="0">
                <a:solidFill>
                  <a:schemeClr val="bg1">
                    <a:lumMod val="95000"/>
                    <a:lumOff val="5000"/>
                  </a:schemeClr>
                </a:solidFill>
              </a:rPr>
              <a:t>British Journal of Psychiatry</a:t>
            </a:r>
            <a:r>
              <a:rPr lang="en-US" sz="1200" dirty="0" smtClean="0">
                <a:solidFill>
                  <a:schemeClr val="bg1">
                    <a:lumMod val="95000"/>
                    <a:lumOff val="5000"/>
                  </a:schemeClr>
                </a:solidFill>
              </a:rPr>
              <a:t>, 181: 306-314 </a:t>
            </a:r>
          </a:p>
          <a:p>
            <a:pPr>
              <a:buNone/>
            </a:pPr>
            <a:r>
              <a:rPr lang="en-GB" sz="1200" dirty="0" err="1" smtClean="0">
                <a:solidFill>
                  <a:schemeClr val="bg1">
                    <a:lumMod val="95000"/>
                    <a:lumOff val="5000"/>
                  </a:schemeClr>
                </a:solidFill>
              </a:rPr>
              <a:t>Arnkoff</a:t>
            </a:r>
            <a:r>
              <a:rPr lang="en-US" sz="1200" dirty="0" smtClean="0">
                <a:solidFill>
                  <a:schemeClr val="bg1">
                    <a:lumMod val="95000"/>
                    <a:lumOff val="5000"/>
                  </a:schemeClr>
                </a:solidFill>
              </a:rPr>
              <a:t>, D.B., </a:t>
            </a:r>
            <a:r>
              <a:rPr lang="en-GB" sz="1200" dirty="0" smtClean="0">
                <a:solidFill>
                  <a:schemeClr val="bg1">
                    <a:lumMod val="95000"/>
                    <a:lumOff val="5000"/>
                  </a:schemeClr>
                </a:solidFill>
              </a:rPr>
              <a:t>Glass, C.R.</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Shapiro</a:t>
            </a:r>
            <a:r>
              <a:rPr lang="en-US" sz="1200" dirty="0" smtClean="0">
                <a:solidFill>
                  <a:schemeClr val="bg1">
                    <a:lumMod val="95000"/>
                    <a:lumOff val="5000"/>
                  </a:schemeClr>
                </a:solidFill>
              </a:rPr>
              <a:t>, S.J. (2002) Expectations and preferences. In </a:t>
            </a:r>
            <a:r>
              <a:rPr lang="en-GB" sz="1200" dirty="0" smtClean="0">
                <a:solidFill>
                  <a:schemeClr val="bg1">
                    <a:lumMod val="95000"/>
                    <a:lumOff val="5000"/>
                  </a:schemeClr>
                </a:solidFill>
              </a:rPr>
              <a:t>Norcross, J.C. (ed.) </a:t>
            </a:r>
            <a:r>
              <a:rPr lang="en-GB" sz="1200" i="1" dirty="0" smtClean="0">
                <a:solidFill>
                  <a:schemeClr val="bg1">
                    <a:lumMod val="95000"/>
                    <a:lumOff val="5000"/>
                  </a:schemeClr>
                </a:solidFill>
              </a:rPr>
              <a:t>Psychotherapy relationships that work- therapist contributions and responsiveness to patients, </a:t>
            </a:r>
            <a:r>
              <a:rPr lang="en-GB" sz="1200" dirty="0" smtClean="0">
                <a:solidFill>
                  <a:schemeClr val="bg1">
                    <a:lumMod val="95000"/>
                    <a:lumOff val="5000"/>
                  </a:schemeClr>
                </a:solidFill>
              </a:rPr>
              <a:t>NY: Oxford University Press</a:t>
            </a:r>
          </a:p>
          <a:p>
            <a:pPr>
              <a:buNone/>
            </a:pPr>
            <a:r>
              <a:rPr lang="en-GB" sz="1200" dirty="0" smtClean="0">
                <a:solidFill>
                  <a:schemeClr val="bg1">
                    <a:lumMod val="95000"/>
                    <a:lumOff val="5000"/>
                  </a:schemeClr>
                </a:solidFill>
              </a:rPr>
              <a:t>Beck</a:t>
            </a:r>
            <a:r>
              <a:rPr lang="en-US" sz="1200" dirty="0" smtClean="0">
                <a:solidFill>
                  <a:schemeClr val="bg1">
                    <a:lumMod val="95000"/>
                    <a:lumOff val="5000"/>
                  </a:schemeClr>
                </a:solidFill>
              </a:rPr>
              <a:t>, A.T., Rush, A.J., Shaw, B.F. et al (1979) </a:t>
            </a:r>
            <a:r>
              <a:rPr lang="en-US" sz="1200" i="1" dirty="0" smtClean="0">
                <a:solidFill>
                  <a:schemeClr val="bg1">
                    <a:lumMod val="95000"/>
                    <a:lumOff val="5000"/>
                  </a:schemeClr>
                </a:solidFill>
              </a:rPr>
              <a:t>Cognitive therapy for depression</a:t>
            </a:r>
            <a:r>
              <a:rPr lang="en-US" sz="1200" dirty="0" smtClean="0">
                <a:solidFill>
                  <a:schemeClr val="bg1">
                    <a:lumMod val="95000"/>
                    <a:lumOff val="5000"/>
                  </a:schemeClr>
                </a:solidFill>
              </a:rPr>
              <a:t>, NY: Guildford</a:t>
            </a:r>
          </a:p>
          <a:p>
            <a:pPr>
              <a:buNone/>
            </a:pPr>
            <a:r>
              <a:rPr lang="en-GB" sz="1200" dirty="0" err="1" smtClean="0">
                <a:solidFill>
                  <a:schemeClr val="bg1">
                    <a:lumMod val="95000"/>
                    <a:lumOff val="5000"/>
                  </a:schemeClr>
                </a:solidFill>
              </a:rPr>
              <a:t>Beitman</a:t>
            </a:r>
            <a:r>
              <a:rPr lang="en-US" sz="1200" dirty="0" smtClean="0">
                <a:solidFill>
                  <a:schemeClr val="bg1">
                    <a:lumMod val="95000"/>
                    <a:lumOff val="5000"/>
                  </a:schemeClr>
                </a:solidFill>
              </a:rPr>
              <a:t>, </a:t>
            </a:r>
            <a:r>
              <a:rPr lang="en-GB" sz="1200" dirty="0" smtClean="0">
                <a:solidFill>
                  <a:schemeClr val="bg1">
                    <a:lumMod val="95000"/>
                    <a:lumOff val="5000"/>
                  </a:schemeClr>
                </a:solidFill>
              </a:rPr>
              <a:t>B</a:t>
            </a:r>
            <a:r>
              <a:rPr lang="en-US" sz="1200" dirty="0" smtClean="0">
                <a:solidFill>
                  <a:schemeClr val="bg1">
                    <a:lumMod val="95000"/>
                    <a:lumOff val="5000"/>
                  </a:schemeClr>
                </a:solidFill>
              </a:rPr>
              <a:t>.</a:t>
            </a:r>
            <a:r>
              <a:rPr lang="en-GB" sz="1200" dirty="0" smtClean="0">
                <a:solidFill>
                  <a:schemeClr val="bg1">
                    <a:lumMod val="95000"/>
                    <a:lumOff val="5000"/>
                  </a:schemeClr>
                </a:solidFill>
              </a:rPr>
              <a:t>D</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Manring</a:t>
            </a:r>
            <a:r>
              <a:rPr lang="en-US" sz="1200" dirty="0" smtClean="0">
                <a:solidFill>
                  <a:schemeClr val="bg1">
                    <a:lumMod val="95000"/>
                    <a:lumOff val="5000"/>
                  </a:schemeClr>
                </a:solidFill>
              </a:rPr>
              <a:t>,</a:t>
            </a:r>
            <a:r>
              <a:rPr lang="en-GB" sz="1200" dirty="0" smtClean="0">
                <a:solidFill>
                  <a:schemeClr val="bg1">
                    <a:lumMod val="95000"/>
                    <a:lumOff val="5000"/>
                  </a:schemeClr>
                </a:solidFill>
              </a:rPr>
              <a:t> J. </a:t>
            </a:r>
            <a:r>
              <a:rPr lang="en-US" sz="1200" dirty="0" smtClean="0">
                <a:solidFill>
                  <a:schemeClr val="bg1">
                    <a:lumMod val="95000"/>
                    <a:lumOff val="5000"/>
                  </a:schemeClr>
                </a:solidFill>
              </a:rPr>
              <a:t>(2009) Theory and practice of psychotherapy integration. In </a:t>
            </a:r>
            <a:r>
              <a:rPr lang="en-GB" sz="1200" dirty="0" err="1" smtClean="0">
                <a:solidFill>
                  <a:schemeClr val="bg1">
                    <a:lumMod val="95000"/>
                    <a:lumOff val="5000"/>
                  </a:schemeClr>
                </a:solidFill>
              </a:rPr>
              <a:t>Gabbard</a:t>
            </a:r>
            <a:r>
              <a:rPr lang="en-US" sz="1200" dirty="0" smtClean="0">
                <a:solidFill>
                  <a:schemeClr val="bg1">
                    <a:lumMod val="95000"/>
                    <a:lumOff val="5000"/>
                  </a:schemeClr>
                </a:solidFill>
              </a:rPr>
              <a:t>, G.O. (2009) </a:t>
            </a:r>
            <a:r>
              <a:rPr lang="en-US" sz="1200" i="1" dirty="0" smtClean="0">
                <a:solidFill>
                  <a:schemeClr val="bg1">
                    <a:lumMod val="95000"/>
                    <a:lumOff val="5000"/>
                  </a:schemeClr>
                </a:solidFill>
              </a:rPr>
              <a:t>Textbook of psychotherapeutic treatments</a:t>
            </a:r>
            <a:r>
              <a:rPr lang="en-US" sz="1200" dirty="0" smtClean="0">
                <a:solidFill>
                  <a:schemeClr val="bg1">
                    <a:lumMod val="95000"/>
                    <a:lumOff val="5000"/>
                  </a:schemeClr>
                </a:solidFill>
              </a:rPr>
              <a:t>, London: American Psychiatric Publishing</a:t>
            </a:r>
          </a:p>
          <a:p>
            <a:pPr>
              <a:buNone/>
            </a:pPr>
            <a:r>
              <a:rPr lang="en-GB" sz="1200" dirty="0" smtClean="0">
                <a:solidFill>
                  <a:schemeClr val="bg1">
                    <a:lumMod val="95000"/>
                    <a:lumOff val="5000"/>
                  </a:schemeClr>
                </a:solidFill>
              </a:rPr>
              <a:t>Bergin, A.E.</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Lambert</a:t>
            </a:r>
            <a:r>
              <a:rPr lang="en-US" sz="1200" dirty="0" smtClean="0">
                <a:solidFill>
                  <a:schemeClr val="bg1">
                    <a:lumMod val="95000"/>
                    <a:lumOff val="5000"/>
                  </a:schemeClr>
                </a:solidFill>
              </a:rPr>
              <a:t>, M.J. (1978) The evaluation of outcomes in psychotherapy. In Garfield, S.L. &amp;Bergin, A.E. (eds.) </a:t>
            </a:r>
            <a:r>
              <a:rPr lang="en-US" sz="1200" i="1" dirty="0" smtClean="0">
                <a:solidFill>
                  <a:schemeClr val="bg1">
                    <a:lumMod val="95000"/>
                    <a:lumOff val="5000"/>
                  </a:schemeClr>
                </a:solidFill>
              </a:rPr>
              <a:t>Handbook of psychotherapy and </a:t>
            </a:r>
            <a:r>
              <a:rPr lang="en-US" sz="1200" i="1" dirty="0" err="1" smtClean="0">
                <a:solidFill>
                  <a:schemeClr val="bg1">
                    <a:lumMod val="95000"/>
                    <a:lumOff val="5000"/>
                  </a:schemeClr>
                </a:solidFill>
              </a:rPr>
              <a:t>behaviour</a:t>
            </a:r>
            <a:r>
              <a:rPr lang="en-US" sz="1200" i="1" dirty="0" smtClean="0">
                <a:solidFill>
                  <a:schemeClr val="bg1">
                    <a:lumMod val="95000"/>
                    <a:lumOff val="5000"/>
                  </a:schemeClr>
                </a:solidFill>
              </a:rPr>
              <a:t> change: an empirical analysis</a:t>
            </a:r>
            <a:r>
              <a:rPr lang="en-US" sz="1200" dirty="0" smtClean="0">
                <a:solidFill>
                  <a:schemeClr val="bg1">
                    <a:lumMod val="95000"/>
                    <a:lumOff val="5000"/>
                  </a:schemeClr>
                </a:solidFill>
              </a:rPr>
              <a:t>, NY: Wiley</a:t>
            </a:r>
          </a:p>
          <a:p>
            <a:pPr>
              <a:buNone/>
            </a:pPr>
            <a:r>
              <a:rPr lang="en-GB" sz="1200" dirty="0" smtClean="0">
                <a:solidFill>
                  <a:schemeClr val="bg1">
                    <a:lumMod val="95000"/>
                    <a:lumOff val="5000"/>
                  </a:schemeClr>
                </a:solidFill>
              </a:rPr>
              <a:t>Bernier, A. &amp;Dozier, M. (2002) The client- counsellor match and the corrective emotional experience: evidence from interpersonal and attachment research. </a:t>
            </a:r>
            <a:r>
              <a:rPr lang="en-GB" sz="1200" i="1" dirty="0" smtClean="0">
                <a:solidFill>
                  <a:schemeClr val="bg1">
                    <a:lumMod val="95000"/>
                    <a:lumOff val="5000"/>
                  </a:schemeClr>
                </a:solidFill>
              </a:rPr>
              <a:t>Psychotherapy: theory, research, practice, training, </a:t>
            </a:r>
            <a:r>
              <a:rPr lang="en-GB" sz="1200" dirty="0" smtClean="0">
                <a:solidFill>
                  <a:schemeClr val="bg1">
                    <a:lumMod val="95000"/>
                    <a:lumOff val="5000"/>
                  </a:schemeClr>
                </a:solidFill>
              </a:rPr>
              <a:t>39 (1), 32-43.</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Boyer, S.P. &amp;Hoffman, M.A. (1993) Therapists’ affective reactions to termination: impact of therapist loss history and client sensitivity to loss, </a:t>
            </a:r>
            <a:r>
              <a:rPr lang="en-GB" sz="1200" i="1" dirty="0" smtClean="0">
                <a:solidFill>
                  <a:schemeClr val="bg1">
                    <a:lumMod val="95000"/>
                    <a:lumOff val="5000"/>
                  </a:schemeClr>
                </a:solidFill>
              </a:rPr>
              <a:t>Journal of Counselling Psychology, </a:t>
            </a:r>
            <a:r>
              <a:rPr lang="en-GB" sz="1200" dirty="0" smtClean="0">
                <a:solidFill>
                  <a:schemeClr val="bg1">
                    <a:lumMod val="95000"/>
                    <a:lumOff val="5000"/>
                  </a:schemeClr>
                </a:solidFill>
              </a:rPr>
              <a:t>40, 271-277.</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Bridges, M.R. (2006) Activating the corrective emotional experience. </a:t>
            </a:r>
            <a:r>
              <a:rPr lang="en-GB" sz="1200" i="1" dirty="0" smtClean="0">
                <a:solidFill>
                  <a:schemeClr val="bg1">
                    <a:lumMod val="95000"/>
                    <a:lumOff val="5000"/>
                  </a:schemeClr>
                </a:solidFill>
              </a:rPr>
              <a:t>Journal of Clinical Psychology, </a:t>
            </a:r>
            <a:r>
              <a:rPr lang="en-GB" sz="1200" dirty="0" smtClean="0">
                <a:solidFill>
                  <a:schemeClr val="bg1">
                    <a:lumMod val="95000"/>
                    <a:lumOff val="5000"/>
                  </a:schemeClr>
                </a:solidFill>
              </a:rPr>
              <a:t>62 (5), 551-568.</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Casement, P.J. (1991) </a:t>
            </a:r>
            <a:r>
              <a:rPr lang="en-GB" sz="1200" i="1" dirty="0" smtClean="0">
                <a:solidFill>
                  <a:schemeClr val="bg1">
                    <a:lumMod val="95000"/>
                    <a:lumOff val="5000"/>
                  </a:schemeClr>
                </a:solidFill>
              </a:rPr>
              <a:t>Learning from the patient. </a:t>
            </a:r>
            <a:r>
              <a:rPr lang="en-GB" sz="1200" dirty="0" smtClean="0">
                <a:solidFill>
                  <a:schemeClr val="bg1">
                    <a:lumMod val="95000"/>
                    <a:lumOff val="5000"/>
                  </a:schemeClr>
                </a:solidFill>
              </a:rPr>
              <a:t>NY: The Guildford Press.</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Cassidy, J. &amp;Shaver, P.R. (eds.) (2008) </a:t>
            </a:r>
            <a:r>
              <a:rPr lang="en-GB" sz="1200" i="1" dirty="0" smtClean="0">
                <a:solidFill>
                  <a:schemeClr val="bg1">
                    <a:lumMod val="95000"/>
                    <a:lumOff val="5000"/>
                  </a:schemeClr>
                </a:solidFill>
              </a:rPr>
              <a:t>Handbook of attachment- theory, research and clinical applications.</a:t>
            </a:r>
            <a:r>
              <a:rPr lang="en-GB" sz="1200" dirty="0" smtClean="0">
                <a:solidFill>
                  <a:schemeClr val="bg1">
                    <a:lumMod val="95000"/>
                    <a:lumOff val="5000"/>
                  </a:schemeClr>
                </a:solidFill>
              </a:rPr>
              <a:t> NY: The Guildford Press.</a:t>
            </a:r>
            <a:endParaRPr lang="en-US" sz="1200" dirty="0" smtClean="0">
              <a:solidFill>
                <a:schemeClr val="bg1">
                  <a:lumMod val="95000"/>
                  <a:lumOff val="5000"/>
                </a:schemeClr>
              </a:solidFill>
            </a:endParaRPr>
          </a:p>
          <a:p>
            <a:pPr>
              <a:buNone/>
            </a:pPr>
            <a:endParaRPr lang="en-US" sz="12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38</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buNone/>
            </a:pPr>
            <a:r>
              <a:rPr lang="en-GB" sz="1200" dirty="0" err="1" smtClean="0">
                <a:solidFill>
                  <a:schemeClr val="bg1">
                    <a:lumMod val="95000"/>
                    <a:lumOff val="5000"/>
                  </a:schemeClr>
                </a:solidFill>
              </a:rPr>
              <a:t>Castonguay</a:t>
            </a:r>
            <a:r>
              <a:rPr lang="en-GB" sz="1200" dirty="0" smtClean="0">
                <a:solidFill>
                  <a:schemeClr val="bg1">
                    <a:lumMod val="95000"/>
                    <a:lumOff val="5000"/>
                  </a:schemeClr>
                </a:solidFill>
              </a:rPr>
              <a:t>, L.G., </a:t>
            </a:r>
            <a:r>
              <a:rPr lang="en-GB" sz="1200" dirty="0" err="1" smtClean="0">
                <a:solidFill>
                  <a:schemeClr val="bg1">
                    <a:lumMod val="95000"/>
                    <a:lumOff val="5000"/>
                  </a:schemeClr>
                </a:solidFill>
              </a:rPr>
              <a:t>Goldfried</a:t>
            </a:r>
            <a:r>
              <a:rPr lang="en-GB" sz="1200" dirty="0" smtClean="0">
                <a:solidFill>
                  <a:schemeClr val="bg1">
                    <a:lumMod val="95000"/>
                    <a:lumOff val="5000"/>
                  </a:schemeClr>
                </a:solidFill>
              </a:rPr>
              <a:t>, M.R., Wiser, S., </a:t>
            </a:r>
            <a:r>
              <a:rPr lang="en-GB" sz="1200" dirty="0" err="1" smtClean="0">
                <a:solidFill>
                  <a:schemeClr val="bg1">
                    <a:lumMod val="95000"/>
                    <a:lumOff val="5000"/>
                  </a:schemeClr>
                </a:solidFill>
              </a:rPr>
              <a:t>Raue</a:t>
            </a:r>
            <a:r>
              <a:rPr lang="en-GB" sz="1200" dirty="0" smtClean="0">
                <a:solidFill>
                  <a:schemeClr val="bg1">
                    <a:lumMod val="95000"/>
                    <a:lumOff val="5000"/>
                  </a:schemeClr>
                </a:solidFill>
              </a:rPr>
              <a:t>, P.J. &amp;Hayes, A.M. </a:t>
            </a:r>
            <a:r>
              <a:rPr lang="en-US" sz="1200" dirty="0" smtClean="0">
                <a:solidFill>
                  <a:schemeClr val="bg1">
                    <a:lumMod val="95000"/>
                    <a:lumOff val="5000"/>
                  </a:schemeClr>
                </a:solidFill>
              </a:rPr>
              <a:t>(1996) Predicting the effect of cognitive therapy for depression: a study of unique and common factors</a:t>
            </a:r>
            <a:r>
              <a:rPr lang="en-US" sz="1200" i="1" dirty="0" smtClean="0">
                <a:solidFill>
                  <a:schemeClr val="bg1">
                    <a:lumMod val="95000"/>
                    <a:lumOff val="5000"/>
                  </a:schemeClr>
                </a:solidFill>
              </a:rPr>
              <a:t>, Journal of Consulting and Clinical Psychology, </a:t>
            </a:r>
            <a:r>
              <a:rPr lang="en-US" sz="1200" dirty="0" smtClean="0">
                <a:solidFill>
                  <a:schemeClr val="bg1">
                    <a:lumMod val="95000"/>
                    <a:lumOff val="5000"/>
                  </a:schemeClr>
                </a:solidFill>
              </a:rPr>
              <a:t>64: 497-504.</a:t>
            </a:r>
          </a:p>
          <a:p>
            <a:pPr>
              <a:buNone/>
            </a:pPr>
            <a:r>
              <a:rPr lang="en-GB" sz="1200" dirty="0" smtClean="0">
                <a:solidFill>
                  <a:schemeClr val="bg1">
                    <a:lumMod val="95000"/>
                    <a:lumOff val="5000"/>
                  </a:schemeClr>
                </a:solidFill>
              </a:rPr>
              <a:t>Clarkson</a:t>
            </a:r>
            <a:r>
              <a:rPr lang="en-US" sz="1200" dirty="0" smtClean="0">
                <a:solidFill>
                  <a:schemeClr val="bg1">
                    <a:lumMod val="95000"/>
                    <a:lumOff val="5000"/>
                  </a:schemeClr>
                </a:solidFill>
              </a:rPr>
              <a:t>, P. (2003) </a:t>
            </a:r>
            <a:r>
              <a:rPr lang="en-US" sz="1200" i="1" dirty="0" smtClean="0">
                <a:solidFill>
                  <a:schemeClr val="bg1">
                    <a:lumMod val="95000"/>
                    <a:lumOff val="5000"/>
                  </a:schemeClr>
                </a:solidFill>
              </a:rPr>
              <a:t>The therapeutic relationship (2</a:t>
            </a:r>
            <a:r>
              <a:rPr lang="en-US" sz="1200" i="1" baseline="30000" dirty="0" smtClean="0">
                <a:solidFill>
                  <a:schemeClr val="bg1">
                    <a:lumMod val="95000"/>
                    <a:lumOff val="5000"/>
                  </a:schemeClr>
                </a:solidFill>
              </a:rPr>
              <a:t>nd</a:t>
            </a:r>
            <a:r>
              <a:rPr lang="en-US" sz="1200" i="1" dirty="0" smtClean="0">
                <a:solidFill>
                  <a:schemeClr val="bg1">
                    <a:lumMod val="95000"/>
                    <a:lumOff val="5000"/>
                  </a:schemeClr>
                </a:solidFill>
              </a:rPr>
              <a:t> ed.)</a:t>
            </a:r>
            <a:r>
              <a:rPr lang="en-US" sz="1200" dirty="0" smtClean="0">
                <a:solidFill>
                  <a:schemeClr val="bg1">
                    <a:lumMod val="95000"/>
                    <a:lumOff val="5000"/>
                  </a:schemeClr>
                </a:solidFill>
              </a:rPr>
              <a:t>, London: </a:t>
            </a:r>
            <a:r>
              <a:rPr lang="en-US" sz="1200" dirty="0" err="1" smtClean="0">
                <a:solidFill>
                  <a:schemeClr val="bg1">
                    <a:lumMod val="95000"/>
                    <a:lumOff val="5000"/>
                  </a:schemeClr>
                </a:solidFill>
              </a:rPr>
              <a:t>Whurr</a:t>
            </a:r>
            <a:r>
              <a:rPr lang="en-US" sz="1200" dirty="0" smtClean="0">
                <a:solidFill>
                  <a:schemeClr val="bg1">
                    <a:lumMod val="95000"/>
                    <a:lumOff val="5000"/>
                  </a:schemeClr>
                </a:solidFill>
              </a:rPr>
              <a:t> Publishers </a:t>
            </a:r>
            <a:r>
              <a:rPr lang="en-GB" sz="1200" dirty="0" smtClean="0">
                <a:solidFill>
                  <a:schemeClr val="bg1">
                    <a:lumMod val="95000"/>
                    <a:lumOff val="5000"/>
                  </a:schemeClr>
                </a:solidFill>
              </a:rPr>
              <a:t>.</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Cooley, E.J.</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LaJoy</a:t>
            </a:r>
            <a:r>
              <a:rPr lang="en-US" sz="1200" dirty="0" smtClean="0">
                <a:solidFill>
                  <a:schemeClr val="bg1">
                    <a:lumMod val="95000"/>
                    <a:lumOff val="5000"/>
                  </a:schemeClr>
                </a:solidFill>
              </a:rPr>
              <a:t>, R. (1980) Therapeutic relationship and improvement as perceived by clients and therapists, </a:t>
            </a:r>
            <a:r>
              <a:rPr lang="en-US" sz="1200" i="1" dirty="0" smtClean="0">
                <a:solidFill>
                  <a:schemeClr val="bg1">
                    <a:lumMod val="95000"/>
                    <a:lumOff val="5000"/>
                  </a:schemeClr>
                </a:solidFill>
              </a:rPr>
              <a:t>Journal of Clinical Psychology,</a:t>
            </a:r>
            <a:r>
              <a:rPr lang="en-US" sz="1200" dirty="0" smtClean="0">
                <a:solidFill>
                  <a:schemeClr val="bg1">
                    <a:lumMod val="95000"/>
                    <a:lumOff val="5000"/>
                  </a:schemeClr>
                </a:solidFill>
              </a:rPr>
              <a:t> 36: 562-570</a:t>
            </a:r>
            <a:endParaRPr lang="en-GB" sz="1200" dirty="0" smtClean="0">
              <a:solidFill>
                <a:schemeClr val="bg1">
                  <a:lumMod val="95000"/>
                  <a:lumOff val="5000"/>
                </a:schemeClr>
              </a:solidFill>
            </a:endParaRPr>
          </a:p>
          <a:p>
            <a:pPr>
              <a:buNone/>
            </a:pPr>
            <a:r>
              <a:rPr lang="en-GB" sz="1200" dirty="0" smtClean="0">
                <a:solidFill>
                  <a:schemeClr val="bg1">
                    <a:lumMod val="95000"/>
                    <a:lumOff val="5000"/>
                  </a:schemeClr>
                </a:solidFill>
              </a:rPr>
              <a:t>Crits</a:t>
            </a:r>
            <a:r>
              <a:rPr lang="en-US" sz="1200" dirty="0" smtClean="0">
                <a:solidFill>
                  <a:schemeClr val="bg1">
                    <a:lumMod val="95000"/>
                    <a:lumOff val="5000"/>
                  </a:schemeClr>
                </a:solidFill>
              </a:rPr>
              <a:t>-</a:t>
            </a:r>
            <a:r>
              <a:rPr lang="en-GB" sz="1200" dirty="0" smtClean="0">
                <a:solidFill>
                  <a:schemeClr val="bg1">
                    <a:lumMod val="95000"/>
                    <a:lumOff val="5000"/>
                  </a:schemeClr>
                </a:solidFill>
              </a:rPr>
              <a:t>Cristoph</a:t>
            </a:r>
            <a:r>
              <a:rPr lang="en-US" sz="1200" dirty="0" smtClean="0">
                <a:solidFill>
                  <a:schemeClr val="bg1">
                    <a:lumMod val="95000"/>
                    <a:lumOff val="5000"/>
                  </a:schemeClr>
                </a:solidFill>
              </a:rPr>
              <a:t>, P., </a:t>
            </a:r>
            <a:r>
              <a:rPr lang="en-US" sz="1200" dirty="0" err="1" smtClean="0">
                <a:solidFill>
                  <a:schemeClr val="bg1">
                    <a:lumMod val="95000"/>
                    <a:lumOff val="5000"/>
                  </a:schemeClr>
                </a:solidFill>
              </a:rPr>
              <a:t>Luborsky</a:t>
            </a:r>
            <a:r>
              <a:rPr lang="en-US" sz="1200" dirty="0" smtClean="0">
                <a:solidFill>
                  <a:schemeClr val="bg1">
                    <a:lumMod val="95000"/>
                    <a:lumOff val="5000"/>
                  </a:schemeClr>
                </a:solidFill>
              </a:rPr>
              <a:t>, L., Dahl, L., Popp, C., Mellon, J. &amp;Mark, D. (1988) ‘Clinicians can agree in assessing relationship patterns in psychotherapy’, </a:t>
            </a:r>
            <a:r>
              <a:rPr lang="en-US" sz="1200" i="1" dirty="0" smtClean="0">
                <a:solidFill>
                  <a:schemeClr val="bg1">
                    <a:lumMod val="95000"/>
                    <a:lumOff val="5000"/>
                  </a:schemeClr>
                </a:solidFill>
              </a:rPr>
              <a:t>Archives of General Psychiatry</a:t>
            </a:r>
            <a:r>
              <a:rPr lang="en-US" sz="1200" dirty="0" smtClean="0">
                <a:solidFill>
                  <a:schemeClr val="bg1">
                    <a:lumMod val="95000"/>
                    <a:lumOff val="5000"/>
                  </a:schemeClr>
                </a:solidFill>
              </a:rPr>
              <a:t>, 45: 1001-1004</a:t>
            </a:r>
          </a:p>
          <a:p>
            <a:pPr>
              <a:buNone/>
            </a:pPr>
            <a:r>
              <a:rPr lang="en-GB" sz="1200" dirty="0" smtClean="0">
                <a:solidFill>
                  <a:schemeClr val="bg1">
                    <a:lumMod val="95000"/>
                    <a:lumOff val="5000"/>
                  </a:schemeClr>
                </a:solidFill>
              </a:rPr>
              <a:t>Crits</a:t>
            </a:r>
            <a:r>
              <a:rPr lang="en-US" sz="1200" dirty="0" smtClean="0">
                <a:solidFill>
                  <a:schemeClr val="bg1">
                    <a:lumMod val="95000"/>
                    <a:lumOff val="5000"/>
                  </a:schemeClr>
                </a:solidFill>
              </a:rPr>
              <a:t>-</a:t>
            </a:r>
            <a:r>
              <a:rPr lang="en-GB" sz="1200" dirty="0" smtClean="0">
                <a:solidFill>
                  <a:schemeClr val="bg1">
                    <a:lumMod val="95000"/>
                    <a:lumOff val="5000"/>
                  </a:schemeClr>
                </a:solidFill>
              </a:rPr>
              <a:t>Cristoph, P., </a:t>
            </a:r>
            <a:r>
              <a:rPr lang="en-GB" sz="1200" dirty="0" err="1" smtClean="0">
                <a:solidFill>
                  <a:schemeClr val="bg1">
                    <a:lumMod val="95000"/>
                    <a:lumOff val="5000"/>
                  </a:schemeClr>
                </a:solidFill>
              </a:rPr>
              <a:t>Baranackie</a:t>
            </a:r>
            <a:r>
              <a:rPr lang="en-GB" sz="1200" dirty="0" smtClean="0">
                <a:solidFill>
                  <a:schemeClr val="bg1">
                    <a:lumMod val="95000"/>
                    <a:lumOff val="5000"/>
                  </a:schemeClr>
                </a:solidFill>
              </a:rPr>
              <a:t>, K., </a:t>
            </a:r>
            <a:r>
              <a:rPr lang="en-GB" sz="1200" dirty="0" err="1" smtClean="0">
                <a:solidFill>
                  <a:schemeClr val="bg1">
                    <a:lumMod val="95000"/>
                    <a:lumOff val="5000"/>
                  </a:schemeClr>
                </a:solidFill>
              </a:rPr>
              <a:t>Kurcias</a:t>
            </a:r>
            <a:r>
              <a:rPr lang="en-GB" sz="1200" dirty="0" smtClean="0">
                <a:solidFill>
                  <a:schemeClr val="bg1">
                    <a:lumMod val="95000"/>
                    <a:lumOff val="5000"/>
                  </a:schemeClr>
                </a:solidFill>
              </a:rPr>
              <a:t>, J.S., Beck, A.T., Carroll, K. et al</a:t>
            </a:r>
            <a:r>
              <a:rPr lang="en-US" sz="1200" dirty="0" smtClean="0">
                <a:solidFill>
                  <a:schemeClr val="bg1">
                    <a:lumMod val="95000"/>
                    <a:lumOff val="5000"/>
                  </a:schemeClr>
                </a:solidFill>
              </a:rPr>
              <a:t> (1991) Meta-analysis of therapist effects in psychotherapy outcome studies, </a:t>
            </a:r>
            <a:r>
              <a:rPr lang="en-US" sz="1200" i="1" dirty="0" smtClean="0">
                <a:solidFill>
                  <a:schemeClr val="bg1">
                    <a:lumMod val="95000"/>
                    <a:lumOff val="5000"/>
                  </a:schemeClr>
                </a:solidFill>
              </a:rPr>
              <a:t>Psychotherapy Research</a:t>
            </a:r>
            <a:r>
              <a:rPr lang="en-US" sz="1200" dirty="0" smtClean="0">
                <a:solidFill>
                  <a:schemeClr val="bg1">
                    <a:lumMod val="95000"/>
                    <a:lumOff val="5000"/>
                  </a:schemeClr>
                </a:solidFill>
              </a:rPr>
              <a:t>, 2: 81-91</a:t>
            </a:r>
            <a:endParaRPr lang="en-GB" sz="1200" dirty="0" smtClean="0">
              <a:solidFill>
                <a:schemeClr val="bg1">
                  <a:lumMod val="95000"/>
                  <a:lumOff val="5000"/>
                </a:schemeClr>
              </a:solidFill>
            </a:endParaRPr>
          </a:p>
          <a:p>
            <a:pPr>
              <a:buNone/>
            </a:pPr>
            <a:r>
              <a:rPr lang="en-GB" sz="1200" dirty="0" smtClean="0">
                <a:solidFill>
                  <a:schemeClr val="bg1">
                    <a:lumMod val="95000"/>
                    <a:lumOff val="5000"/>
                  </a:schemeClr>
                </a:solidFill>
              </a:rPr>
              <a:t>Goldman, G.A. &amp;Anderson, T. (2007) Quality of object relations and security of attachment as predictors of early therapeutic alliance. </a:t>
            </a:r>
            <a:r>
              <a:rPr lang="en-GB" sz="1200" i="1" dirty="0" smtClean="0">
                <a:solidFill>
                  <a:schemeClr val="bg1">
                    <a:lumMod val="95000"/>
                    <a:lumOff val="5000"/>
                  </a:schemeClr>
                </a:solidFill>
              </a:rPr>
              <a:t>Journal of Counselling Psychology, </a:t>
            </a:r>
            <a:r>
              <a:rPr lang="en-GB" sz="1200" dirty="0" smtClean="0">
                <a:solidFill>
                  <a:schemeClr val="bg1">
                    <a:lumMod val="95000"/>
                    <a:lumOff val="5000"/>
                  </a:schemeClr>
                </a:solidFill>
              </a:rPr>
              <a:t>54, 111-117.</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Jacobs</a:t>
            </a:r>
            <a:r>
              <a:rPr lang="en-US" sz="1200" dirty="0" smtClean="0">
                <a:solidFill>
                  <a:schemeClr val="bg1">
                    <a:lumMod val="95000"/>
                    <a:lumOff val="5000"/>
                  </a:schemeClr>
                </a:solidFill>
              </a:rPr>
              <a:t>, M. (2001) </a:t>
            </a:r>
            <a:r>
              <a:rPr lang="en-US" sz="1200" i="1" dirty="0" smtClean="0">
                <a:solidFill>
                  <a:schemeClr val="bg1">
                    <a:lumMod val="95000"/>
                    <a:lumOff val="5000"/>
                  </a:schemeClr>
                </a:solidFill>
              </a:rPr>
              <a:t>Psychodynamic counselling in action</a:t>
            </a:r>
            <a:r>
              <a:rPr lang="en-US" sz="1200" dirty="0" smtClean="0">
                <a:solidFill>
                  <a:schemeClr val="bg1">
                    <a:lumMod val="95000"/>
                    <a:lumOff val="5000"/>
                  </a:schemeClr>
                </a:solidFill>
              </a:rPr>
              <a:t> (3</a:t>
            </a:r>
            <a:r>
              <a:rPr lang="en-US" sz="1200" baseline="30000" dirty="0" smtClean="0">
                <a:solidFill>
                  <a:schemeClr val="bg1">
                    <a:lumMod val="95000"/>
                    <a:lumOff val="5000"/>
                  </a:schemeClr>
                </a:solidFill>
              </a:rPr>
              <a:t>rd</a:t>
            </a:r>
            <a:r>
              <a:rPr lang="en-US" sz="1200" dirty="0" smtClean="0">
                <a:solidFill>
                  <a:schemeClr val="bg1">
                    <a:lumMod val="95000"/>
                    <a:lumOff val="5000"/>
                  </a:schemeClr>
                </a:solidFill>
              </a:rPr>
              <a:t> ed.) London: Sage</a:t>
            </a:r>
          </a:p>
          <a:p>
            <a:pPr>
              <a:buNone/>
            </a:pPr>
            <a:r>
              <a:rPr lang="en-GB" sz="1200" dirty="0" smtClean="0">
                <a:solidFill>
                  <a:schemeClr val="bg1">
                    <a:lumMod val="95000"/>
                    <a:lumOff val="5000"/>
                  </a:schemeClr>
                </a:solidFill>
              </a:rPr>
              <a:t>Hardy, G.E., Aldridge, J., Davidson, C., Rowe, C., Reilly, S. &amp;Shapiro, D.A. (1999) Therapist responsiveness to patient attachment styles and issues observed in patient-identified significant events in psychodynamic-interpersonal psychotherapy, </a:t>
            </a:r>
            <a:r>
              <a:rPr lang="en-GB" sz="1200" i="1" dirty="0" smtClean="0">
                <a:solidFill>
                  <a:schemeClr val="bg1">
                    <a:lumMod val="95000"/>
                    <a:lumOff val="5000"/>
                  </a:schemeClr>
                </a:solidFill>
              </a:rPr>
              <a:t>Psychotherapy Research, </a:t>
            </a:r>
            <a:r>
              <a:rPr lang="en-GB" sz="1200" dirty="0" smtClean="0">
                <a:solidFill>
                  <a:schemeClr val="bg1">
                    <a:lumMod val="95000"/>
                    <a:lumOff val="5000"/>
                  </a:schemeClr>
                </a:solidFill>
              </a:rPr>
              <a:t>9, 36-53.</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Hawkins, P.</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Shohet</a:t>
            </a:r>
            <a:r>
              <a:rPr lang="en-US" sz="1200" dirty="0" smtClean="0">
                <a:solidFill>
                  <a:schemeClr val="bg1">
                    <a:lumMod val="95000"/>
                    <a:lumOff val="5000"/>
                  </a:schemeClr>
                </a:solidFill>
              </a:rPr>
              <a:t>, R. (2006) </a:t>
            </a:r>
            <a:r>
              <a:rPr lang="en-US" sz="1200" i="1" dirty="0" smtClean="0">
                <a:solidFill>
                  <a:schemeClr val="bg1">
                    <a:lumMod val="95000"/>
                    <a:lumOff val="5000"/>
                  </a:schemeClr>
                </a:solidFill>
              </a:rPr>
              <a:t>Supervision in the helping professions</a:t>
            </a:r>
            <a:r>
              <a:rPr lang="en-US" sz="1200" dirty="0" smtClean="0">
                <a:solidFill>
                  <a:schemeClr val="bg1">
                    <a:lumMod val="95000"/>
                    <a:lumOff val="5000"/>
                  </a:schemeClr>
                </a:solidFill>
              </a:rPr>
              <a:t> (3</a:t>
            </a:r>
            <a:r>
              <a:rPr lang="en-US" sz="1200" baseline="30000" dirty="0" smtClean="0">
                <a:solidFill>
                  <a:schemeClr val="bg1">
                    <a:lumMod val="95000"/>
                    <a:lumOff val="5000"/>
                  </a:schemeClr>
                </a:solidFill>
              </a:rPr>
              <a:t>rd</a:t>
            </a:r>
            <a:r>
              <a:rPr lang="en-US" sz="1200" dirty="0" smtClean="0">
                <a:solidFill>
                  <a:schemeClr val="bg1">
                    <a:lumMod val="95000"/>
                    <a:lumOff val="5000"/>
                  </a:schemeClr>
                </a:solidFill>
              </a:rPr>
              <a:t> ed.), NY: Open University Press</a:t>
            </a:r>
          </a:p>
          <a:p>
            <a:pPr>
              <a:buNone/>
            </a:pPr>
            <a:r>
              <a:rPr lang="en-GB" sz="1200" dirty="0" smtClean="0">
                <a:solidFill>
                  <a:schemeClr val="bg1">
                    <a:lumMod val="95000"/>
                    <a:lumOff val="5000"/>
                  </a:schemeClr>
                </a:solidFill>
              </a:rPr>
              <a:t>Hayes, J.A. (1995) Countertransference in group psychotherapy: waking a sleeping dog. </a:t>
            </a:r>
            <a:r>
              <a:rPr lang="en-GB" sz="1200" i="1" dirty="0" smtClean="0">
                <a:solidFill>
                  <a:schemeClr val="bg1">
                    <a:lumMod val="95000"/>
                    <a:lumOff val="5000"/>
                  </a:schemeClr>
                </a:solidFill>
              </a:rPr>
              <a:t>International Journal of Group Psychotherapy, </a:t>
            </a:r>
            <a:r>
              <a:rPr lang="en-GB" sz="1200" dirty="0" smtClean="0">
                <a:solidFill>
                  <a:schemeClr val="bg1">
                    <a:lumMod val="95000"/>
                    <a:lumOff val="5000"/>
                  </a:schemeClr>
                </a:solidFill>
              </a:rPr>
              <a:t>45, 521-535.</a:t>
            </a:r>
            <a:endParaRPr lang="el-GR" sz="1200" dirty="0" smtClean="0">
              <a:solidFill>
                <a:schemeClr val="bg1">
                  <a:lumMod val="95000"/>
                  <a:lumOff val="5000"/>
                </a:schemeClr>
              </a:solidFill>
            </a:endParaRPr>
          </a:p>
          <a:p>
            <a:pPr>
              <a:buNone/>
            </a:pPr>
            <a:r>
              <a:rPr lang="en-GB" sz="1200" dirty="0" smtClean="0">
                <a:solidFill>
                  <a:schemeClr val="bg1">
                    <a:lumMod val="95000"/>
                    <a:lumOff val="5000"/>
                  </a:schemeClr>
                </a:solidFill>
              </a:rPr>
              <a:t>Horvath</a:t>
            </a:r>
            <a:r>
              <a:rPr lang="en-US" sz="1200" dirty="0" smtClean="0">
                <a:solidFill>
                  <a:schemeClr val="bg1">
                    <a:lumMod val="95000"/>
                    <a:lumOff val="5000"/>
                  </a:schemeClr>
                </a:solidFill>
              </a:rPr>
              <a:t>, A.O. (2005) The therapeutic relationship: research and theory, </a:t>
            </a:r>
            <a:r>
              <a:rPr lang="en-US" sz="1200" i="1" dirty="0" smtClean="0">
                <a:solidFill>
                  <a:schemeClr val="bg1">
                    <a:lumMod val="95000"/>
                    <a:lumOff val="5000"/>
                  </a:schemeClr>
                </a:solidFill>
              </a:rPr>
              <a:t>Psychotherapy Research</a:t>
            </a:r>
            <a:r>
              <a:rPr lang="en-US" sz="1200" dirty="0" smtClean="0">
                <a:solidFill>
                  <a:schemeClr val="bg1">
                    <a:lumMod val="95000"/>
                    <a:lumOff val="5000"/>
                  </a:schemeClr>
                </a:solidFill>
              </a:rPr>
              <a:t>, 15 (1-2): 3-7</a:t>
            </a:r>
          </a:p>
          <a:p>
            <a:pPr>
              <a:buNone/>
            </a:pPr>
            <a:r>
              <a:rPr lang="en-GB" sz="1200" dirty="0" smtClean="0">
                <a:solidFill>
                  <a:schemeClr val="bg1">
                    <a:lumMod val="95000"/>
                    <a:lumOff val="5000"/>
                  </a:schemeClr>
                </a:solidFill>
              </a:rPr>
              <a:t>Horvath, A.O.</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Luborsky</a:t>
            </a:r>
            <a:r>
              <a:rPr lang="en-US" sz="1200" dirty="0" smtClean="0">
                <a:solidFill>
                  <a:schemeClr val="bg1">
                    <a:lumMod val="95000"/>
                    <a:lumOff val="5000"/>
                  </a:schemeClr>
                </a:solidFill>
              </a:rPr>
              <a:t>, L. (1993) The role of the therapeutic alliance in psychotherapy, </a:t>
            </a:r>
            <a:r>
              <a:rPr lang="en-US" sz="1200" i="1" dirty="0" smtClean="0">
                <a:solidFill>
                  <a:schemeClr val="bg1">
                    <a:lumMod val="95000"/>
                    <a:lumOff val="5000"/>
                  </a:schemeClr>
                </a:solidFill>
              </a:rPr>
              <a:t>Journal of Consulting and Clinical Psychology, </a:t>
            </a:r>
            <a:r>
              <a:rPr lang="en-US" sz="1200" dirty="0" smtClean="0">
                <a:solidFill>
                  <a:schemeClr val="bg1">
                    <a:lumMod val="95000"/>
                    <a:lumOff val="5000"/>
                  </a:schemeClr>
                </a:solidFill>
              </a:rPr>
              <a:t>61: 561-573</a:t>
            </a:r>
          </a:p>
          <a:p>
            <a:pPr>
              <a:buNone/>
            </a:pPr>
            <a:r>
              <a:rPr lang="en-GB" sz="1200" dirty="0" err="1" smtClean="0">
                <a:solidFill>
                  <a:schemeClr val="bg1">
                    <a:lumMod val="95000"/>
                    <a:lumOff val="5000"/>
                  </a:schemeClr>
                </a:solidFill>
              </a:rPr>
              <a:t>Hovarth</a:t>
            </a:r>
            <a:r>
              <a:rPr lang="en-GB" sz="1200" dirty="0" smtClean="0">
                <a:solidFill>
                  <a:schemeClr val="bg1">
                    <a:lumMod val="95000"/>
                    <a:lumOff val="5000"/>
                  </a:schemeClr>
                </a:solidFill>
              </a:rPr>
              <a:t>, A.O.</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Bedi</a:t>
            </a:r>
            <a:r>
              <a:rPr lang="en-US" sz="1200" dirty="0" smtClean="0">
                <a:solidFill>
                  <a:schemeClr val="bg1">
                    <a:lumMod val="95000"/>
                    <a:lumOff val="5000"/>
                  </a:schemeClr>
                </a:solidFill>
              </a:rPr>
              <a:t>, R.B. (2002) The Alliance. In </a:t>
            </a:r>
            <a:r>
              <a:rPr lang="en-GB" sz="1200" dirty="0" smtClean="0">
                <a:solidFill>
                  <a:schemeClr val="bg1">
                    <a:lumMod val="95000"/>
                    <a:lumOff val="5000"/>
                  </a:schemeClr>
                </a:solidFill>
              </a:rPr>
              <a:t>Norcross, J.C. (ed.) </a:t>
            </a:r>
            <a:r>
              <a:rPr lang="en-GB" sz="1200" i="1" dirty="0" smtClean="0">
                <a:solidFill>
                  <a:schemeClr val="bg1">
                    <a:lumMod val="95000"/>
                    <a:lumOff val="5000"/>
                  </a:schemeClr>
                </a:solidFill>
              </a:rPr>
              <a:t>Psychotherapy relationships that work- therapist contributions and responsiveness to patients.</a:t>
            </a:r>
            <a:r>
              <a:rPr lang="en-GB" sz="1200" dirty="0" smtClean="0">
                <a:solidFill>
                  <a:schemeClr val="bg1">
                    <a:lumMod val="95000"/>
                    <a:lumOff val="5000"/>
                  </a:schemeClr>
                </a:solidFill>
              </a:rPr>
              <a:t> NY: Oxford University Press.</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Lafferty</a:t>
            </a:r>
            <a:r>
              <a:rPr lang="en-US" sz="1200" dirty="0" smtClean="0">
                <a:solidFill>
                  <a:schemeClr val="bg1">
                    <a:lumMod val="95000"/>
                    <a:lumOff val="5000"/>
                  </a:schemeClr>
                </a:solidFill>
              </a:rPr>
              <a:t>, P., </a:t>
            </a:r>
            <a:r>
              <a:rPr lang="en-GB" sz="1200" dirty="0" err="1" smtClean="0">
                <a:solidFill>
                  <a:schemeClr val="bg1">
                    <a:lumMod val="95000"/>
                    <a:lumOff val="5000"/>
                  </a:schemeClr>
                </a:solidFill>
              </a:rPr>
              <a:t>Beutler</a:t>
            </a:r>
            <a:r>
              <a:rPr lang="en-GB" sz="1200" dirty="0" smtClean="0">
                <a:solidFill>
                  <a:schemeClr val="bg1">
                    <a:lumMod val="95000"/>
                    <a:lumOff val="5000"/>
                  </a:schemeClr>
                </a:solidFill>
              </a:rPr>
              <a:t>, L.E.</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Crago</a:t>
            </a:r>
            <a:r>
              <a:rPr lang="en-GB" sz="1200" dirty="0" smtClean="0">
                <a:solidFill>
                  <a:schemeClr val="bg1">
                    <a:lumMod val="95000"/>
                    <a:lumOff val="5000"/>
                  </a:schemeClr>
                </a:solidFill>
              </a:rPr>
              <a:t>, M.</a:t>
            </a:r>
            <a:r>
              <a:rPr lang="en-US" sz="1200" dirty="0" smtClean="0">
                <a:solidFill>
                  <a:schemeClr val="bg1">
                    <a:lumMod val="95000"/>
                    <a:lumOff val="5000"/>
                  </a:schemeClr>
                </a:solidFill>
              </a:rPr>
              <a:t> (1991) Differences between more and less effective psychotherapists: a study of select therapist variables, </a:t>
            </a:r>
            <a:r>
              <a:rPr lang="en-US" sz="1200" i="1" dirty="0" smtClean="0">
                <a:solidFill>
                  <a:schemeClr val="bg1">
                    <a:lumMod val="95000"/>
                    <a:lumOff val="5000"/>
                  </a:schemeClr>
                </a:solidFill>
              </a:rPr>
              <a:t>Journal of Consulting and Clinical Psychology,</a:t>
            </a:r>
            <a:r>
              <a:rPr lang="en-US" sz="1200" dirty="0" smtClean="0">
                <a:solidFill>
                  <a:schemeClr val="bg1">
                    <a:lumMod val="95000"/>
                    <a:lumOff val="5000"/>
                  </a:schemeClr>
                </a:solidFill>
              </a:rPr>
              <a:t> 57: 76-80</a:t>
            </a:r>
          </a:p>
          <a:p>
            <a:pPr>
              <a:buNone/>
            </a:pPr>
            <a:r>
              <a:rPr lang="en-GB" sz="1200" dirty="0" smtClean="0">
                <a:solidFill>
                  <a:schemeClr val="bg1">
                    <a:lumMod val="95000"/>
                    <a:lumOff val="5000"/>
                  </a:schemeClr>
                </a:solidFill>
              </a:rPr>
              <a:t>Lambert</a:t>
            </a:r>
            <a:r>
              <a:rPr lang="en-US" sz="1200" dirty="0" smtClean="0">
                <a:solidFill>
                  <a:schemeClr val="bg1">
                    <a:lumMod val="95000"/>
                    <a:lumOff val="5000"/>
                  </a:schemeClr>
                </a:solidFill>
              </a:rPr>
              <a:t>, M.J. (2003) Psychotherapy outcome research: implications for integrative and eclectic therapists. In Norcross, J.C. &amp; </a:t>
            </a:r>
            <a:r>
              <a:rPr lang="en-US" sz="1200" dirty="0" err="1" smtClean="0">
                <a:solidFill>
                  <a:schemeClr val="bg1">
                    <a:lumMod val="95000"/>
                    <a:lumOff val="5000"/>
                  </a:schemeClr>
                </a:solidFill>
              </a:rPr>
              <a:t>Goldfried</a:t>
            </a:r>
            <a:r>
              <a:rPr lang="en-US" sz="1200" dirty="0" smtClean="0">
                <a:solidFill>
                  <a:schemeClr val="bg1">
                    <a:lumMod val="95000"/>
                    <a:lumOff val="5000"/>
                  </a:schemeClr>
                </a:solidFill>
              </a:rPr>
              <a:t>, M.R. (eds.) </a:t>
            </a:r>
            <a:r>
              <a:rPr lang="en-US" sz="1200" i="1" dirty="0" smtClean="0">
                <a:solidFill>
                  <a:schemeClr val="bg1">
                    <a:lumMod val="95000"/>
                    <a:lumOff val="5000"/>
                  </a:schemeClr>
                </a:solidFill>
              </a:rPr>
              <a:t>Handbook of Psychotherapy Integration, </a:t>
            </a:r>
            <a:r>
              <a:rPr lang="en-US" sz="1200" dirty="0" smtClean="0">
                <a:solidFill>
                  <a:schemeClr val="bg1">
                    <a:lumMod val="95000"/>
                    <a:lumOff val="5000"/>
                  </a:schemeClr>
                </a:solidFill>
              </a:rPr>
              <a:t>NY: Oxford University Press</a:t>
            </a:r>
          </a:p>
          <a:p>
            <a:pPr>
              <a:buNone/>
            </a:pPr>
            <a:r>
              <a:rPr lang="en-GB" sz="1200" dirty="0" smtClean="0">
                <a:solidFill>
                  <a:schemeClr val="bg1">
                    <a:lumMod val="95000"/>
                    <a:lumOff val="5000"/>
                  </a:schemeClr>
                </a:solidFill>
              </a:rPr>
              <a:t>Lambert, M.J.</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Barley</a:t>
            </a:r>
            <a:r>
              <a:rPr lang="en-US" sz="1200" dirty="0" smtClean="0">
                <a:solidFill>
                  <a:schemeClr val="bg1">
                    <a:lumMod val="95000"/>
                    <a:lumOff val="5000"/>
                  </a:schemeClr>
                </a:solidFill>
              </a:rPr>
              <a:t>, D.E. (2002) Research summary on the therapeutic relationship and psychotherapy outcome. In </a:t>
            </a:r>
            <a:r>
              <a:rPr lang="en-GB" sz="1200" dirty="0" smtClean="0">
                <a:solidFill>
                  <a:schemeClr val="bg1">
                    <a:lumMod val="95000"/>
                    <a:lumOff val="5000"/>
                  </a:schemeClr>
                </a:solidFill>
              </a:rPr>
              <a:t>Norcross, J.C. (ed.) </a:t>
            </a:r>
            <a:r>
              <a:rPr lang="en-GB" sz="1200" i="1" dirty="0" smtClean="0">
                <a:solidFill>
                  <a:schemeClr val="bg1">
                    <a:lumMod val="95000"/>
                    <a:lumOff val="5000"/>
                  </a:schemeClr>
                </a:solidFill>
              </a:rPr>
              <a:t>Psychotherapy relationships that work- therapist contributions and responsiveness to patients,</a:t>
            </a:r>
            <a:r>
              <a:rPr lang="en-GB" sz="1200" dirty="0" smtClean="0">
                <a:solidFill>
                  <a:schemeClr val="bg1">
                    <a:lumMod val="95000"/>
                    <a:lumOff val="5000"/>
                  </a:schemeClr>
                </a:solidFill>
              </a:rPr>
              <a:t> NY: Oxford University Press.</a:t>
            </a:r>
            <a:endParaRPr lang="en-US" sz="1200" dirty="0" smtClean="0">
              <a:solidFill>
                <a:schemeClr val="bg1">
                  <a:lumMod val="95000"/>
                  <a:lumOff val="5000"/>
                </a:schemeClr>
              </a:solidFill>
            </a:endParaRPr>
          </a:p>
          <a:p>
            <a:pPr>
              <a:buNone/>
            </a:pPr>
            <a:endParaRPr lang="en-US" sz="1100" dirty="0" smtClean="0">
              <a:solidFill>
                <a:schemeClr val="bg1">
                  <a:lumMod val="95000"/>
                  <a:lumOff val="5000"/>
                </a:schemeClr>
              </a:solidFill>
            </a:endParaRPr>
          </a:p>
          <a:p>
            <a:pPr>
              <a:buNone/>
            </a:pPr>
            <a:endParaRPr lang="en-US" sz="1600"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39</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smtClean="0">
                <a:solidFill>
                  <a:schemeClr val="bg1">
                    <a:lumMod val="95000"/>
                    <a:lumOff val="5000"/>
                  </a:schemeClr>
                </a:solidFill>
              </a:rPr>
              <a:t>O </a:t>
            </a:r>
            <a:r>
              <a:rPr lang="el-GR" sz="3200" dirty="0" smtClean="0">
                <a:solidFill>
                  <a:schemeClr val="bg1">
                    <a:lumMod val="95000"/>
                    <a:lumOff val="5000"/>
                  </a:schemeClr>
                </a:solidFill>
              </a:rPr>
              <a:t>θεραπευόμενος-</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24744"/>
            <a:ext cx="8229600" cy="5001419"/>
          </a:xfrm>
        </p:spPr>
        <p:txBody>
          <a:bodyPr>
            <a:normAutofit fontScale="92500" lnSpcReduction="10000"/>
          </a:bodyPr>
          <a:lstStyle/>
          <a:p>
            <a:r>
              <a:rPr lang="el-GR" dirty="0" smtClean="0">
                <a:solidFill>
                  <a:schemeClr val="bg1">
                    <a:lumMod val="95000"/>
                    <a:lumOff val="5000"/>
                  </a:schemeClr>
                </a:solidFill>
              </a:rPr>
              <a:t>Κίνητρο</a:t>
            </a:r>
            <a:r>
              <a:rPr lang="en-GB" dirty="0" smtClean="0">
                <a:solidFill>
                  <a:schemeClr val="bg1">
                    <a:lumMod val="95000"/>
                    <a:lumOff val="5000"/>
                  </a:schemeClr>
                </a:solidFill>
              </a:rPr>
              <a:t>: </a:t>
            </a:r>
            <a:r>
              <a:rPr lang="el-GR" dirty="0" smtClean="0">
                <a:solidFill>
                  <a:schemeClr val="bg1">
                    <a:lumMod val="95000"/>
                    <a:lumOff val="5000"/>
                  </a:schemeClr>
                </a:solidFill>
              </a:rPr>
              <a:t>Εκούσια ή ακούσια αναζήτηση βοήθειας;</a:t>
            </a:r>
          </a:p>
          <a:p>
            <a:endParaRPr lang="el-GR" dirty="0" smtClean="0">
              <a:solidFill>
                <a:schemeClr val="bg1">
                  <a:lumMod val="95000"/>
                  <a:lumOff val="5000"/>
                </a:schemeClr>
              </a:solidFill>
            </a:endParaRPr>
          </a:p>
          <a:p>
            <a:r>
              <a:rPr lang="el-GR" dirty="0" smtClean="0">
                <a:solidFill>
                  <a:schemeClr val="bg1">
                    <a:lumMod val="95000"/>
                    <a:lumOff val="5000"/>
                  </a:schemeClr>
                </a:solidFill>
              </a:rPr>
              <a:t>Άμυνες/ Αντιστάσεις </a:t>
            </a:r>
          </a:p>
          <a:p>
            <a:endParaRPr lang="el-GR" dirty="0" smtClean="0">
              <a:solidFill>
                <a:schemeClr val="bg1">
                  <a:lumMod val="95000"/>
                  <a:lumOff val="5000"/>
                </a:schemeClr>
              </a:solidFill>
            </a:endParaRPr>
          </a:p>
          <a:p>
            <a:r>
              <a:rPr lang="el-GR" dirty="0" smtClean="0">
                <a:solidFill>
                  <a:schemeClr val="bg1">
                    <a:lumMod val="95000"/>
                    <a:lumOff val="5000"/>
                  </a:schemeClr>
                </a:solidFill>
              </a:rPr>
              <a:t>Ειλικρίνεια</a:t>
            </a:r>
            <a:r>
              <a:rPr lang="en-GB" dirty="0" smtClean="0">
                <a:solidFill>
                  <a:schemeClr val="bg1">
                    <a:lumMod val="95000"/>
                    <a:lumOff val="5000"/>
                  </a:schemeClr>
                </a:solidFill>
              </a:rPr>
              <a:t>, </a:t>
            </a:r>
            <a:r>
              <a:rPr lang="el-GR" dirty="0" smtClean="0">
                <a:solidFill>
                  <a:schemeClr val="bg1">
                    <a:lumMod val="95000"/>
                    <a:lumOff val="5000"/>
                  </a:schemeClr>
                </a:solidFill>
              </a:rPr>
              <a:t>αυτογνωσία?</a:t>
            </a:r>
          </a:p>
          <a:p>
            <a:endParaRPr lang="el-GR" dirty="0" smtClean="0">
              <a:solidFill>
                <a:schemeClr val="bg1">
                  <a:lumMod val="95000"/>
                  <a:lumOff val="5000"/>
                </a:schemeClr>
              </a:solidFill>
            </a:endParaRPr>
          </a:p>
          <a:p>
            <a:r>
              <a:rPr lang="el-GR" dirty="0" smtClean="0">
                <a:solidFill>
                  <a:schemeClr val="bg1">
                    <a:lumMod val="95000"/>
                    <a:lumOff val="5000"/>
                  </a:schemeClr>
                </a:solidFill>
              </a:rPr>
              <a:t>Η αξιολόγηση και διερεύνηση των παραπάνω είναι απαραίτητη κατά την έναρξη της θεραπείας και την θέσπιση της θεραπευτικής συμμαχίας</a:t>
            </a:r>
          </a:p>
          <a:p>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4</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buNone/>
            </a:pPr>
            <a:r>
              <a:rPr lang="en-GB" sz="1200" dirty="0" smtClean="0">
                <a:solidFill>
                  <a:schemeClr val="bg1">
                    <a:lumMod val="95000"/>
                    <a:lumOff val="5000"/>
                  </a:schemeClr>
                </a:solidFill>
              </a:rPr>
              <a:t>Lambert, M.J.</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Bergin</a:t>
            </a:r>
            <a:r>
              <a:rPr lang="en-US" sz="1200" dirty="0" smtClean="0">
                <a:solidFill>
                  <a:schemeClr val="bg1">
                    <a:lumMod val="95000"/>
                    <a:lumOff val="5000"/>
                  </a:schemeClr>
                </a:solidFill>
              </a:rPr>
              <a:t>, A.E. (1994) The effectiveness of psychotherapy. In Bergin, A.E. &amp;Garfield, S.L. (eds.) </a:t>
            </a:r>
            <a:r>
              <a:rPr lang="en-US" sz="1200" i="1" dirty="0" smtClean="0">
                <a:solidFill>
                  <a:schemeClr val="bg1">
                    <a:lumMod val="95000"/>
                    <a:lumOff val="5000"/>
                  </a:schemeClr>
                </a:solidFill>
              </a:rPr>
              <a:t>Handbook of psychotherapy and </a:t>
            </a:r>
            <a:r>
              <a:rPr lang="en-US" sz="1200" i="1" dirty="0" err="1" smtClean="0">
                <a:solidFill>
                  <a:schemeClr val="bg1">
                    <a:lumMod val="95000"/>
                    <a:lumOff val="5000"/>
                  </a:schemeClr>
                </a:solidFill>
              </a:rPr>
              <a:t>behaviour</a:t>
            </a:r>
            <a:r>
              <a:rPr lang="en-US" sz="1200" i="1" dirty="0" smtClean="0">
                <a:solidFill>
                  <a:schemeClr val="bg1">
                    <a:lumMod val="95000"/>
                    <a:lumOff val="5000"/>
                  </a:schemeClr>
                </a:solidFill>
              </a:rPr>
              <a:t> change (4</a:t>
            </a:r>
            <a:r>
              <a:rPr lang="en-US" sz="1200" i="1" baseline="30000" dirty="0" smtClean="0">
                <a:solidFill>
                  <a:schemeClr val="bg1">
                    <a:lumMod val="95000"/>
                    <a:lumOff val="5000"/>
                  </a:schemeClr>
                </a:solidFill>
              </a:rPr>
              <a:t>th </a:t>
            </a:r>
            <a:r>
              <a:rPr lang="en-US" sz="1200" dirty="0" err="1" smtClean="0">
                <a:solidFill>
                  <a:schemeClr val="bg1">
                    <a:lumMod val="95000"/>
                    <a:lumOff val="5000"/>
                  </a:schemeClr>
                </a:solidFill>
              </a:rPr>
              <a:t>ed</a:t>
            </a:r>
            <a:r>
              <a:rPr lang="en-US" sz="1200" dirty="0" smtClean="0">
                <a:solidFill>
                  <a:schemeClr val="bg1">
                    <a:lumMod val="95000"/>
                    <a:lumOff val="5000"/>
                  </a:schemeClr>
                </a:solidFill>
              </a:rPr>
              <a:t>), NY: Wiley</a:t>
            </a:r>
          </a:p>
          <a:p>
            <a:pPr>
              <a:buNone/>
            </a:pPr>
            <a:r>
              <a:rPr lang="en-GB" sz="1200" dirty="0" smtClean="0">
                <a:solidFill>
                  <a:schemeClr val="bg1">
                    <a:lumMod val="95000"/>
                    <a:lumOff val="5000"/>
                  </a:schemeClr>
                </a:solidFill>
              </a:rPr>
              <a:t>Lambert. M.J.</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Ogles</a:t>
            </a:r>
            <a:r>
              <a:rPr lang="en-US" sz="1200" dirty="0" smtClean="0">
                <a:solidFill>
                  <a:schemeClr val="bg1">
                    <a:lumMod val="95000"/>
                    <a:lumOff val="5000"/>
                  </a:schemeClr>
                </a:solidFill>
              </a:rPr>
              <a:t>, B.M. (2002) The efficacy and effectiveness of psychotherapy. In Lambert, M.J. (ed.) </a:t>
            </a:r>
            <a:r>
              <a:rPr lang="en-US" sz="1200" i="1" dirty="0" smtClean="0">
                <a:solidFill>
                  <a:schemeClr val="bg1">
                    <a:lumMod val="95000"/>
                    <a:lumOff val="5000"/>
                  </a:schemeClr>
                </a:solidFill>
              </a:rPr>
              <a:t>Handbook of psychotherapy and </a:t>
            </a:r>
            <a:r>
              <a:rPr lang="en-US" sz="1200" i="1" dirty="0" err="1" smtClean="0">
                <a:solidFill>
                  <a:schemeClr val="bg1">
                    <a:lumMod val="95000"/>
                    <a:lumOff val="5000"/>
                  </a:schemeClr>
                </a:solidFill>
              </a:rPr>
              <a:t>behaviour</a:t>
            </a:r>
            <a:r>
              <a:rPr lang="en-US" sz="1200" i="1" dirty="0" smtClean="0">
                <a:solidFill>
                  <a:schemeClr val="bg1">
                    <a:lumMod val="95000"/>
                    <a:lumOff val="5000"/>
                  </a:schemeClr>
                </a:solidFill>
              </a:rPr>
              <a:t> change (5</a:t>
            </a:r>
            <a:r>
              <a:rPr lang="en-US" sz="1200" i="1" baseline="30000" dirty="0" smtClean="0">
                <a:solidFill>
                  <a:schemeClr val="bg1">
                    <a:lumMod val="95000"/>
                    <a:lumOff val="5000"/>
                  </a:schemeClr>
                </a:solidFill>
              </a:rPr>
              <a:t>th </a:t>
            </a:r>
            <a:r>
              <a:rPr lang="en-US" sz="1200" dirty="0" err="1" smtClean="0">
                <a:solidFill>
                  <a:schemeClr val="bg1">
                    <a:lumMod val="95000"/>
                    <a:lumOff val="5000"/>
                  </a:schemeClr>
                </a:solidFill>
              </a:rPr>
              <a:t>ed</a:t>
            </a:r>
            <a:r>
              <a:rPr lang="en-US" sz="1200" dirty="0" smtClean="0">
                <a:solidFill>
                  <a:schemeClr val="bg1">
                    <a:lumMod val="95000"/>
                    <a:lumOff val="5000"/>
                  </a:schemeClr>
                </a:solidFill>
              </a:rPr>
              <a:t>), NY: Wiley</a:t>
            </a:r>
          </a:p>
          <a:p>
            <a:pPr>
              <a:buNone/>
            </a:pPr>
            <a:r>
              <a:rPr lang="en-GB" sz="1200" dirty="0" smtClean="0">
                <a:solidFill>
                  <a:schemeClr val="bg1">
                    <a:lumMod val="95000"/>
                    <a:lumOff val="5000"/>
                  </a:schemeClr>
                </a:solidFill>
              </a:rPr>
              <a:t>Lambert</a:t>
            </a:r>
            <a:r>
              <a:rPr lang="en-US" sz="1200" dirty="0" smtClean="0">
                <a:solidFill>
                  <a:schemeClr val="bg1">
                    <a:lumMod val="95000"/>
                    <a:lumOff val="5000"/>
                  </a:schemeClr>
                </a:solidFill>
              </a:rPr>
              <a:t>, M.J., </a:t>
            </a:r>
            <a:r>
              <a:rPr lang="en-GB" sz="1200" dirty="0" smtClean="0">
                <a:solidFill>
                  <a:schemeClr val="bg1">
                    <a:lumMod val="95000"/>
                    <a:lumOff val="5000"/>
                  </a:schemeClr>
                </a:solidFill>
              </a:rPr>
              <a:t>Shapiro, D.A.</a:t>
            </a:r>
            <a:r>
              <a:rPr lang="en-US" sz="1200" dirty="0" smtClean="0">
                <a:solidFill>
                  <a:schemeClr val="bg1">
                    <a:lumMod val="95000"/>
                    <a:lumOff val="5000"/>
                  </a:schemeClr>
                </a:solidFill>
              </a:rPr>
              <a:t> &amp;</a:t>
            </a:r>
            <a:r>
              <a:rPr lang="en-GB" sz="1200" dirty="0" smtClean="0">
                <a:solidFill>
                  <a:schemeClr val="bg1">
                    <a:lumMod val="95000"/>
                    <a:lumOff val="5000"/>
                  </a:schemeClr>
                </a:solidFill>
              </a:rPr>
              <a:t>Bergin</a:t>
            </a:r>
            <a:r>
              <a:rPr lang="en-US" sz="1200" dirty="0" smtClean="0">
                <a:solidFill>
                  <a:schemeClr val="bg1">
                    <a:lumMod val="95000"/>
                    <a:lumOff val="5000"/>
                  </a:schemeClr>
                </a:solidFill>
              </a:rPr>
              <a:t>, A. (1986) The effectiveness of psychotherapy. In Bergin, A. &amp;Garfield, S. (eds.) </a:t>
            </a:r>
            <a:r>
              <a:rPr lang="en-US" sz="1200" i="1" dirty="0" smtClean="0">
                <a:solidFill>
                  <a:schemeClr val="bg1">
                    <a:lumMod val="95000"/>
                    <a:lumOff val="5000"/>
                  </a:schemeClr>
                </a:solidFill>
              </a:rPr>
              <a:t>Handbook of psychotherapy and </a:t>
            </a:r>
            <a:r>
              <a:rPr lang="en-US" sz="1200" i="1" dirty="0" err="1" smtClean="0">
                <a:solidFill>
                  <a:schemeClr val="bg1">
                    <a:lumMod val="95000"/>
                    <a:lumOff val="5000"/>
                  </a:schemeClr>
                </a:solidFill>
              </a:rPr>
              <a:t>behaviour</a:t>
            </a:r>
            <a:r>
              <a:rPr lang="en-US" sz="1200" i="1" dirty="0" smtClean="0">
                <a:solidFill>
                  <a:schemeClr val="bg1">
                    <a:lumMod val="95000"/>
                    <a:lumOff val="5000"/>
                  </a:schemeClr>
                </a:solidFill>
              </a:rPr>
              <a:t> change (3</a:t>
            </a:r>
            <a:r>
              <a:rPr lang="en-US" sz="1200" i="1" baseline="30000" dirty="0" smtClean="0">
                <a:solidFill>
                  <a:schemeClr val="bg1">
                    <a:lumMod val="95000"/>
                    <a:lumOff val="5000"/>
                  </a:schemeClr>
                </a:solidFill>
              </a:rPr>
              <a:t>rd</a:t>
            </a:r>
            <a:r>
              <a:rPr lang="en-US" sz="1200" i="1" dirty="0" smtClean="0">
                <a:solidFill>
                  <a:schemeClr val="bg1">
                    <a:lumMod val="95000"/>
                    <a:lumOff val="5000"/>
                  </a:schemeClr>
                </a:solidFill>
              </a:rPr>
              <a:t> ed.)</a:t>
            </a:r>
            <a:r>
              <a:rPr lang="en-US" sz="1200" dirty="0" smtClean="0">
                <a:solidFill>
                  <a:schemeClr val="bg1">
                    <a:lumMod val="95000"/>
                    <a:lumOff val="5000"/>
                  </a:schemeClr>
                </a:solidFill>
              </a:rPr>
              <a:t>, NY: Wiley</a:t>
            </a:r>
          </a:p>
          <a:p>
            <a:pPr>
              <a:buNone/>
            </a:pPr>
            <a:r>
              <a:rPr lang="en-GB" sz="1200" dirty="0" err="1" smtClean="0">
                <a:solidFill>
                  <a:schemeClr val="bg1">
                    <a:lumMod val="95000"/>
                    <a:lumOff val="5000"/>
                  </a:schemeClr>
                </a:solidFill>
              </a:rPr>
              <a:t>Luborsky</a:t>
            </a:r>
            <a:r>
              <a:rPr lang="en-US" sz="1200" dirty="0" smtClean="0">
                <a:solidFill>
                  <a:schemeClr val="bg1">
                    <a:lumMod val="95000"/>
                    <a:lumOff val="5000"/>
                  </a:schemeClr>
                </a:solidFill>
              </a:rPr>
              <a:t>, L., </a:t>
            </a:r>
            <a:r>
              <a:rPr lang="en-GB" sz="1200" dirty="0" smtClean="0">
                <a:solidFill>
                  <a:schemeClr val="bg1">
                    <a:lumMod val="95000"/>
                    <a:lumOff val="5000"/>
                  </a:schemeClr>
                </a:solidFill>
              </a:rPr>
              <a:t>Singer, B.</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Luborsky</a:t>
            </a:r>
            <a:r>
              <a:rPr lang="en-US" sz="1200" dirty="0" smtClean="0">
                <a:solidFill>
                  <a:schemeClr val="bg1">
                    <a:lumMod val="95000"/>
                    <a:lumOff val="5000"/>
                  </a:schemeClr>
                </a:solidFill>
              </a:rPr>
              <a:t>, L. (1975) Comparative studies of psychotherapies: is it true that everybody has won and all must have prizes? </a:t>
            </a:r>
            <a:r>
              <a:rPr lang="en-US" sz="1200" i="1" dirty="0" smtClean="0">
                <a:solidFill>
                  <a:schemeClr val="bg1">
                    <a:lumMod val="95000"/>
                    <a:lumOff val="5000"/>
                  </a:schemeClr>
                </a:solidFill>
              </a:rPr>
              <a:t>Archives of General Psychiatry</a:t>
            </a:r>
            <a:r>
              <a:rPr lang="en-US" sz="1200" dirty="0" smtClean="0">
                <a:solidFill>
                  <a:schemeClr val="bg1">
                    <a:lumMod val="95000"/>
                    <a:lumOff val="5000"/>
                  </a:schemeClr>
                </a:solidFill>
              </a:rPr>
              <a:t>, 32: 995-1008</a:t>
            </a:r>
          </a:p>
          <a:p>
            <a:pPr>
              <a:buNone/>
            </a:pPr>
            <a:r>
              <a:rPr lang="en-GB" sz="1200" dirty="0" err="1" smtClean="0">
                <a:solidFill>
                  <a:schemeClr val="bg1">
                    <a:lumMod val="95000"/>
                    <a:lumOff val="5000"/>
                  </a:schemeClr>
                </a:solidFill>
              </a:rPr>
              <a:t>Luborsky</a:t>
            </a:r>
            <a:r>
              <a:rPr lang="en-GB" sz="1200" dirty="0" smtClean="0">
                <a:solidFill>
                  <a:schemeClr val="bg1">
                    <a:lumMod val="95000"/>
                    <a:lumOff val="5000"/>
                  </a:schemeClr>
                </a:solidFill>
              </a:rPr>
              <a:t>, L., Crits-Cristoph, P., </a:t>
            </a:r>
            <a:r>
              <a:rPr lang="en-GB" sz="1200" dirty="0" err="1" smtClean="0">
                <a:solidFill>
                  <a:schemeClr val="bg1">
                    <a:lumMod val="95000"/>
                    <a:lumOff val="5000"/>
                  </a:schemeClr>
                </a:solidFill>
              </a:rPr>
              <a:t>McLellan</a:t>
            </a:r>
            <a:r>
              <a:rPr lang="en-GB" sz="1200" dirty="0" smtClean="0">
                <a:solidFill>
                  <a:schemeClr val="bg1">
                    <a:lumMod val="95000"/>
                    <a:lumOff val="5000"/>
                  </a:schemeClr>
                </a:solidFill>
              </a:rPr>
              <a:t>, T., Woody, G., Piper, W., Lieberman, B., </a:t>
            </a:r>
            <a:r>
              <a:rPr lang="en-GB" sz="1200" dirty="0" err="1" smtClean="0">
                <a:solidFill>
                  <a:schemeClr val="bg1">
                    <a:lumMod val="95000"/>
                    <a:lumOff val="5000"/>
                  </a:schemeClr>
                </a:solidFill>
              </a:rPr>
              <a:t>Imber</a:t>
            </a:r>
            <a:r>
              <a:rPr lang="en-GB" sz="1200" dirty="0" smtClean="0">
                <a:solidFill>
                  <a:schemeClr val="bg1">
                    <a:lumMod val="95000"/>
                    <a:lumOff val="5000"/>
                  </a:schemeClr>
                </a:solidFill>
              </a:rPr>
              <a:t>, S. &amp;</a:t>
            </a:r>
            <a:r>
              <a:rPr lang="en-GB" sz="1200" dirty="0" err="1" smtClean="0">
                <a:solidFill>
                  <a:schemeClr val="bg1">
                    <a:lumMod val="95000"/>
                    <a:lumOff val="5000"/>
                  </a:schemeClr>
                </a:solidFill>
              </a:rPr>
              <a:t>Pilkionis</a:t>
            </a:r>
            <a:r>
              <a:rPr lang="en-GB" sz="1200" dirty="0" smtClean="0">
                <a:solidFill>
                  <a:schemeClr val="bg1">
                    <a:lumMod val="95000"/>
                    <a:lumOff val="5000"/>
                  </a:schemeClr>
                </a:solidFill>
              </a:rPr>
              <a:t>, P. (1986) Do therapists vary much in their success? Findings from four outcome studies, </a:t>
            </a:r>
            <a:r>
              <a:rPr lang="en-GB" sz="1200" i="1" dirty="0" smtClean="0">
                <a:solidFill>
                  <a:schemeClr val="bg1">
                    <a:lumMod val="95000"/>
                    <a:lumOff val="5000"/>
                  </a:schemeClr>
                </a:solidFill>
              </a:rPr>
              <a:t>American Journal of Orthopsychiatry,</a:t>
            </a:r>
            <a:r>
              <a:rPr lang="en-GB" sz="1200" dirty="0" smtClean="0">
                <a:solidFill>
                  <a:schemeClr val="bg1">
                    <a:lumMod val="95000"/>
                    <a:lumOff val="5000"/>
                  </a:schemeClr>
                </a:solidFill>
              </a:rPr>
              <a:t> 51: 501-512</a:t>
            </a:r>
          </a:p>
          <a:p>
            <a:pPr>
              <a:buNone/>
            </a:pPr>
            <a:r>
              <a:rPr lang="en-GB" sz="1200" dirty="0" smtClean="0">
                <a:solidFill>
                  <a:schemeClr val="bg1">
                    <a:lumMod val="95000"/>
                    <a:lumOff val="5000"/>
                  </a:schemeClr>
                </a:solidFill>
              </a:rPr>
              <a:t>Malan, D.H. (2001) </a:t>
            </a:r>
            <a:r>
              <a:rPr lang="en-GB" sz="1200" i="1" dirty="0" smtClean="0">
                <a:solidFill>
                  <a:schemeClr val="bg1">
                    <a:lumMod val="95000"/>
                    <a:lumOff val="5000"/>
                  </a:schemeClr>
                </a:solidFill>
              </a:rPr>
              <a:t>Individual psychotherapy and the science of psychodynamics</a:t>
            </a:r>
            <a:r>
              <a:rPr lang="en-GB" sz="1200" dirty="0" smtClean="0">
                <a:solidFill>
                  <a:schemeClr val="bg1">
                    <a:lumMod val="95000"/>
                    <a:lumOff val="5000"/>
                  </a:schemeClr>
                </a:solidFill>
              </a:rPr>
              <a:t>, London: </a:t>
            </a:r>
            <a:r>
              <a:rPr lang="en-GB" sz="1200" dirty="0" err="1" smtClean="0">
                <a:solidFill>
                  <a:schemeClr val="bg1">
                    <a:lumMod val="95000"/>
                    <a:lumOff val="5000"/>
                  </a:schemeClr>
                </a:solidFill>
              </a:rPr>
              <a:t>Hodder</a:t>
            </a:r>
            <a:r>
              <a:rPr lang="en-GB" sz="1200" dirty="0" smtClean="0">
                <a:solidFill>
                  <a:schemeClr val="bg1">
                    <a:lumMod val="95000"/>
                    <a:lumOff val="5000"/>
                  </a:schemeClr>
                </a:solidFill>
              </a:rPr>
              <a:t> Arnold.</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Nelson</a:t>
            </a:r>
            <a:r>
              <a:rPr lang="en-US" sz="1200" dirty="0" smtClean="0">
                <a:solidFill>
                  <a:schemeClr val="bg1">
                    <a:lumMod val="95000"/>
                    <a:lumOff val="5000"/>
                  </a:schemeClr>
                </a:solidFill>
              </a:rPr>
              <a:t>-</a:t>
            </a:r>
            <a:r>
              <a:rPr lang="en-GB" sz="1200" dirty="0" smtClean="0">
                <a:solidFill>
                  <a:schemeClr val="bg1">
                    <a:lumMod val="95000"/>
                    <a:lumOff val="5000"/>
                  </a:schemeClr>
                </a:solidFill>
              </a:rPr>
              <a:t>Jones</a:t>
            </a:r>
            <a:r>
              <a:rPr lang="en-US" sz="1200" dirty="0" smtClean="0">
                <a:solidFill>
                  <a:schemeClr val="bg1">
                    <a:lumMod val="95000"/>
                    <a:lumOff val="5000"/>
                  </a:schemeClr>
                </a:solidFill>
              </a:rPr>
              <a:t>, R. (2001) </a:t>
            </a:r>
            <a:r>
              <a:rPr lang="en-US" sz="1200" i="1" dirty="0" smtClean="0">
                <a:solidFill>
                  <a:schemeClr val="bg1">
                    <a:lumMod val="95000"/>
                    <a:lumOff val="5000"/>
                  </a:schemeClr>
                </a:solidFill>
              </a:rPr>
              <a:t>Theory and practice of counselling and therapy (3</a:t>
            </a:r>
            <a:r>
              <a:rPr lang="en-US" sz="1200" i="1" baseline="30000" dirty="0" smtClean="0">
                <a:solidFill>
                  <a:schemeClr val="bg1">
                    <a:lumMod val="95000"/>
                    <a:lumOff val="5000"/>
                  </a:schemeClr>
                </a:solidFill>
              </a:rPr>
              <a:t>rd</a:t>
            </a:r>
            <a:r>
              <a:rPr lang="en-US" sz="1200" i="1" dirty="0" smtClean="0">
                <a:solidFill>
                  <a:schemeClr val="bg1">
                    <a:lumMod val="95000"/>
                    <a:lumOff val="5000"/>
                  </a:schemeClr>
                </a:solidFill>
              </a:rPr>
              <a:t> ed.)</a:t>
            </a:r>
            <a:r>
              <a:rPr lang="en-US" sz="1200" dirty="0" smtClean="0">
                <a:solidFill>
                  <a:schemeClr val="bg1">
                    <a:lumMod val="95000"/>
                    <a:lumOff val="5000"/>
                  </a:schemeClr>
                </a:solidFill>
              </a:rPr>
              <a:t>, London: Sage</a:t>
            </a:r>
          </a:p>
          <a:p>
            <a:pPr>
              <a:buNone/>
            </a:pPr>
            <a:r>
              <a:rPr lang="en-GB" sz="1200" dirty="0" smtClean="0">
                <a:solidFill>
                  <a:schemeClr val="bg1">
                    <a:lumMod val="95000"/>
                    <a:lumOff val="5000"/>
                  </a:schemeClr>
                </a:solidFill>
              </a:rPr>
              <a:t>Norcross, J.C. (2002) </a:t>
            </a:r>
            <a:r>
              <a:rPr lang="en-GB" sz="1200" i="1" dirty="0" smtClean="0">
                <a:solidFill>
                  <a:schemeClr val="bg1">
                    <a:lumMod val="95000"/>
                    <a:lumOff val="5000"/>
                  </a:schemeClr>
                </a:solidFill>
              </a:rPr>
              <a:t>Psychotherapy relationships that work- therapist contributions and responsiveness to patients.</a:t>
            </a:r>
            <a:r>
              <a:rPr lang="en-GB" sz="1200" dirty="0" smtClean="0">
                <a:solidFill>
                  <a:schemeClr val="bg1">
                    <a:lumMod val="95000"/>
                    <a:lumOff val="5000"/>
                  </a:schemeClr>
                </a:solidFill>
              </a:rPr>
              <a:t> NY: Oxford University Press.</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Norcross</a:t>
            </a:r>
            <a:r>
              <a:rPr lang="en-US" sz="1200" dirty="0" smtClean="0">
                <a:solidFill>
                  <a:schemeClr val="bg1">
                    <a:lumMod val="95000"/>
                    <a:lumOff val="5000"/>
                  </a:schemeClr>
                </a:solidFill>
              </a:rPr>
              <a:t>, J.C. &amp;</a:t>
            </a:r>
            <a:r>
              <a:rPr lang="en-GB" sz="1200" dirty="0" err="1" smtClean="0">
                <a:solidFill>
                  <a:schemeClr val="bg1">
                    <a:lumMod val="95000"/>
                    <a:lumOff val="5000"/>
                  </a:schemeClr>
                </a:solidFill>
              </a:rPr>
              <a:t>Goldfried</a:t>
            </a:r>
            <a:r>
              <a:rPr lang="en-US" sz="1200" dirty="0" smtClean="0">
                <a:solidFill>
                  <a:schemeClr val="bg1">
                    <a:lumMod val="95000"/>
                    <a:lumOff val="5000"/>
                  </a:schemeClr>
                </a:solidFill>
              </a:rPr>
              <a:t>, M.R. (2003) </a:t>
            </a:r>
            <a:r>
              <a:rPr lang="en-US" sz="1200" i="1" dirty="0" smtClean="0">
                <a:solidFill>
                  <a:schemeClr val="bg1">
                    <a:lumMod val="95000"/>
                    <a:lumOff val="5000"/>
                  </a:schemeClr>
                </a:solidFill>
              </a:rPr>
              <a:t>Handbook of psychotherapy integration</a:t>
            </a:r>
            <a:r>
              <a:rPr lang="en-US" sz="1200" dirty="0" smtClean="0">
                <a:solidFill>
                  <a:schemeClr val="bg1">
                    <a:lumMod val="95000"/>
                    <a:lumOff val="5000"/>
                  </a:schemeClr>
                </a:solidFill>
              </a:rPr>
              <a:t>, NY: Oxford University Press</a:t>
            </a:r>
          </a:p>
          <a:p>
            <a:pPr>
              <a:buNone/>
            </a:pPr>
            <a:r>
              <a:rPr lang="en-GB" sz="1200" dirty="0" smtClean="0">
                <a:solidFill>
                  <a:schemeClr val="bg1">
                    <a:lumMod val="95000"/>
                    <a:lumOff val="5000"/>
                  </a:schemeClr>
                </a:solidFill>
              </a:rPr>
              <a:t>Rogers</a:t>
            </a:r>
            <a:r>
              <a:rPr lang="en-US" sz="1200" dirty="0" smtClean="0">
                <a:solidFill>
                  <a:schemeClr val="bg1">
                    <a:lumMod val="95000"/>
                    <a:lumOff val="5000"/>
                  </a:schemeClr>
                </a:solidFill>
              </a:rPr>
              <a:t>, C.R. (1957) The necessary and sufficient conditions of therapeutic personality change, </a:t>
            </a:r>
            <a:r>
              <a:rPr lang="en-US" sz="1200" i="1" dirty="0" smtClean="0">
                <a:solidFill>
                  <a:schemeClr val="bg1">
                    <a:lumMod val="95000"/>
                    <a:lumOff val="5000"/>
                  </a:schemeClr>
                </a:solidFill>
              </a:rPr>
              <a:t>Journal of Consulting Psychology,</a:t>
            </a:r>
            <a:r>
              <a:rPr lang="en-US" sz="1200" dirty="0" smtClean="0">
                <a:solidFill>
                  <a:schemeClr val="bg1">
                    <a:lumMod val="95000"/>
                    <a:lumOff val="5000"/>
                  </a:schemeClr>
                </a:solidFill>
              </a:rPr>
              <a:t> 22: 95-103</a:t>
            </a:r>
          </a:p>
          <a:p>
            <a:pPr>
              <a:buNone/>
            </a:pPr>
            <a:r>
              <a:rPr lang="en-GB" sz="1200" dirty="0" smtClean="0">
                <a:solidFill>
                  <a:schemeClr val="bg1">
                    <a:lumMod val="95000"/>
                    <a:lumOff val="5000"/>
                  </a:schemeClr>
                </a:solidFill>
              </a:rPr>
              <a:t>Rosenfeld</a:t>
            </a:r>
            <a:r>
              <a:rPr lang="en-US" sz="1200" dirty="0" smtClean="0">
                <a:solidFill>
                  <a:schemeClr val="bg1">
                    <a:lumMod val="95000"/>
                    <a:lumOff val="5000"/>
                  </a:schemeClr>
                </a:solidFill>
              </a:rPr>
              <a:t>, G.W. (2009) </a:t>
            </a:r>
            <a:r>
              <a:rPr lang="en-US" sz="1200" i="1" dirty="0" smtClean="0">
                <a:solidFill>
                  <a:schemeClr val="bg1">
                    <a:lumMod val="95000"/>
                    <a:lumOff val="5000"/>
                  </a:schemeClr>
                </a:solidFill>
              </a:rPr>
              <a:t>Beyond evidence-based psychotherapy: fostering the eight sources of change in child and adolescent treatment,</a:t>
            </a:r>
            <a:r>
              <a:rPr lang="en-US" sz="1200" dirty="0" smtClean="0">
                <a:solidFill>
                  <a:schemeClr val="bg1">
                    <a:lumMod val="95000"/>
                    <a:lumOff val="5000"/>
                  </a:schemeClr>
                </a:solidFill>
              </a:rPr>
              <a:t> NY: </a:t>
            </a:r>
            <a:r>
              <a:rPr lang="en-US" sz="1200" dirty="0" err="1" smtClean="0">
                <a:solidFill>
                  <a:schemeClr val="bg1">
                    <a:lumMod val="95000"/>
                    <a:lumOff val="5000"/>
                  </a:schemeClr>
                </a:solidFill>
              </a:rPr>
              <a:t>Routledge</a:t>
            </a:r>
            <a:endParaRPr lang="en-US" sz="1200" dirty="0" smtClean="0">
              <a:solidFill>
                <a:schemeClr val="bg1">
                  <a:lumMod val="95000"/>
                  <a:lumOff val="5000"/>
                </a:schemeClr>
              </a:solidFill>
            </a:endParaRPr>
          </a:p>
          <a:p>
            <a:pPr>
              <a:buNone/>
            </a:pPr>
            <a:r>
              <a:rPr lang="en-GB" sz="1200" dirty="0" smtClean="0">
                <a:solidFill>
                  <a:schemeClr val="bg1">
                    <a:lumMod val="95000"/>
                    <a:lumOff val="5000"/>
                  </a:schemeClr>
                </a:solidFill>
              </a:rPr>
              <a:t>Roth, A. &amp;Fonagy, P. (2005) </a:t>
            </a:r>
            <a:r>
              <a:rPr lang="en-GB" sz="1200" i="1" dirty="0" smtClean="0">
                <a:solidFill>
                  <a:schemeClr val="bg1">
                    <a:lumMod val="95000"/>
                    <a:lumOff val="5000"/>
                  </a:schemeClr>
                </a:solidFill>
              </a:rPr>
              <a:t>What works for whom? A critical review of psychotherapy research. </a:t>
            </a:r>
            <a:r>
              <a:rPr lang="en-GB" sz="1200" dirty="0" smtClean="0">
                <a:solidFill>
                  <a:schemeClr val="bg1">
                    <a:lumMod val="95000"/>
                    <a:lumOff val="5000"/>
                  </a:schemeClr>
                </a:solidFill>
              </a:rPr>
              <a:t>NY: The Guildford Press.</a:t>
            </a:r>
            <a:endParaRPr lang="en-US" sz="1200" dirty="0" smtClean="0">
              <a:solidFill>
                <a:schemeClr val="bg1">
                  <a:lumMod val="95000"/>
                  <a:lumOff val="5000"/>
                </a:schemeClr>
              </a:solidFill>
            </a:endParaRPr>
          </a:p>
          <a:p>
            <a:pPr>
              <a:buNone/>
            </a:pPr>
            <a:r>
              <a:rPr lang="en-GB" sz="1200" dirty="0" err="1" smtClean="0">
                <a:solidFill>
                  <a:schemeClr val="bg1">
                    <a:lumMod val="95000"/>
                    <a:lumOff val="5000"/>
                  </a:schemeClr>
                </a:solidFill>
              </a:rPr>
              <a:t>Safran</a:t>
            </a:r>
            <a:r>
              <a:rPr lang="en-GB" sz="1200" dirty="0" smtClean="0">
                <a:solidFill>
                  <a:schemeClr val="bg1">
                    <a:lumMod val="95000"/>
                    <a:lumOff val="5000"/>
                  </a:schemeClr>
                </a:solidFill>
              </a:rPr>
              <a:t>, J.D.</a:t>
            </a:r>
            <a:r>
              <a:rPr lang="en-US" sz="1200" dirty="0" smtClean="0">
                <a:solidFill>
                  <a:schemeClr val="bg1">
                    <a:lumMod val="95000"/>
                    <a:lumOff val="5000"/>
                  </a:schemeClr>
                </a:solidFill>
              </a:rPr>
              <a:t> &amp;</a:t>
            </a:r>
            <a:r>
              <a:rPr lang="en-GB" sz="1200" dirty="0" err="1" smtClean="0">
                <a:solidFill>
                  <a:schemeClr val="bg1">
                    <a:lumMod val="95000"/>
                    <a:lumOff val="5000"/>
                  </a:schemeClr>
                </a:solidFill>
              </a:rPr>
              <a:t>Wallner</a:t>
            </a:r>
            <a:r>
              <a:rPr lang="en-GB" sz="1200" dirty="0" smtClean="0">
                <a:solidFill>
                  <a:schemeClr val="bg1">
                    <a:lumMod val="95000"/>
                    <a:lumOff val="5000"/>
                  </a:schemeClr>
                </a:solidFill>
              </a:rPr>
              <a:t>, L.K.</a:t>
            </a:r>
            <a:r>
              <a:rPr lang="en-US" sz="1200" dirty="0" smtClean="0">
                <a:solidFill>
                  <a:schemeClr val="bg1">
                    <a:lumMod val="95000"/>
                    <a:lumOff val="5000"/>
                  </a:schemeClr>
                </a:solidFill>
              </a:rPr>
              <a:t> (1991) The relative predictive validity of two therapeutic alliance measures in cognitive therapy, </a:t>
            </a:r>
            <a:r>
              <a:rPr lang="en-US" sz="1200" i="1" dirty="0" smtClean="0">
                <a:solidFill>
                  <a:schemeClr val="bg1">
                    <a:lumMod val="95000"/>
                    <a:lumOff val="5000"/>
                  </a:schemeClr>
                </a:solidFill>
              </a:rPr>
              <a:t>Psychological Assessment: A Journal of Consulting and Clinical Psychology</a:t>
            </a:r>
            <a:r>
              <a:rPr lang="en-US" sz="1200" dirty="0" smtClean="0">
                <a:solidFill>
                  <a:schemeClr val="bg1">
                    <a:lumMod val="95000"/>
                    <a:lumOff val="5000"/>
                  </a:schemeClr>
                </a:solidFill>
              </a:rPr>
              <a:t>, 3: 188-195</a:t>
            </a:r>
          </a:p>
          <a:p>
            <a:endParaRPr lang="en-US" sz="1200" dirty="0" smtClean="0"/>
          </a:p>
          <a:p>
            <a:pPr>
              <a:buNone/>
            </a:pPr>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40</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dirty="0" smtClean="0">
                <a:solidFill>
                  <a:schemeClr val="bg1">
                    <a:lumMod val="95000"/>
                    <a:lumOff val="5000"/>
                  </a:schemeClr>
                </a:solidFill>
              </a:rPr>
              <a:t>Το πλαίσιο της ψυχοθεραπειας- </a:t>
            </a:r>
            <a:endParaRPr lang="en-US" sz="2800" dirty="0">
              <a:solidFill>
                <a:schemeClr val="bg1">
                  <a:lumMod val="95000"/>
                  <a:lumOff val="5000"/>
                </a:schemeClr>
              </a:solidFill>
            </a:endParaRPr>
          </a:p>
        </p:txBody>
      </p:sp>
      <p:sp>
        <p:nvSpPr>
          <p:cNvPr id="3" name="Content Placeholder 2"/>
          <p:cNvSpPr>
            <a:spLocks noGrp="1"/>
          </p:cNvSpPr>
          <p:nvPr>
            <p:ph idx="1"/>
          </p:nvPr>
        </p:nvSpPr>
        <p:spPr>
          <a:xfrm>
            <a:off x="457200" y="1196752"/>
            <a:ext cx="8229600" cy="4929411"/>
          </a:xfrm>
        </p:spPr>
        <p:txBody>
          <a:bodyPr>
            <a:normAutofit/>
          </a:bodyPr>
          <a:lstStyle/>
          <a:p>
            <a:r>
              <a:rPr lang="el-GR" dirty="0" smtClean="0">
                <a:solidFill>
                  <a:schemeClr val="bg1">
                    <a:lumMod val="95000"/>
                    <a:lumOff val="5000"/>
                  </a:schemeClr>
                </a:solidFill>
              </a:rPr>
              <a:t>Τμήμα ψυχοθεραπειας ψυχιατρικών νοσοκομείων</a:t>
            </a:r>
          </a:p>
          <a:p>
            <a:r>
              <a:rPr lang="el-GR" dirty="0" smtClean="0">
                <a:solidFill>
                  <a:schemeClr val="bg1">
                    <a:lumMod val="95000"/>
                    <a:lumOff val="5000"/>
                  </a:schemeClr>
                </a:solidFill>
              </a:rPr>
              <a:t>Κέντρα ψυχικής υγείας, Κέντρα Ημέρας, Νοσοκομεία Ημέρας </a:t>
            </a:r>
          </a:p>
          <a:p>
            <a:r>
              <a:rPr lang="el-GR" dirty="0" smtClean="0">
                <a:solidFill>
                  <a:schemeClr val="bg1">
                    <a:lumMod val="95000"/>
                    <a:lumOff val="5000"/>
                  </a:schemeClr>
                </a:solidFill>
              </a:rPr>
              <a:t>Κέντρα απεξάρτησης από αλκοόλ, ναρκωτικές ουσίες, τζόγο κλ. (συ-νοσηρότητα)</a:t>
            </a:r>
          </a:p>
          <a:p>
            <a:r>
              <a:rPr lang="el-GR" dirty="0" smtClean="0">
                <a:solidFill>
                  <a:schemeClr val="bg1">
                    <a:lumMod val="95000"/>
                    <a:lumOff val="5000"/>
                  </a:schemeClr>
                </a:solidFill>
              </a:rPr>
              <a:t>ΜΚΟ, κέντρα με εξειδίκευση σε συγκεκριμένες διαταραχές ή πληθυσμούς </a:t>
            </a:r>
          </a:p>
          <a:p>
            <a:r>
              <a:rPr lang="el-GR" dirty="0" smtClean="0">
                <a:solidFill>
                  <a:schemeClr val="bg1">
                    <a:lumMod val="95000"/>
                    <a:lumOff val="5000"/>
                  </a:schemeClr>
                </a:solidFill>
              </a:rPr>
              <a:t>Ιδιωτική πρακτική</a:t>
            </a:r>
          </a:p>
          <a:p>
            <a:pPr>
              <a:buNone/>
            </a:pPr>
            <a:endParaRPr lang="el-GR" dirty="0" smtClean="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5</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solidFill>
                  <a:schemeClr val="bg1">
                    <a:lumMod val="95000"/>
                    <a:lumOff val="5000"/>
                  </a:schemeClr>
                </a:solidFill>
              </a:rPr>
              <a:t>Πληθυσμοί- εύρος διαταραχών</a:t>
            </a:r>
            <a:r>
              <a:rPr lang="en-GB" sz="3200" dirty="0" smtClean="0">
                <a:solidFill>
                  <a:schemeClr val="bg1">
                    <a:lumMod val="95000"/>
                    <a:lumOff val="5000"/>
                  </a:schemeClr>
                </a:solidFill>
              </a:rPr>
              <a:t>: </a:t>
            </a:r>
            <a:r>
              <a:rPr lang="el-GR" sz="3200" dirty="0" smtClean="0">
                <a:solidFill>
                  <a:schemeClr val="bg1">
                    <a:lumMod val="95000"/>
                    <a:lumOff val="5000"/>
                  </a:schemeClr>
                </a:solidFill>
              </a:rPr>
              <a:t>Παράδειγμα</a:t>
            </a:r>
            <a:endParaRPr lang="en-US" sz="3200" dirty="0">
              <a:solidFill>
                <a:schemeClr val="bg1">
                  <a:lumMod val="95000"/>
                  <a:lumOff val="5000"/>
                </a:schemeClr>
              </a:solidFill>
            </a:endParaRPr>
          </a:p>
        </p:txBody>
      </p:sp>
      <p:sp>
        <p:nvSpPr>
          <p:cNvPr id="3" name="Content Placeholder 2"/>
          <p:cNvSpPr>
            <a:spLocks noGrp="1"/>
          </p:cNvSpPr>
          <p:nvPr>
            <p:ph idx="1"/>
          </p:nvPr>
        </p:nvSpPr>
        <p:spPr/>
        <p:txBody>
          <a:bodyPr>
            <a:normAutofit fontScale="55000" lnSpcReduction="20000"/>
          </a:bodyPr>
          <a:lstStyle/>
          <a:p>
            <a:pPr>
              <a:buNone/>
            </a:pPr>
            <a:r>
              <a:rPr lang="el-GR" dirty="0" smtClean="0">
                <a:solidFill>
                  <a:schemeClr val="bg1">
                    <a:lumMod val="95000"/>
                    <a:lumOff val="5000"/>
                  </a:schemeClr>
                </a:solidFill>
              </a:rPr>
              <a:t>Η υπηρεσία ψυχοθεραπείας του </a:t>
            </a:r>
            <a:r>
              <a:rPr lang="el-GR" dirty="0" smtClean="0">
                <a:solidFill>
                  <a:schemeClr val="bg1">
                    <a:lumMod val="95000"/>
                    <a:lumOff val="5000"/>
                  </a:schemeClr>
                </a:solidFill>
              </a:rPr>
              <a:t>απευθύνεται </a:t>
            </a:r>
            <a:r>
              <a:rPr lang="el-GR" dirty="0" smtClean="0">
                <a:solidFill>
                  <a:schemeClr val="bg1">
                    <a:lumMod val="95000"/>
                    <a:lumOff val="5000"/>
                  </a:schemeClr>
                </a:solidFill>
              </a:rPr>
              <a:t>σε ένα</a:t>
            </a:r>
          </a:p>
          <a:p>
            <a:pPr>
              <a:buNone/>
            </a:pPr>
            <a:r>
              <a:rPr lang="el-GR" dirty="0" smtClean="0">
                <a:solidFill>
                  <a:schemeClr val="bg1">
                    <a:lumMod val="95000"/>
                    <a:lumOff val="5000"/>
                  </a:schemeClr>
                </a:solidFill>
              </a:rPr>
              <a:t>ευρύ φάσμα ψυχικών διαταραχών</a:t>
            </a:r>
            <a:r>
              <a:rPr lang="en-GB" dirty="0" smtClean="0">
                <a:solidFill>
                  <a:schemeClr val="bg1">
                    <a:lumMod val="95000"/>
                    <a:lumOff val="5000"/>
                  </a:schemeClr>
                </a:solidFill>
              </a:rPr>
              <a:t>:</a:t>
            </a:r>
            <a:endParaRPr lang="el-GR" dirty="0" smtClean="0">
              <a:solidFill>
                <a:schemeClr val="bg1">
                  <a:lumMod val="95000"/>
                  <a:lumOff val="5000"/>
                </a:schemeClr>
              </a:solidFill>
            </a:endParaRP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-συναισθηματικές διαταραχές (50%)</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διαταραχές προσωπικότητας  (25%)</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ψυχωτικές διαταραχές (5%)</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 νευρωσικές και σωματόμορφες διαταραχές (20%)</a:t>
            </a:r>
            <a:endParaRPr lang="en-GB" dirty="0" smtClean="0">
              <a:solidFill>
                <a:schemeClr val="bg1">
                  <a:lumMod val="95000"/>
                  <a:lumOff val="5000"/>
                </a:schemeClr>
              </a:solidFill>
            </a:endParaRPr>
          </a:p>
          <a:p>
            <a:pPr>
              <a:buNone/>
            </a:pPr>
            <a:endParaRPr lang="el-GR" dirty="0" smtClean="0">
              <a:solidFill>
                <a:schemeClr val="bg1">
                  <a:lumMod val="95000"/>
                  <a:lumOff val="5000"/>
                </a:schemeClr>
              </a:solidFill>
            </a:endParaRPr>
          </a:p>
          <a:p>
            <a:pPr>
              <a:buNone/>
            </a:pPr>
            <a:r>
              <a:rPr lang="el-GR" dirty="0" smtClean="0">
                <a:solidFill>
                  <a:schemeClr val="bg1">
                    <a:lumMod val="95000"/>
                    <a:lumOff val="5000"/>
                  </a:schemeClr>
                </a:solidFill>
              </a:rPr>
              <a:t>Παραπομπές</a:t>
            </a:r>
            <a:r>
              <a:rPr lang="en-GB" dirty="0" smtClean="0">
                <a:solidFill>
                  <a:schemeClr val="bg1">
                    <a:lumMod val="95000"/>
                    <a:lumOff val="5000"/>
                  </a:schemeClr>
                </a:solidFill>
              </a:rPr>
              <a:t>:</a:t>
            </a:r>
            <a:endParaRPr lang="el-GR"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15% των παραπομπών από γενικά ή ψυχιατρικά νοσοκομεία, </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15 % από Κέντρα Ψυχικής Υγείας</a:t>
            </a:r>
          </a:p>
          <a:p>
            <a:pPr>
              <a:buNone/>
            </a:pPr>
            <a:r>
              <a:rPr lang="el-GR" dirty="0" smtClean="0">
                <a:solidFill>
                  <a:schemeClr val="bg1">
                    <a:lumMod val="95000"/>
                    <a:lumOff val="5000"/>
                  </a:schemeClr>
                </a:solidFill>
              </a:rPr>
              <a:t>-40% απο Κοινωνικές Υπηρεσίες 5</a:t>
            </a:r>
            <a:r>
              <a:rPr lang="el-GR" baseline="30000" dirty="0" smtClean="0">
                <a:solidFill>
                  <a:schemeClr val="bg1">
                    <a:lumMod val="95000"/>
                    <a:lumOff val="5000"/>
                  </a:schemeClr>
                </a:solidFill>
              </a:rPr>
              <a:t>ου</a:t>
            </a:r>
            <a:r>
              <a:rPr lang="el-GR" dirty="0" smtClean="0">
                <a:solidFill>
                  <a:schemeClr val="bg1">
                    <a:lumMod val="95000"/>
                    <a:lumOff val="5000"/>
                  </a:schemeClr>
                </a:solidFill>
              </a:rPr>
              <a:t> Ψυχιατρικού Τομέα Αττικής</a:t>
            </a:r>
            <a:endParaRPr lang="en-GB" dirty="0" smtClean="0">
              <a:solidFill>
                <a:schemeClr val="bg1">
                  <a:lumMod val="95000"/>
                  <a:lumOff val="5000"/>
                </a:schemeClr>
              </a:solidFill>
            </a:endParaRPr>
          </a:p>
          <a:p>
            <a:pPr>
              <a:buNone/>
            </a:pPr>
            <a:r>
              <a:rPr lang="en-GB" dirty="0" smtClean="0">
                <a:solidFill>
                  <a:schemeClr val="bg1">
                    <a:lumMod val="95000"/>
                    <a:lumOff val="5000"/>
                  </a:schemeClr>
                </a:solidFill>
              </a:rPr>
              <a:t>-</a:t>
            </a:r>
            <a:r>
              <a:rPr lang="el-GR" dirty="0" smtClean="0">
                <a:solidFill>
                  <a:schemeClr val="bg1">
                    <a:lumMod val="95000"/>
                    <a:lumOff val="5000"/>
                  </a:schemeClr>
                </a:solidFill>
              </a:rPr>
              <a:t>30% αντιστοιχεί σε </a:t>
            </a:r>
            <a:r>
              <a:rPr lang="en-GB" dirty="0" smtClean="0">
                <a:solidFill>
                  <a:schemeClr val="bg1">
                    <a:lumMod val="95000"/>
                    <a:lumOff val="5000"/>
                  </a:schemeClr>
                </a:solidFill>
              </a:rPr>
              <a:t> </a:t>
            </a:r>
            <a:r>
              <a:rPr lang="el-GR" dirty="0" smtClean="0">
                <a:solidFill>
                  <a:schemeClr val="bg1">
                    <a:lumMod val="95000"/>
                    <a:lumOff val="5000"/>
                  </a:schemeClr>
                </a:solidFill>
              </a:rPr>
              <a:t>παραπομπές από ιδιώτες ψυχίατρους ή γενικούς γιατρούς. </a:t>
            </a:r>
          </a:p>
          <a:p>
            <a:pPr>
              <a:buNone/>
            </a:pPr>
            <a:endParaRPr lang="en-GB" dirty="0" smtClean="0">
              <a:solidFill>
                <a:schemeClr val="bg1">
                  <a:lumMod val="95000"/>
                  <a:lumOff val="5000"/>
                </a:schemeClr>
              </a:solidFill>
            </a:endParaRPr>
          </a:p>
          <a:p>
            <a:pPr>
              <a:buNone/>
            </a:pPr>
            <a:r>
              <a:rPr lang="el-GR" dirty="0" smtClean="0">
                <a:solidFill>
                  <a:schemeClr val="bg1">
                    <a:lumMod val="95000"/>
                    <a:lumOff val="5000"/>
                  </a:schemeClr>
                </a:solidFill>
              </a:rPr>
              <a:t>Διάρκεια της ψυχοθεραπείας κυμαίνεται από 15-52</a:t>
            </a:r>
          </a:p>
          <a:p>
            <a:pPr>
              <a:buNone/>
            </a:pPr>
            <a:r>
              <a:rPr lang="el-GR" dirty="0" smtClean="0">
                <a:solidFill>
                  <a:schemeClr val="bg1">
                    <a:lumMod val="95000"/>
                    <a:lumOff val="5000"/>
                  </a:schemeClr>
                </a:solidFill>
              </a:rPr>
              <a:t>συνεδρίες</a:t>
            </a:r>
          </a:p>
          <a:p>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6</a:t>
            </a:fld>
            <a:endParaRPr lang="en-US" dirty="0"/>
          </a:p>
        </p:txBody>
      </p:sp>
      <p:sp>
        <p:nvSpPr>
          <p:cNvPr id="5" name="3 - Θέση αριθμού διαφάνειας"/>
          <p:cNvSpPr txBox="1">
            <a:spLocks/>
          </p:cNvSpPr>
          <p:nvPr/>
        </p:nvSpPr>
        <p:spPr>
          <a:xfrm>
            <a:off x="6705600" y="628652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631242BD-11E4-41C4-918C-E437BDCF7E45}"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solidFill>
                  <a:schemeClr val="bg1">
                    <a:lumMod val="95000"/>
                    <a:lumOff val="5000"/>
                  </a:schemeClr>
                </a:solidFill>
              </a:rPr>
              <a:t>Μοντέλα ψυχοθεραπειας</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r>
              <a:rPr lang="el-GR" dirty="0" smtClean="0">
                <a:solidFill>
                  <a:schemeClr val="bg1">
                    <a:lumMod val="95000"/>
                    <a:lumOff val="5000"/>
                  </a:schemeClr>
                </a:solidFill>
              </a:rPr>
              <a:t>Οι ψυχοθεραπευτικές τεχνικές και μέθοδοι επίτευξης του θεραπευτικού στόχου διαφέρουν ανάλογα με την θεωρητική τοποθέτηση του θεραπευτή (δομή, εξέλιξη, αιτιολογία, αντιμετώπιση ψυχικών διαταραχών, ψυχολογική διατύπωση κλ.)</a:t>
            </a:r>
          </a:p>
          <a:p>
            <a:pPr>
              <a:buNone/>
            </a:pPr>
            <a:endParaRPr lang="el-GR" dirty="0" smtClean="0">
              <a:solidFill>
                <a:schemeClr val="bg1">
                  <a:lumMod val="95000"/>
                  <a:lumOff val="5000"/>
                </a:schemeClr>
              </a:solidFill>
            </a:endParaRPr>
          </a:p>
          <a:p>
            <a:r>
              <a:rPr lang="el-GR" dirty="0" smtClean="0">
                <a:solidFill>
                  <a:schemeClr val="bg1">
                    <a:lumMod val="95000"/>
                    <a:lumOff val="5000"/>
                  </a:schemeClr>
                </a:solidFill>
              </a:rPr>
              <a:t>Δυο γενικά ρεύματα θεωρητικών τοποθετήσεων</a:t>
            </a:r>
          </a:p>
          <a:p>
            <a:endParaRPr lang="el-GR" dirty="0" smtClean="0">
              <a:solidFill>
                <a:schemeClr val="bg1">
                  <a:lumMod val="95000"/>
                  <a:lumOff val="5000"/>
                </a:schemeClr>
              </a:solidFill>
            </a:endParaRPr>
          </a:p>
          <a:p>
            <a:pPr marL="571500" indent="-571500">
              <a:buAutoNum type="romanLcParenR"/>
            </a:pPr>
            <a:r>
              <a:rPr lang="el-GR" dirty="0" smtClean="0">
                <a:solidFill>
                  <a:schemeClr val="bg1">
                    <a:lumMod val="95000"/>
                    <a:lumOff val="5000"/>
                  </a:schemeClr>
                </a:solidFill>
              </a:rPr>
              <a:t>Παρελθόντα κίνητρα/συγκρούσεις ως αίτια παρόντων προβλημάτων </a:t>
            </a:r>
          </a:p>
          <a:p>
            <a:pPr marL="571500" indent="-571500">
              <a:buAutoNum type="romanLcParenR"/>
            </a:pPr>
            <a:r>
              <a:rPr lang="el-GR" dirty="0" smtClean="0">
                <a:solidFill>
                  <a:schemeClr val="bg1">
                    <a:lumMod val="95000"/>
                    <a:lumOff val="5000"/>
                  </a:schemeClr>
                </a:solidFill>
              </a:rPr>
              <a:t>Διερεύνηση συνθηκών δημιουργίας και διατήρησης του προβλήματος (θεωρίες μάθησης)</a:t>
            </a:r>
            <a:endParaRPr lang="en-US" dirty="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7</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l-GR" sz="3200" dirty="0" smtClean="0">
                <a:solidFill>
                  <a:schemeClr val="bg1">
                    <a:lumMod val="95000"/>
                    <a:lumOff val="5000"/>
                  </a:schemeClr>
                </a:solidFill>
              </a:rPr>
              <a:t>Προσωποκεντρική προσέγγιση 1 (</a:t>
            </a:r>
            <a:r>
              <a:rPr lang="en-GB" sz="3200" dirty="0" smtClean="0">
                <a:solidFill>
                  <a:schemeClr val="bg1">
                    <a:lumMod val="95000"/>
                    <a:lumOff val="5000"/>
                  </a:schemeClr>
                </a:solidFill>
              </a:rPr>
              <a:t>Rogers)</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980728"/>
            <a:ext cx="8229600" cy="5145435"/>
          </a:xfrm>
        </p:spPr>
        <p:txBody>
          <a:bodyPr>
            <a:normAutofit lnSpcReduction="10000"/>
          </a:bodyPr>
          <a:lstStyle/>
          <a:p>
            <a:pPr>
              <a:buNone/>
            </a:pPr>
            <a:r>
              <a:rPr lang="el-GR" sz="2400" b="1" u="sng" dirty="0" smtClean="0">
                <a:solidFill>
                  <a:schemeClr val="bg1">
                    <a:lumMod val="95000"/>
                    <a:lumOff val="5000"/>
                  </a:schemeClr>
                </a:solidFill>
              </a:rPr>
              <a:t>Βασικές αρχές</a:t>
            </a:r>
          </a:p>
          <a:p>
            <a:pPr>
              <a:buNone/>
            </a:pPr>
            <a:endParaRPr lang="el-GR" sz="2400" b="1" u="sng" dirty="0" smtClean="0">
              <a:solidFill>
                <a:schemeClr val="bg1">
                  <a:lumMod val="95000"/>
                  <a:lumOff val="5000"/>
                </a:schemeClr>
              </a:solidFill>
            </a:endParaRPr>
          </a:p>
          <a:p>
            <a:pPr>
              <a:buNone/>
            </a:pPr>
            <a:r>
              <a:rPr lang="en-GB" sz="2400" dirty="0" smtClean="0">
                <a:solidFill>
                  <a:schemeClr val="bg1">
                    <a:lumMod val="95000"/>
                    <a:lumOff val="5000"/>
                  </a:schemeClr>
                </a:solidFill>
              </a:rPr>
              <a:t>-</a:t>
            </a:r>
            <a:r>
              <a:rPr lang="el-GR" sz="2400" dirty="0" smtClean="0">
                <a:solidFill>
                  <a:schemeClr val="bg1">
                    <a:lumMod val="95000"/>
                    <a:lumOff val="5000"/>
                  </a:schemeClr>
                </a:solidFill>
              </a:rPr>
              <a:t> Έμφυτο (</a:t>
            </a:r>
            <a:r>
              <a:rPr lang="en-GB" sz="2400" dirty="0" smtClean="0">
                <a:solidFill>
                  <a:schemeClr val="bg1">
                    <a:lumMod val="95000"/>
                    <a:lumOff val="5000"/>
                  </a:schemeClr>
                </a:solidFill>
              </a:rPr>
              <a:t>inherent) </a:t>
            </a:r>
            <a:r>
              <a:rPr lang="el-GR" sz="2400" dirty="0" smtClean="0">
                <a:solidFill>
                  <a:schemeClr val="bg1">
                    <a:lumMod val="95000"/>
                    <a:lumOff val="5000"/>
                  </a:schemeClr>
                </a:solidFill>
              </a:rPr>
              <a:t>δυναμικό του ατόμου για ανάπτυξη</a:t>
            </a:r>
          </a:p>
          <a:p>
            <a:pPr>
              <a:buNone/>
            </a:pPr>
            <a:r>
              <a:rPr lang="en-GB" sz="2400" dirty="0" smtClean="0">
                <a:solidFill>
                  <a:schemeClr val="bg1">
                    <a:lumMod val="95000"/>
                    <a:lumOff val="5000"/>
                  </a:schemeClr>
                </a:solidFill>
              </a:rPr>
              <a:t>-</a:t>
            </a:r>
            <a:r>
              <a:rPr lang="el-GR" sz="2400" dirty="0" smtClean="0">
                <a:solidFill>
                  <a:schemeClr val="bg1">
                    <a:lumMod val="95000"/>
                    <a:lumOff val="5000"/>
                  </a:schemeClr>
                </a:solidFill>
              </a:rPr>
              <a:t> Τάση προς αυτοπραγμάτωση (</a:t>
            </a:r>
            <a:r>
              <a:rPr lang="en-GB" sz="2400" dirty="0" smtClean="0">
                <a:solidFill>
                  <a:schemeClr val="bg1">
                    <a:lumMod val="95000"/>
                    <a:lumOff val="5000"/>
                  </a:schemeClr>
                </a:solidFill>
              </a:rPr>
              <a:t>self-actualising tendency)</a:t>
            </a:r>
            <a:endParaRPr lang="el-GR" sz="2400" dirty="0" smtClean="0">
              <a:solidFill>
                <a:schemeClr val="bg1">
                  <a:lumMod val="95000"/>
                  <a:lumOff val="5000"/>
                </a:schemeClr>
              </a:solidFill>
            </a:endParaRPr>
          </a:p>
          <a:p>
            <a:pPr>
              <a:buNone/>
            </a:pPr>
            <a:r>
              <a:rPr lang="el-GR" sz="2400" dirty="0" smtClean="0">
                <a:solidFill>
                  <a:schemeClr val="bg1">
                    <a:lumMod val="95000"/>
                    <a:lumOff val="5000"/>
                  </a:schemeClr>
                </a:solidFill>
              </a:rPr>
              <a:t>-Μπλοκάρισμα τάσης αυτοπραγμάτωσης του ατόμου από τις</a:t>
            </a:r>
          </a:p>
          <a:p>
            <a:pPr>
              <a:buNone/>
            </a:pPr>
            <a:r>
              <a:rPr lang="el-GR" sz="2400" dirty="0" smtClean="0">
                <a:solidFill>
                  <a:schemeClr val="bg1">
                    <a:lumMod val="95000"/>
                    <a:lumOff val="5000"/>
                  </a:schemeClr>
                </a:solidFill>
              </a:rPr>
              <a:t>συνθήκες αξίας (</a:t>
            </a:r>
            <a:r>
              <a:rPr lang="en-GB" sz="2400" dirty="0" smtClean="0">
                <a:solidFill>
                  <a:schemeClr val="bg1">
                    <a:lumMod val="95000"/>
                    <a:lumOff val="5000"/>
                  </a:schemeClr>
                </a:solidFill>
              </a:rPr>
              <a:t>conditions of worth) </a:t>
            </a:r>
            <a:r>
              <a:rPr lang="el-GR" sz="2400" dirty="0" smtClean="0">
                <a:solidFill>
                  <a:schemeClr val="bg1">
                    <a:lumMod val="95000"/>
                    <a:lumOff val="5000"/>
                  </a:schemeClr>
                </a:solidFill>
              </a:rPr>
              <a:t>που τίθενται από τους</a:t>
            </a:r>
          </a:p>
          <a:p>
            <a:pPr>
              <a:buNone/>
            </a:pPr>
            <a:r>
              <a:rPr lang="el-GR" sz="2400" dirty="0" smtClean="0">
                <a:solidFill>
                  <a:schemeClr val="bg1">
                    <a:lumMod val="95000"/>
                    <a:lumOff val="5000"/>
                  </a:schemeClr>
                </a:solidFill>
              </a:rPr>
              <a:t>σημαντικούς άλλους κατά την παιδική ηλικία         </a:t>
            </a:r>
          </a:p>
          <a:p>
            <a:pPr>
              <a:buNone/>
            </a:pPr>
            <a:r>
              <a:rPr lang="el-GR" sz="2400" dirty="0" smtClean="0">
                <a:solidFill>
                  <a:schemeClr val="bg1">
                    <a:lumMod val="95000"/>
                    <a:lumOff val="5000"/>
                  </a:schemeClr>
                </a:solidFill>
              </a:rPr>
              <a:t>-διάβρωση </a:t>
            </a:r>
            <a:r>
              <a:rPr lang="el-GR" sz="2400" dirty="0" err="1" smtClean="0">
                <a:solidFill>
                  <a:schemeClr val="bg1">
                    <a:lumMod val="95000"/>
                    <a:lumOff val="5000"/>
                  </a:schemeClr>
                </a:solidFill>
              </a:rPr>
              <a:t>αυτ</a:t>
            </a:r>
            <a:r>
              <a:rPr lang="en-GB" sz="2400" dirty="0" smtClean="0">
                <a:solidFill>
                  <a:schemeClr val="bg1">
                    <a:lumMod val="95000"/>
                    <a:lumOff val="5000"/>
                  </a:schemeClr>
                </a:solidFill>
              </a:rPr>
              <a:t>o</a:t>
            </a:r>
            <a:r>
              <a:rPr lang="el-GR" sz="2400" dirty="0" smtClean="0">
                <a:solidFill>
                  <a:schemeClr val="bg1">
                    <a:lumMod val="95000"/>
                    <a:lumOff val="5000"/>
                  </a:schemeClr>
                </a:solidFill>
              </a:rPr>
              <a:t>-ιδέας (</a:t>
            </a:r>
            <a:r>
              <a:rPr lang="en-GB" sz="2400" dirty="0" smtClean="0">
                <a:solidFill>
                  <a:schemeClr val="bg1">
                    <a:lumMod val="95000"/>
                    <a:lumOff val="5000"/>
                  </a:schemeClr>
                </a:solidFill>
              </a:rPr>
              <a:t>self-concept)</a:t>
            </a:r>
            <a:endParaRPr lang="el-GR" sz="2400" dirty="0" smtClean="0">
              <a:solidFill>
                <a:schemeClr val="bg1">
                  <a:lumMod val="95000"/>
                  <a:lumOff val="5000"/>
                </a:schemeClr>
              </a:solidFill>
            </a:endParaRPr>
          </a:p>
          <a:p>
            <a:pPr>
              <a:buNone/>
            </a:pPr>
            <a:r>
              <a:rPr lang="el-GR" sz="2400" dirty="0" smtClean="0">
                <a:solidFill>
                  <a:schemeClr val="bg1">
                    <a:lumMod val="95000"/>
                    <a:lumOff val="5000"/>
                  </a:schemeClr>
                </a:solidFill>
              </a:rPr>
              <a:t>-ασυμφωνία ανάμεσα στις οργανικές δυνάμεις</a:t>
            </a:r>
          </a:p>
          <a:p>
            <a:pPr>
              <a:buNone/>
            </a:pPr>
            <a:r>
              <a:rPr lang="el-GR" sz="2400" dirty="0" smtClean="0">
                <a:solidFill>
                  <a:schemeClr val="bg1">
                    <a:lumMod val="95000"/>
                    <a:lumOff val="5000"/>
                  </a:schemeClr>
                </a:solidFill>
              </a:rPr>
              <a:t>αυτοπραγμάτωσης και συνειδητότητας της συμπεριφοράς</a:t>
            </a:r>
          </a:p>
          <a:p>
            <a:pPr>
              <a:buNone/>
            </a:pPr>
            <a:r>
              <a:rPr lang="el-GR" sz="2400" dirty="0" smtClean="0">
                <a:solidFill>
                  <a:schemeClr val="bg1">
                    <a:lumMod val="95000"/>
                    <a:lumOff val="5000"/>
                  </a:schemeClr>
                </a:solidFill>
              </a:rPr>
              <a:t>-έμφαση στην αξιοπρέπεια και </a:t>
            </a:r>
            <a:r>
              <a:rPr lang="el-GR" sz="2400" dirty="0" err="1" smtClean="0">
                <a:solidFill>
                  <a:schemeClr val="bg1">
                    <a:lumMod val="95000"/>
                    <a:lumOff val="5000"/>
                  </a:schemeClr>
                </a:solidFill>
              </a:rPr>
              <a:t>αυτοεκπλήρωση</a:t>
            </a:r>
            <a:r>
              <a:rPr lang="el-GR" sz="2400" dirty="0" smtClean="0">
                <a:solidFill>
                  <a:schemeClr val="bg1">
                    <a:lumMod val="95000"/>
                    <a:lumOff val="5000"/>
                  </a:schemeClr>
                </a:solidFill>
              </a:rPr>
              <a:t> </a:t>
            </a:r>
          </a:p>
          <a:p>
            <a:pPr>
              <a:buNone/>
            </a:pPr>
            <a:r>
              <a:rPr lang="el-GR" sz="2400" dirty="0" smtClean="0">
                <a:solidFill>
                  <a:schemeClr val="bg1">
                    <a:lumMod val="95000"/>
                    <a:lumOff val="5000"/>
                  </a:schemeClr>
                </a:solidFill>
              </a:rPr>
              <a:t>-έμφαση στο παρόν και όχι στο παρελθόν</a:t>
            </a:r>
          </a:p>
          <a:p>
            <a:pPr>
              <a:buNone/>
            </a:pPr>
            <a:endParaRPr lang="el-GR" sz="1200" dirty="0" smtClean="0">
              <a:solidFill>
                <a:schemeClr val="bg1">
                  <a:lumMod val="95000"/>
                  <a:lumOff val="5000"/>
                </a:schemeClr>
              </a:solidFill>
            </a:endParaRPr>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8</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143000"/>
          </a:xfrm>
        </p:spPr>
        <p:txBody>
          <a:bodyPr>
            <a:normAutofit/>
          </a:bodyPr>
          <a:lstStyle/>
          <a:p>
            <a:pPr algn="l"/>
            <a:r>
              <a:rPr lang="el-GR" sz="3200" dirty="0" smtClean="0">
                <a:solidFill>
                  <a:schemeClr val="bg1">
                    <a:lumMod val="95000"/>
                    <a:lumOff val="5000"/>
                  </a:schemeClr>
                </a:solidFill>
              </a:rPr>
              <a:t>Προσωποκεντρική προσέγγιση 2</a:t>
            </a:r>
            <a:endParaRPr lang="en-US" sz="3200" dirty="0">
              <a:solidFill>
                <a:schemeClr val="bg1">
                  <a:lumMod val="95000"/>
                  <a:lumOff val="5000"/>
                </a:schemeClr>
              </a:solidFill>
            </a:endParaRPr>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l-GR" dirty="0" smtClean="0">
                <a:solidFill>
                  <a:schemeClr val="bg1">
                    <a:lumMod val="95000"/>
                    <a:lumOff val="5000"/>
                  </a:schemeClr>
                </a:solidFill>
              </a:rPr>
              <a:t>Θεραπεία</a:t>
            </a:r>
            <a:r>
              <a:rPr lang="en-GB" dirty="0" smtClean="0">
                <a:solidFill>
                  <a:schemeClr val="bg1">
                    <a:lumMod val="95000"/>
                    <a:lumOff val="5000"/>
                  </a:schemeClr>
                </a:solidFill>
              </a:rPr>
              <a:t>: </a:t>
            </a:r>
            <a:r>
              <a:rPr lang="el-GR" dirty="0" smtClean="0">
                <a:solidFill>
                  <a:schemeClr val="bg1">
                    <a:lumMod val="95000"/>
                    <a:lumOff val="5000"/>
                  </a:schemeClr>
                </a:solidFill>
              </a:rPr>
              <a:t>απελευθέρωση προϋπάρχουσας δυνατότητας προς αυτοπραγμάτωση</a:t>
            </a:r>
          </a:p>
          <a:p>
            <a:endParaRPr lang="el-GR" dirty="0" smtClean="0">
              <a:solidFill>
                <a:schemeClr val="bg1">
                  <a:lumMod val="95000"/>
                  <a:lumOff val="5000"/>
                </a:schemeClr>
              </a:solidFill>
            </a:endParaRPr>
          </a:p>
          <a:p>
            <a:r>
              <a:rPr lang="el-GR" dirty="0" smtClean="0">
                <a:solidFill>
                  <a:schemeClr val="bg1">
                    <a:lumMod val="95000"/>
                    <a:lumOff val="5000"/>
                  </a:schemeClr>
                </a:solidFill>
              </a:rPr>
              <a:t>Η θεραπεία δεν ακολουθεί συγκεκριμένη μέθοδο ή τεχνική παρά μονο παρέχει </a:t>
            </a:r>
            <a:r>
              <a:rPr lang="el-GR" b="1" i="1" dirty="0" smtClean="0">
                <a:solidFill>
                  <a:schemeClr val="bg1">
                    <a:lumMod val="95000"/>
                    <a:lumOff val="5000"/>
                  </a:schemeClr>
                </a:solidFill>
              </a:rPr>
              <a:t>απαραίτητες και επαρκείς</a:t>
            </a:r>
            <a:r>
              <a:rPr lang="el-GR" dirty="0" smtClean="0">
                <a:solidFill>
                  <a:schemeClr val="bg1">
                    <a:lumMod val="95000"/>
                    <a:lumOff val="5000"/>
                  </a:schemeClr>
                </a:solidFill>
              </a:rPr>
              <a:t> ‘πυρηνικές συνθήκες’ (</a:t>
            </a:r>
            <a:r>
              <a:rPr lang="en-GB" dirty="0" smtClean="0">
                <a:solidFill>
                  <a:schemeClr val="bg1">
                    <a:lumMod val="95000"/>
                    <a:lumOff val="5000"/>
                  </a:schemeClr>
                </a:solidFill>
              </a:rPr>
              <a:t>core conditions- necessary &amp;sufficient) </a:t>
            </a:r>
            <a:r>
              <a:rPr lang="el-GR" dirty="0" smtClean="0">
                <a:solidFill>
                  <a:schemeClr val="bg1">
                    <a:lumMod val="95000"/>
                    <a:lumOff val="5000"/>
                  </a:schemeClr>
                </a:solidFill>
              </a:rPr>
              <a:t>που διευκολύνουν την αλλαγή</a:t>
            </a:r>
          </a:p>
          <a:p>
            <a:endParaRPr lang="en-GB" dirty="0" smtClean="0">
              <a:solidFill>
                <a:schemeClr val="bg1">
                  <a:lumMod val="95000"/>
                  <a:lumOff val="5000"/>
                </a:schemeClr>
              </a:solidFill>
            </a:endParaRPr>
          </a:p>
          <a:p>
            <a:r>
              <a:rPr lang="el-GR" dirty="0" smtClean="0">
                <a:solidFill>
                  <a:schemeClr val="bg1">
                    <a:lumMod val="95000"/>
                    <a:lumOff val="5000"/>
                  </a:schemeClr>
                </a:solidFill>
              </a:rPr>
              <a:t>Έμφαση στην σχέση (εδώ και τώρα) και την υποκειμενικότητα του θεραπευόμενου και όχι στο πρόβλημα</a:t>
            </a:r>
          </a:p>
          <a:p>
            <a:endParaRPr lang="el-GR" dirty="0" smtClean="0">
              <a:solidFill>
                <a:schemeClr val="bg1">
                  <a:lumMod val="95000"/>
                  <a:lumOff val="5000"/>
                </a:schemeClr>
              </a:solidFill>
            </a:endParaRPr>
          </a:p>
          <a:p>
            <a:endParaRPr lang="en-US" dirty="0"/>
          </a:p>
        </p:txBody>
      </p:sp>
      <p:sp>
        <p:nvSpPr>
          <p:cNvPr id="4" name="3 - Θέση αριθμού διαφάνειας"/>
          <p:cNvSpPr>
            <a:spLocks noGrp="1"/>
          </p:cNvSpPr>
          <p:nvPr>
            <p:ph type="sldNum" sz="quarter" idx="12"/>
          </p:nvPr>
        </p:nvSpPr>
        <p:spPr/>
        <p:txBody>
          <a:bodyPr/>
          <a:lstStyle/>
          <a:p>
            <a:fld id="{631242BD-11E4-41C4-918C-E437BDCF7E45}" type="slidenum">
              <a:rPr lang="en-US" smtClean="0"/>
              <a:pPr/>
              <a:t>9</a:t>
            </a:fld>
            <a:endParaRPr lang="en-US" dirty="0"/>
          </a:p>
        </p:txBody>
      </p:sp>
      <p:sp>
        <p:nvSpPr>
          <p:cNvPr id="5" name="Slide Number Placeholder 3"/>
          <p:cNvSpPr txBox="1">
            <a:spLocks/>
          </p:cNvSpPr>
          <p:nvPr/>
        </p:nvSpPr>
        <p:spPr>
          <a:xfrm>
            <a:off x="6705600" y="6215082"/>
            <a:ext cx="2130425" cy="454025"/>
          </a:xfrm>
          <a:prstGeom prst="rect">
            <a:avLst/>
          </a:prstGeom>
          <a:noFill/>
          <a:ln>
            <a:round/>
            <a:headEnd/>
            <a:tailEnd/>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1458E1E0-321B-4218-9221-3653E169BACF}" type="slidenum">
              <a:rPr kumimoji="0" lang="it-IT" altLang="el-GR" sz="1200" b="0" i="0" u="none" strike="noStrike" kern="1200" cap="none" spc="0" normalizeH="0" baseline="0" noProof="0" smtClean="0">
                <a:ln>
                  <a:noFill/>
                </a:ln>
                <a:solidFill>
                  <a:schemeClr val="bg1">
                    <a:lumMod val="95000"/>
                    <a:lumOff val="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it-IT" altLang="el-GR" sz="1200" b="0" i="0" u="none" strike="noStrike" kern="1200" cap="none" spc="0" normalizeH="0" baseline="0" noProof="0" dirty="0" smtClean="0">
              <a:ln>
                <a:noFill/>
              </a:ln>
              <a:solidFill>
                <a:schemeClr val="bg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1935</TotalTime>
  <Words>4184</Words>
  <Application>Microsoft Office PowerPoint</Application>
  <PresentationFormat>Προβολή στην οθόνη (4:3)</PresentationFormat>
  <Paragraphs>426</Paragraphs>
  <Slides>40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Office Theme</vt:lpstr>
      <vt:lpstr>Μοντέλα Ψυχοθεραπείας</vt:lpstr>
      <vt:lpstr>Τι είναι ψυχοθεραπεία;</vt:lpstr>
      <vt:lpstr>Ο ψυχοθεραπευτής-</vt:lpstr>
      <vt:lpstr>O θεραπευόμενος-</vt:lpstr>
      <vt:lpstr>Το πλαίσιο της ψυχοθεραπειας- </vt:lpstr>
      <vt:lpstr>Πληθυσμοί- εύρος διαταραχών: Παράδειγμα</vt:lpstr>
      <vt:lpstr>Μοντέλα ψυχοθεραπειας</vt:lpstr>
      <vt:lpstr>Προσωποκεντρική προσέγγιση 1 (Rogers)</vt:lpstr>
      <vt:lpstr>Προσωποκεντρική προσέγγιση 2</vt:lpstr>
      <vt:lpstr>Προσωποκεντρική προσέγγιση 3</vt:lpstr>
      <vt:lpstr>Προσωποκεντρική προσέγγιση 4</vt:lpstr>
      <vt:lpstr>Η ψυχοδυναμική προσέγγιση 1</vt:lpstr>
      <vt:lpstr>Η ψυχοδυναμική προσέγγιση 2</vt:lpstr>
      <vt:lpstr>Η ψυχοδυναμική προσέγγιση 3</vt:lpstr>
      <vt:lpstr>Η ψυχοδυναμική προσέγγιση 4</vt:lpstr>
      <vt:lpstr>Η ψυχοδυναμική προσέγγιση 5</vt:lpstr>
      <vt:lpstr>Η ψυχοδυναμική προσέγγιση 6</vt:lpstr>
      <vt:lpstr>Η ψυχοδυναμική προσέγγιση 7</vt:lpstr>
      <vt:lpstr>Η γνωσιακή- συμπεριφορική προσέγγιση 1</vt:lpstr>
      <vt:lpstr>Η γνωσιακή- συμπεριφορική προσέγγιση 2</vt:lpstr>
      <vt:lpstr>Η γνωσιακή- συμπεριφορική προσέγγιση 3</vt:lpstr>
      <vt:lpstr>Η γνωσιακή- συμπεριφορική προσέγγιση 4</vt:lpstr>
      <vt:lpstr>Η γνωσιακή- συμπεριφορική προσέγγιση 5</vt:lpstr>
      <vt:lpstr>Η γνωσιακή- συμπεριφορική προσέγγιση 6</vt:lpstr>
      <vt:lpstr>Το πλαίσιο της κάθε θεωρητικής προσέγγισης </vt:lpstr>
      <vt:lpstr>Αποτελεσματικότητα 1</vt:lpstr>
      <vt:lpstr>Αποτελεσματικότητα 2</vt:lpstr>
      <vt:lpstr>Οι διάφορες θεωρητικές προσεγγίσεις κατακτούν παρόμοιους στόχους μέσω διαφορετικών διαδικασιών ή μεθόδων και μέσω κοινών θεραπευτικών παραγόντων </vt:lpstr>
      <vt:lpstr>Αποτελεσματικότητα 3: εξω-θεραπευτικοί παράγοντες</vt:lpstr>
      <vt:lpstr>Η απουσία ουσιαστικών διαφορών  αναδεικνύει την επίδραση των κοινών παραγόντων στην ψυχοθεραπεία </vt:lpstr>
      <vt:lpstr>H θεραπευτική συμμαχία 1</vt:lpstr>
      <vt:lpstr>H θεραπευτική συμμαχία 2</vt:lpstr>
      <vt:lpstr>Ο ρόλος του θεραπευτή 1</vt:lpstr>
      <vt:lpstr>Ο ρόλος του θεραπευτή 2</vt:lpstr>
      <vt:lpstr>Ο ρόλος του θεραπευτή 3</vt:lpstr>
      <vt:lpstr>Ο ρόλος του θεραπευτή 4</vt:lpstr>
      <vt:lpstr>Εκπαίδευση &amp; εποπτεία</vt:lpstr>
      <vt:lpstr>Βιβλιογραφία</vt:lpstr>
      <vt:lpstr>Διαφάνεια 39</vt:lpstr>
      <vt:lpstr>Διαφάνεια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Μοντέλα Ψυχοθεραπείας</dc:title>
  <dc:creator>User</dc:creator>
  <cp:lastModifiedBy>Windows User</cp:lastModifiedBy>
  <cp:revision>138</cp:revision>
  <dcterms:created xsi:type="dcterms:W3CDTF">2015-01-05T08:51:16Z</dcterms:created>
  <dcterms:modified xsi:type="dcterms:W3CDTF">2022-11-04T09:18:54Z</dcterms:modified>
</cp:coreProperties>
</file>