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</p:sldIdLst>
  <p:sldSz cx="12192000" cy="6858000"/>
  <p:notesSz cx="9661525" cy="688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87776" cy="344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71521" y="0"/>
            <a:ext cx="4187774" cy="344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B2EB9-28E9-4E59-A084-200426952B63}" type="datetimeFigureOut">
              <a:rPr lang="el-GR" smtClean="0"/>
              <a:t>28/2/2018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931"/>
            <a:ext cx="4187776" cy="3448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71521" y="6536931"/>
            <a:ext cx="4187774" cy="3448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CD16-C870-44BE-95C6-4F440036D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144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86661" cy="34528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72630" y="0"/>
            <a:ext cx="4186661" cy="34528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9BDC924D-C429-440D-8565-EC6B5AE9E93B}" type="datetimeFigureOut">
              <a:rPr lang="el-GR" smtClean="0"/>
              <a:t>28/2/2018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68600" y="860425"/>
            <a:ext cx="4127500" cy="2322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6154" y="3311873"/>
            <a:ext cx="7729219" cy="2709714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36528"/>
            <a:ext cx="4186661" cy="34528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72630" y="6536528"/>
            <a:ext cx="4186661" cy="34528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BCEC6FB5-4A89-46BD-84C6-09ABA2CFFF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277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960;&#945;&#961;&#945;&#948;&#949;&#953;&#947;&#956;&#945;%20Excel%20&#928;&#913;&#916;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&#913;&#963;&#954;&#951;&#963;&#949;&#953;&#962;%201-2%20&#928;&#913;&#916;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Στο Προηγούμενο </a:t>
            </a:r>
            <a:r>
              <a:rPr lang="el-GR" dirty="0"/>
              <a:t>μάθημα…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Δημιουργία</a:t>
            </a:r>
            <a:r>
              <a:rPr lang="el-GR" sz="2800" dirty="0"/>
              <a:t>, </a:t>
            </a:r>
            <a:r>
              <a:rPr lang="el-GR" sz="2800" b="1" dirty="0"/>
              <a:t>άνοιγμα</a:t>
            </a:r>
            <a:r>
              <a:rPr lang="el-GR" sz="2800" dirty="0"/>
              <a:t> και </a:t>
            </a:r>
            <a:r>
              <a:rPr lang="el-GR" sz="2800" b="1" dirty="0"/>
              <a:t>αποθήκευση</a:t>
            </a:r>
            <a:r>
              <a:rPr lang="el-GR" sz="2800" dirty="0"/>
              <a:t> αρχείου </a:t>
            </a:r>
            <a:r>
              <a:rPr lang="en-US" sz="2800" dirty="0"/>
              <a:t>Excel</a:t>
            </a:r>
            <a:r>
              <a:rPr lang="el-GR" sz="2800" dirty="0"/>
              <a:t> </a:t>
            </a:r>
          </a:p>
          <a:p>
            <a:r>
              <a:rPr lang="el-GR" sz="2800" dirty="0"/>
              <a:t>Περιββάλλον </a:t>
            </a:r>
            <a:r>
              <a:rPr lang="en-US" sz="2800" dirty="0"/>
              <a:t>Excel</a:t>
            </a:r>
            <a:r>
              <a:rPr lang="el-GR" sz="2800" dirty="0"/>
              <a:t> (  </a:t>
            </a:r>
            <a:r>
              <a:rPr lang="el-GR" sz="2800" b="1" dirty="0"/>
              <a:t>Ενεργό κελλί, Στήλες, Γραμμές, Γραμμή τύπου</a:t>
            </a:r>
            <a:r>
              <a:rPr lang="el-GR" sz="2800" dirty="0"/>
              <a:t>)</a:t>
            </a:r>
          </a:p>
          <a:p>
            <a:r>
              <a:rPr lang="el-GR" sz="2800" b="1" dirty="0"/>
              <a:t>Εισαγωγή</a:t>
            </a:r>
            <a:r>
              <a:rPr lang="el-GR" sz="2800" dirty="0"/>
              <a:t>, </a:t>
            </a:r>
            <a:r>
              <a:rPr lang="el-GR" sz="2800" b="1" dirty="0"/>
              <a:t>Τροποποίηση</a:t>
            </a:r>
            <a:r>
              <a:rPr lang="el-GR" sz="2800" dirty="0"/>
              <a:t> &amp; </a:t>
            </a:r>
            <a:r>
              <a:rPr lang="el-GR" sz="2800" b="1" dirty="0"/>
              <a:t>Διαγραφή</a:t>
            </a:r>
            <a:r>
              <a:rPr lang="el-GR" sz="2800" dirty="0"/>
              <a:t> </a:t>
            </a:r>
            <a:r>
              <a:rPr lang="el-GR" sz="2800" b="1" dirty="0"/>
              <a:t>τιμών</a:t>
            </a:r>
            <a:r>
              <a:rPr lang="el-GR" sz="2800" dirty="0"/>
              <a:t> από ένα κελλί</a:t>
            </a:r>
          </a:p>
          <a:p>
            <a:r>
              <a:rPr lang="el-GR" sz="2800" b="1" dirty="0"/>
              <a:t>Αλλάγη πλάτους</a:t>
            </a:r>
            <a:r>
              <a:rPr lang="el-GR" sz="2800" dirty="0"/>
              <a:t> κελλιού</a:t>
            </a:r>
          </a:p>
        </p:txBody>
      </p:sp>
    </p:spTree>
    <p:extLst>
      <p:ext uri="{BB962C8B-B14F-4D97-AF65-F5344CB8AC3E}">
        <p14:creationId xmlns:p14="http://schemas.microsoft.com/office/powerpoint/2010/main" val="656017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F3FC718-FDE3-4EF7-921E-A5F374EAF82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FAA0F719-3DC8-4F08-AD8F-5A845658CB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7DCB61BE-FA0F-4EFB-BE0E-268BAD8E30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4747655" y="-586345"/>
            <a:ext cx="6858001" cy="8030691"/>
          </a:xfrm>
          <a:custGeom>
            <a:avLst/>
            <a:gdLst>
              <a:gd name="connsiteX0" fmla="*/ 6858001 w 6858001"/>
              <a:gd name="connsiteY0" fmla="*/ 1177 h 8030691"/>
              <a:gd name="connsiteX1" fmla="*/ 6858001 w 6858001"/>
              <a:gd name="connsiteY1" fmla="*/ 1344715 h 8030691"/>
              <a:gd name="connsiteX2" fmla="*/ 6858000 w 6858001"/>
              <a:gd name="connsiteY2" fmla="*/ 1344715 h 8030691"/>
              <a:gd name="connsiteX3" fmla="*/ 6858000 w 6858001"/>
              <a:gd name="connsiteY3" fmla="*/ 8030691 h 8030691"/>
              <a:gd name="connsiteX4" fmla="*/ 0 w 6858001"/>
              <a:gd name="connsiteY4" fmla="*/ 8030690 h 8030691"/>
              <a:gd name="connsiteX5" fmla="*/ 0 w 6858001"/>
              <a:gd name="connsiteY5" fmla="*/ 477747 h 8030691"/>
              <a:gd name="connsiteX6" fmla="*/ 1 w 6858001"/>
              <a:gd name="connsiteY6" fmla="*/ 477747 h 8030691"/>
              <a:gd name="connsiteX7" fmla="*/ 1 w 6858001"/>
              <a:gd name="connsiteY7" fmla="*/ 0 h 8030691"/>
              <a:gd name="connsiteX8" fmla="*/ 40463 w 6858001"/>
              <a:gd name="connsiteY8" fmla="*/ 5883 h 8030691"/>
              <a:gd name="connsiteX9" fmla="*/ 159107 w 6858001"/>
              <a:gd name="connsiteY9" fmla="*/ 23196 h 8030691"/>
              <a:gd name="connsiteX10" fmla="*/ 245518 w 6858001"/>
              <a:gd name="connsiteY10" fmla="*/ 35299 h 8030691"/>
              <a:gd name="connsiteX11" fmla="*/ 348388 w 6858001"/>
              <a:gd name="connsiteY11" fmla="*/ 48074 h 8030691"/>
              <a:gd name="connsiteX12" fmla="*/ 470460 w 6858001"/>
              <a:gd name="connsiteY12" fmla="*/ 63370 h 8030691"/>
              <a:gd name="connsiteX13" fmla="*/ 605563 w 6858001"/>
              <a:gd name="connsiteY13" fmla="*/ 79507 h 8030691"/>
              <a:gd name="connsiteX14" fmla="*/ 757810 w 6858001"/>
              <a:gd name="connsiteY14" fmla="*/ 96484 h 8030691"/>
              <a:gd name="connsiteX15" fmla="*/ 923774 w 6858001"/>
              <a:gd name="connsiteY15" fmla="*/ 114469 h 8030691"/>
              <a:gd name="connsiteX16" fmla="*/ 1104139 w 6858001"/>
              <a:gd name="connsiteY16" fmla="*/ 132455 h 8030691"/>
              <a:gd name="connsiteX17" fmla="*/ 1296163 w 6858001"/>
              <a:gd name="connsiteY17" fmla="*/ 150776 h 8030691"/>
              <a:gd name="connsiteX18" fmla="*/ 1503275 w 6858001"/>
              <a:gd name="connsiteY18" fmla="*/ 167753 h 8030691"/>
              <a:gd name="connsiteX19" fmla="*/ 1719988 w 6858001"/>
              <a:gd name="connsiteY19" fmla="*/ 184058 h 8030691"/>
              <a:gd name="connsiteX20" fmla="*/ 1949045 w 6858001"/>
              <a:gd name="connsiteY20" fmla="*/ 198850 h 8030691"/>
              <a:gd name="connsiteX21" fmla="*/ 2187703 w 6858001"/>
              <a:gd name="connsiteY21" fmla="*/ 212969 h 8030691"/>
              <a:gd name="connsiteX22" fmla="*/ 2436649 w 6858001"/>
              <a:gd name="connsiteY22" fmla="*/ 226249 h 8030691"/>
              <a:gd name="connsiteX23" fmla="*/ 2564208 w 6858001"/>
              <a:gd name="connsiteY23" fmla="*/ 230955 h 8030691"/>
              <a:gd name="connsiteX24" fmla="*/ 2694509 w 6858001"/>
              <a:gd name="connsiteY24" fmla="*/ 236166 h 8030691"/>
              <a:gd name="connsiteX25" fmla="*/ 2826869 w 6858001"/>
              <a:gd name="connsiteY25" fmla="*/ 241040 h 8030691"/>
              <a:gd name="connsiteX26" fmla="*/ 2959914 w 6858001"/>
              <a:gd name="connsiteY26" fmla="*/ 244234 h 8030691"/>
              <a:gd name="connsiteX27" fmla="*/ 3095702 w 6858001"/>
              <a:gd name="connsiteY27" fmla="*/ 247092 h 8030691"/>
              <a:gd name="connsiteX28" fmla="*/ 3232862 w 6858001"/>
              <a:gd name="connsiteY28" fmla="*/ 250117 h 8030691"/>
              <a:gd name="connsiteX29" fmla="*/ 3372766 w 6858001"/>
              <a:gd name="connsiteY29" fmla="*/ 252134 h 8030691"/>
              <a:gd name="connsiteX30" fmla="*/ 3514040 w 6858001"/>
              <a:gd name="connsiteY30" fmla="*/ 252134 h 8030691"/>
              <a:gd name="connsiteX31" fmla="*/ 3656686 w 6858001"/>
              <a:gd name="connsiteY31" fmla="*/ 253143 h 8030691"/>
              <a:gd name="connsiteX32" fmla="*/ 3800705 w 6858001"/>
              <a:gd name="connsiteY32" fmla="*/ 252134 h 8030691"/>
              <a:gd name="connsiteX33" fmla="*/ 3946780 w 6858001"/>
              <a:gd name="connsiteY33" fmla="*/ 250117 h 8030691"/>
              <a:gd name="connsiteX34" fmla="*/ 4092856 w 6858001"/>
              <a:gd name="connsiteY34" fmla="*/ 248268 h 8030691"/>
              <a:gd name="connsiteX35" fmla="*/ 4240988 w 6858001"/>
              <a:gd name="connsiteY35" fmla="*/ 244234 h 8030691"/>
              <a:gd name="connsiteX36" fmla="*/ 4390492 w 6858001"/>
              <a:gd name="connsiteY36" fmla="*/ 240032 h 8030691"/>
              <a:gd name="connsiteX37" fmla="*/ 4539997 w 6858001"/>
              <a:gd name="connsiteY37" fmla="*/ 235157 h 8030691"/>
              <a:gd name="connsiteX38" fmla="*/ 4690873 w 6858001"/>
              <a:gd name="connsiteY38" fmla="*/ 228266 h 8030691"/>
              <a:gd name="connsiteX39" fmla="*/ 4843120 w 6858001"/>
              <a:gd name="connsiteY39" fmla="*/ 220029 h 8030691"/>
              <a:gd name="connsiteX40" fmla="*/ 4996054 w 6858001"/>
              <a:gd name="connsiteY40" fmla="*/ 212129 h 8030691"/>
              <a:gd name="connsiteX41" fmla="*/ 5148987 w 6858001"/>
              <a:gd name="connsiteY41" fmla="*/ 202044 h 8030691"/>
              <a:gd name="connsiteX42" fmla="*/ 5303978 w 6858001"/>
              <a:gd name="connsiteY42" fmla="*/ 189941 h 8030691"/>
              <a:gd name="connsiteX43" fmla="*/ 5456911 w 6858001"/>
              <a:gd name="connsiteY43" fmla="*/ 177839 h 8030691"/>
              <a:gd name="connsiteX44" fmla="*/ 5612588 w 6858001"/>
              <a:gd name="connsiteY44" fmla="*/ 163887 h 8030691"/>
              <a:gd name="connsiteX45" fmla="*/ 5768950 w 6858001"/>
              <a:gd name="connsiteY45" fmla="*/ 148591 h 8030691"/>
              <a:gd name="connsiteX46" fmla="*/ 5923255 w 6858001"/>
              <a:gd name="connsiteY46" fmla="*/ 132455 h 8030691"/>
              <a:gd name="connsiteX47" fmla="*/ 6079618 w 6858001"/>
              <a:gd name="connsiteY47" fmla="*/ 113629 h 8030691"/>
              <a:gd name="connsiteX48" fmla="*/ 6235294 w 6858001"/>
              <a:gd name="connsiteY48" fmla="*/ 93458 h 8030691"/>
              <a:gd name="connsiteX49" fmla="*/ 6391657 w 6858001"/>
              <a:gd name="connsiteY49" fmla="*/ 73455 h 8030691"/>
              <a:gd name="connsiteX50" fmla="*/ 6547333 w 6858001"/>
              <a:gd name="connsiteY50" fmla="*/ 50091 h 8030691"/>
              <a:gd name="connsiteX51" fmla="*/ 6702324 w 6858001"/>
              <a:gd name="connsiteY51" fmla="*/ 26222 h 8030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8030691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8030691"/>
                </a:lnTo>
                <a:lnTo>
                  <a:pt x="0" y="8030690"/>
                </a:lnTo>
                <a:lnTo>
                  <a:pt x="0" y="477747"/>
                </a:lnTo>
                <a:lnTo>
                  <a:pt x="1" y="47774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4"/>
                </a:lnTo>
                <a:lnTo>
                  <a:pt x="470460" y="63370"/>
                </a:lnTo>
                <a:lnTo>
                  <a:pt x="605563" y="79507"/>
                </a:lnTo>
                <a:lnTo>
                  <a:pt x="757810" y="96484"/>
                </a:lnTo>
                <a:lnTo>
                  <a:pt x="923774" y="114469"/>
                </a:lnTo>
                <a:lnTo>
                  <a:pt x="1104139" y="132455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50"/>
                </a:lnTo>
                <a:lnTo>
                  <a:pt x="2187703" y="212969"/>
                </a:lnTo>
                <a:lnTo>
                  <a:pt x="2436649" y="226249"/>
                </a:lnTo>
                <a:lnTo>
                  <a:pt x="2564208" y="230955"/>
                </a:lnTo>
                <a:lnTo>
                  <a:pt x="2694509" y="236166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2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3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B31EAA-7423-46F7-9B90-4AB2B09C35C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0CB5730-8616-47AA-AC68-81ECA83E3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785" y="420624"/>
            <a:ext cx="3108626" cy="1444752"/>
          </a:xfrm>
        </p:spPr>
        <p:txBody>
          <a:bodyPr anchor="b">
            <a:normAutofit/>
          </a:bodyPr>
          <a:lstStyle/>
          <a:p>
            <a:r>
              <a:rPr lang="el-GR" sz="3200" dirty="0">
                <a:solidFill>
                  <a:srgbClr val="EBEBEB"/>
                </a:solidFill>
              </a:rPr>
              <a:t>Άσκηση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2AA097-3BF1-4938-A71B-68F7F6495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427" y="2235933"/>
            <a:ext cx="3461947" cy="3409493"/>
          </a:xfrm>
        </p:spPr>
        <p:txBody>
          <a:bodyPr>
            <a:normAutofit/>
          </a:bodyPr>
          <a:lstStyle/>
          <a:p>
            <a:r>
              <a:rPr lang="el-GR" sz="1800" dirty="0">
                <a:solidFill>
                  <a:srgbClr val="FFFFFF"/>
                </a:solidFill>
              </a:rPr>
              <a:t>Ο καθαρός μισθός είναι το γινόμενο των ημερών επί του ημερομισθίου</a:t>
            </a:r>
          </a:p>
          <a:p>
            <a:r>
              <a:rPr lang="el-GR" sz="1800" dirty="0">
                <a:solidFill>
                  <a:srgbClr val="FFFFFF"/>
                </a:solidFill>
              </a:rPr>
              <a:t>Οι κρατήσεις του ΙΚΑ είναι το 15% του καθαρού </a:t>
            </a:r>
            <a:r>
              <a:rPr lang="el-GR" sz="1800">
                <a:solidFill>
                  <a:srgbClr val="FFFFFF"/>
                </a:solidFill>
              </a:rPr>
              <a:t>μισθού </a:t>
            </a:r>
          </a:p>
          <a:p>
            <a:r>
              <a:rPr lang="el-GR" sz="1800">
                <a:solidFill>
                  <a:srgbClr val="FFFFFF"/>
                </a:solidFill>
              </a:rPr>
              <a:t>Ο </a:t>
            </a:r>
            <a:r>
              <a:rPr lang="el-GR" sz="1800" dirty="0">
                <a:solidFill>
                  <a:srgbClr val="FFFFFF"/>
                </a:solidFill>
              </a:rPr>
              <a:t>τελικός μισθός είναι ο καθαρός μισθός μείον τις κρατήσεις του ΙΚΑ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F93FCC4B-D953-48FB-8F5A-075D05FCB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2723" y="2025295"/>
            <a:ext cx="7592140" cy="289126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8E0FC321-467D-4C27-A88F-884E5273A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722" y="2025294"/>
            <a:ext cx="7592141" cy="289126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17686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Ανακεφαλαίωση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152982"/>
            <a:ext cx="9724816" cy="5404571"/>
          </a:xfrm>
        </p:spPr>
        <p:txBody>
          <a:bodyPr>
            <a:noAutofit/>
          </a:bodyPr>
          <a:lstStyle/>
          <a:p>
            <a:r>
              <a:rPr lang="el-GR" sz="2400" dirty="0"/>
              <a:t>	1.	Περιεχόμενο ενός κελλιού μπορεί να είναι ένας τύπος υπολογισμού.</a:t>
            </a:r>
          </a:p>
          <a:p>
            <a:r>
              <a:rPr lang="el-GR" sz="2400" dirty="0"/>
              <a:t>2.	Ένας τύπος υπολογισμού πρέπει να έχει πρώτο χαρακτήρα το ίσον.</a:t>
            </a:r>
          </a:p>
          <a:p>
            <a:r>
              <a:rPr lang="el-GR" sz="2400" dirty="0"/>
              <a:t>3.	Όροι σε έναν τύπο υπολογισμού μπορεί να είναι:</a:t>
            </a:r>
          </a:p>
          <a:p>
            <a:pPr marL="0" indent="0">
              <a:buNone/>
            </a:pPr>
            <a:r>
              <a:rPr lang="el-GR" sz="2400" dirty="0"/>
              <a:t>		α.	Αριθμοί</a:t>
            </a:r>
          </a:p>
          <a:p>
            <a:pPr marL="0" indent="0">
              <a:buNone/>
            </a:pPr>
            <a:r>
              <a:rPr lang="el-GR" sz="2400" dirty="0"/>
              <a:t>		β.	Τα σύμβολα των πράξεων</a:t>
            </a:r>
          </a:p>
          <a:p>
            <a:pPr marL="0" indent="0">
              <a:buNone/>
            </a:pPr>
            <a:r>
              <a:rPr lang="el-GR" sz="2400" dirty="0"/>
              <a:t>		γ.	Παρενθέσεις</a:t>
            </a:r>
          </a:p>
          <a:p>
            <a:pPr marL="0" indent="0">
              <a:buNone/>
            </a:pPr>
            <a:r>
              <a:rPr lang="el-GR" sz="2400" dirty="0"/>
              <a:t>	</a:t>
            </a:r>
            <a:r>
              <a:rPr lang="el-GR" sz="2400"/>
              <a:t>	</a:t>
            </a:r>
          </a:p>
          <a:p>
            <a:pPr marL="0" indent="0">
              <a:buNone/>
            </a:pPr>
            <a:r>
              <a:rPr lang="el-GR" sz="2400"/>
              <a:t>4</a:t>
            </a:r>
            <a:r>
              <a:rPr lang="el-GR" sz="2400" dirty="0"/>
              <a:t>.	Σε έναν τύπο υπολογισμού εκτελούνται πρώτα οι πράξεις μέσα σε παρενθέσεις, κατόπιν οι πολλαπλασιασμοί και οι διαιρέσεις και τέλος οι προσθέσεις και οι αφαιρέσεις.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1505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Υπολογισμού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442768" cy="4246281"/>
          </a:xfrm>
        </p:spPr>
        <p:txBody>
          <a:bodyPr>
            <a:normAutofit/>
          </a:bodyPr>
          <a:lstStyle/>
          <a:p>
            <a:r>
              <a:rPr lang="el-GR" sz="3200" dirty="0"/>
              <a:t>Στο </a:t>
            </a:r>
            <a:r>
              <a:rPr lang="en-US" sz="3200" dirty="0"/>
              <a:t>Excel</a:t>
            </a:r>
            <a:r>
              <a:rPr lang="el-GR" sz="3200" dirty="0"/>
              <a:t> για να κάνουμε οποιοδήποτε υπολογισμό βάζουμε μπροστά τον χαρακτήρα ΙΣΟΝ (=)</a:t>
            </a:r>
          </a:p>
          <a:p>
            <a:endParaRPr lang="el-GR" sz="3200" dirty="0"/>
          </a:p>
          <a:p>
            <a:r>
              <a:rPr lang="el-GR" sz="3200" dirty="0"/>
              <a:t> Αν θέλουμε να βρουμε το άθροισμα του 134 και του 523 θα πρέπει να εισάγουμε  = 134 + 523</a:t>
            </a:r>
          </a:p>
        </p:txBody>
      </p:sp>
    </p:spTree>
    <p:extLst>
      <p:ext uri="{BB962C8B-B14F-4D97-AF65-F5344CB8AC3E}">
        <p14:creationId xmlns:p14="http://schemas.microsoft.com/office/powerpoint/2010/main" val="34588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Λάθη Στους Τύπους Υπολογισμού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ΠΡΟΣΟΧΗ!  Αν δεν εισάγουμε το ισον ( = ) μπροστά από τον υπολογισμό το </a:t>
            </a:r>
            <a:r>
              <a:rPr lang="en-US" sz="2800" dirty="0"/>
              <a:t>EXCEL </a:t>
            </a:r>
            <a:r>
              <a:rPr lang="el-GR" sz="2800" dirty="0"/>
              <a:t>δεν θα το αναγνωρίσει σαν πραξη αλλα σαν κείμενο</a:t>
            </a:r>
          </a:p>
          <a:p>
            <a:r>
              <a:rPr lang="el-GR" sz="2800" dirty="0"/>
              <a:t>Αλλα συνηθησμένα λαθη είναι:</a:t>
            </a:r>
          </a:p>
          <a:p>
            <a:r>
              <a:rPr lang="el-GR" sz="2800" dirty="0"/>
              <a:t>= _153+__253</a:t>
            </a:r>
          </a:p>
          <a:p>
            <a:r>
              <a:rPr lang="el-GR" sz="2800" dirty="0"/>
              <a:t>=153+*253</a:t>
            </a:r>
          </a:p>
          <a:p>
            <a:r>
              <a:rPr lang="el-GR" sz="2800" dirty="0"/>
              <a:t>=153+154+</a:t>
            </a:r>
          </a:p>
          <a:p>
            <a:r>
              <a:rPr lang="el-GR" sz="2800" dirty="0"/>
              <a:t> = 3 / 0  </a:t>
            </a:r>
            <a:r>
              <a:rPr lang="el-GR" sz="2800" dirty="0">
                <a:sym typeface="Wingdings" panose="05000000000000000000" pitchFamily="2" charset="2"/>
              </a:rPr>
              <a:t> #ΔΙΑΙΡ/0!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78277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Αριθμητικές Πράξεις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1503680"/>
            <a:ext cx="9074493" cy="4744719"/>
          </a:xfrm>
        </p:spPr>
        <p:txBody>
          <a:bodyPr>
            <a:normAutofit fontScale="77500" lnSpcReduction="20000"/>
          </a:bodyPr>
          <a:lstStyle/>
          <a:p>
            <a:r>
              <a:rPr lang="el-GR" sz="2600" b="1" dirty="0"/>
              <a:t>+ (ΣΥΝ)  </a:t>
            </a:r>
            <a:r>
              <a:rPr lang="el-GR" sz="2600" b="1" dirty="0">
                <a:sym typeface="Wingdings" panose="05000000000000000000" pitchFamily="2" charset="2"/>
              </a:rPr>
              <a:t> </a:t>
            </a:r>
            <a:r>
              <a:rPr lang="el-GR" sz="2600" b="1" dirty="0"/>
              <a:t>για την πρόσθεση</a:t>
            </a:r>
          </a:p>
          <a:p>
            <a:endParaRPr lang="el-GR" sz="2600" b="1" dirty="0"/>
          </a:p>
          <a:p>
            <a:r>
              <a:rPr lang="el-GR" sz="2600" b="1" dirty="0"/>
              <a:t>- (ΠΛΗΝ ή ΠΑΥΛΑ)			για την αφαίρεση, και όχι ο χαρακτήρας ΥΠΟ-ΓΡΑΜΜΙΣΗ (_) που απεικονίζεται επίσης με μία παύλα αλλά τοποθετημένη στην βάση της γραμμής και όχι στην μέση της</a:t>
            </a:r>
          </a:p>
          <a:p>
            <a:endParaRPr lang="el-GR" sz="2600" b="1" dirty="0"/>
          </a:p>
          <a:p>
            <a:r>
              <a:rPr lang="el-GR" sz="2600" b="1" dirty="0"/>
              <a:t>* (ΕΠΙ, ΑΣΤΕΡΙΣΚΟΣ)			για τον πολλαπλασιασμό, και όχι το Χ</a:t>
            </a:r>
          </a:p>
          <a:p>
            <a:endParaRPr lang="el-GR" sz="2600" b="1" dirty="0"/>
          </a:p>
          <a:p>
            <a:r>
              <a:rPr lang="el-GR" sz="2600" b="1" dirty="0"/>
              <a:t>/ (ΔΙΑ, ΠΛΑΓΙΑ ΚΑΘΕΤΟΣ)		για την διαίρεση, και όχι η ΑΝΩ ΚΑΙ ΚΑΤΩ ΤΕΛΕΙΑ (:) που χρησιμοποιείται πολύ συχνά στα βιβλία της αριθμητικής</a:t>
            </a:r>
            <a:endParaRPr lang="en-US" sz="2600" b="1" dirty="0"/>
          </a:p>
          <a:p>
            <a:endParaRPr lang="el-GR" sz="2600" b="1" dirty="0"/>
          </a:p>
          <a:p>
            <a:r>
              <a:rPr lang="el-GR" sz="2600" b="1" dirty="0"/>
              <a:t>^ (Ύψωση σε δύναμη ) </a:t>
            </a:r>
            <a:r>
              <a:rPr lang="en-US" sz="2600" b="1" dirty="0"/>
              <a:t>Shift + 6 </a:t>
            </a:r>
            <a:endParaRPr lang="el-GR" sz="2600" b="1" dirty="0"/>
          </a:p>
        </p:txBody>
      </p:sp>
    </p:spTree>
    <p:extLst>
      <p:ext uri="{BB962C8B-B14F-4D97-AF65-F5344CB8AC3E}">
        <p14:creationId xmlns:p14="http://schemas.microsoft.com/office/powerpoint/2010/main" val="326752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Εξάσκηση στα νέα σύμβολα…</a:t>
            </a:r>
            <a:br>
              <a:rPr lang="el-GR" dirty="0"/>
            </a:b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03312" y="2052919"/>
                <a:ext cx="4449349" cy="4109342"/>
              </a:xfrm>
            </p:spPr>
            <p:txBody>
              <a:bodyPr>
                <a:normAutofit/>
              </a:bodyPr>
              <a:lstStyle/>
              <a:p>
                <a:r>
                  <a:rPr lang="el-GR" sz="3600" dirty="0"/>
                  <a:t>12 + 45 - 5 </a:t>
                </a:r>
                <a:r>
                  <a:rPr lang="en-US" sz="3600" dirty="0"/>
                  <a:t>x</a:t>
                </a:r>
                <a:r>
                  <a:rPr lang="el-GR" sz="3600" dirty="0"/>
                  <a:t> 2  </a:t>
                </a:r>
                <a:r>
                  <a:rPr lang="el-GR" sz="3600" dirty="0">
                    <a:sym typeface="Wingdings" panose="05000000000000000000" pitchFamily="2" charset="2"/>
                  </a:rPr>
                  <a:t></a:t>
                </a:r>
                <a:endParaRPr lang="el-GR" sz="3000" dirty="0">
                  <a:sym typeface="Wingdings" panose="05000000000000000000" pitchFamily="2" charset="2"/>
                </a:endParaRPr>
              </a:p>
              <a:p>
                <a:endParaRPr lang="el-GR" sz="3000" dirty="0">
                  <a:sym typeface="Wingdings" panose="05000000000000000000" pitchFamily="2" charset="2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sz="360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3600" b="0" i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            </m:t>
                        </m:r>
                        <m:r>
                          <a:rPr lang="el-GR" sz="360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94</m:t>
                        </m:r>
                      </m:e>
                      <m:sup>
                        <m:r>
                          <a:rPr lang="el-GR" sz="3600" i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l-GR" sz="360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l-GR" sz="360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l-GR" sz="3600" i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7</m:t>
                        </m:r>
                      </m:e>
                      <m:sup>
                        <m:r>
                          <a:rPr lang="el-GR" sz="3600" i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>
                    <a:sym typeface="Wingdings" panose="05000000000000000000" pitchFamily="2" charset="2"/>
                  </a:rPr>
                  <a:t>       </a:t>
                </a:r>
              </a:p>
              <a:p>
                <a:endParaRPr lang="en-US" sz="3600" dirty="0">
                  <a:sym typeface="Wingdings" panose="05000000000000000000" pitchFamily="2" charset="2"/>
                </a:endParaRPr>
              </a:p>
              <a:p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                 </m:t>
                    </m:r>
                    <m:r>
                      <a:rPr lang="el-GR" sz="360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l-GR" sz="360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l-GR" sz="360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l-GR" sz="3600" i="0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7</m:t>
                        </m:r>
                      </m:num>
                      <m:den>
                        <m:sSup>
                          <m:sSupPr>
                            <m:ctrlPr>
                              <a:rPr lang="el-GR" sz="3600" i="1" dirty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l-GR" sz="3600" i="0" dirty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  <m:sup>
                            <m:r>
                              <a:rPr lang="el-GR" sz="3600" i="0" dirty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sym typeface="Wingdings" panose="05000000000000000000" pitchFamily="2" charset="2"/>
                  </a:rPr>
                  <a:t>    </a:t>
                </a:r>
                <a:endParaRPr lang="el-GR" sz="3600" dirty="0"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3312" y="2052919"/>
                <a:ext cx="4449349" cy="4109342"/>
              </a:xfrm>
              <a:blipFill>
                <a:blip r:embed="rId2"/>
                <a:stretch>
                  <a:fillRect l="-2740" t="-237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499ED0D5-8D83-4798-B0C6-C6B164B2F1B5}"/>
              </a:ext>
            </a:extLst>
          </p:cNvPr>
          <p:cNvSpPr/>
          <p:nvPr/>
        </p:nvSpPr>
        <p:spPr>
          <a:xfrm>
            <a:off x="5552661" y="2052919"/>
            <a:ext cx="54466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>
                <a:sym typeface="Wingdings" panose="05000000000000000000" pitchFamily="2" charset="2"/>
              </a:rPr>
              <a:t> = 12 + 45 -5 * 2</a:t>
            </a:r>
            <a:endParaRPr lang="en-US" sz="3600" dirty="0">
              <a:sym typeface="Wingdings" panose="05000000000000000000" pitchFamily="2" charset="2"/>
            </a:endParaRPr>
          </a:p>
          <a:p>
            <a:endParaRPr lang="en-US" sz="3600" dirty="0">
              <a:sym typeface="Wingdings" panose="05000000000000000000" pitchFamily="2" charset="2"/>
            </a:endParaRPr>
          </a:p>
          <a:p>
            <a:r>
              <a:rPr lang="en-US" sz="3600" dirty="0">
                <a:sym typeface="Wingdings" panose="05000000000000000000" pitchFamily="2" charset="2"/>
              </a:rPr>
              <a:t> =94^2 + 7^3</a:t>
            </a:r>
          </a:p>
          <a:p>
            <a:endParaRPr lang="en-US" sz="3600" dirty="0">
              <a:sym typeface="Wingdings" panose="05000000000000000000" pitchFamily="2" charset="2"/>
            </a:endParaRPr>
          </a:p>
          <a:p>
            <a:endParaRPr lang="en-US" sz="3600" dirty="0">
              <a:sym typeface="Wingdings" panose="05000000000000000000" pitchFamily="2" charset="2"/>
            </a:endParaRPr>
          </a:p>
          <a:p>
            <a:r>
              <a:rPr lang="en-US" sz="3600" dirty="0">
                <a:sym typeface="Wingdings" panose="05000000000000000000" pitchFamily="2" charset="2"/>
              </a:rPr>
              <a:t> =2+7/3^2</a:t>
            </a:r>
          </a:p>
          <a:p>
            <a:endParaRPr lang="el-GR" sz="36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0660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Προτεραιότητα Εκτέλεσης Των Πράξεων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Πρώτα, η </a:t>
            </a:r>
            <a:r>
              <a:rPr lang="el-GR" sz="2400" b="1" dirty="0"/>
              <a:t>ύψωση σε δύναμη</a:t>
            </a:r>
          </a:p>
          <a:p>
            <a:r>
              <a:rPr lang="el-GR" sz="2400" dirty="0"/>
              <a:t>Κατόπιν, ο </a:t>
            </a:r>
            <a:r>
              <a:rPr lang="el-GR" sz="2400" b="1" dirty="0"/>
              <a:t>πολλαπλασιασμός</a:t>
            </a:r>
            <a:r>
              <a:rPr lang="el-GR" sz="2400" dirty="0"/>
              <a:t> και η </a:t>
            </a:r>
            <a:r>
              <a:rPr lang="el-GR" sz="2400" b="1" dirty="0"/>
              <a:t>διαίρεση</a:t>
            </a:r>
            <a:r>
              <a:rPr lang="el-GR" sz="2400" dirty="0"/>
              <a:t>. Στην περίπτωση περισσότερων από ένα πολλαπλασιασμών 'και διαιρέσεων οι πολλαπλασιασμοί και οι διαιρέσεις </a:t>
            </a:r>
            <a:r>
              <a:rPr lang="el-GR" sz="2400" b="1" dirty="0"/>
              <a:t>εκτελούνται με την σειρά </a:t>
            </a:r>
            <a:r>
              <a:rPr lang="el-GR" sz="2400" dirty="0"/>
              <a:t>που αναφέρονται.</a:t>
            </a:r>
          </a:p>
          <a:p>
            <a:r>
              <a:rPr lang="el-GR" sz="2400" dirty="0"/>
              <a:t>Και τέλος, η </a:t>
            </a:r>
            <a:r>
              <a:rPr lang="el-GR" sz="2400" b="1" dirty="0"/>
              <a:t>πρόσθεση</a:t>
            </a:r>
            <a:r>
              <a:rPr lang="el-GR" sz="2400" dirty="0"/>
              <a:t> και η </a:t>
            </a:r>
            <a:r>
              <a:rPr lang="el-GR" sz="2400" b="1" dirty="0"/>
              <a:t>αφαίρεση</a:t>
            </a:r>
            <a:r>
              <a:rPr lang="el-GR" sz="2400" dirty="0"/>
              <a:t> (αδιάφορα αν πρώτα εκτελεσθούν οι προσθέσεις και μετά οι αφαιρέσεις ή το αντίστροφο, λόγω της αντιμεταθετικής ιδιότητας της πρόσθεσης και της αφαίρεσης).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756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Παρενθέσεις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800" dirty="0"/>
              <a:t>Όπως και στα μαθηματικά χρησιμοποιούντε για να δείξουμε την σειρά των πράξεων</a:t>
            </a:r>
          </a:p>
          <a:p>
            <a:endParaRPr lang="el-GR" sz="2800" dirty="0"/>
          </a:p>
          <a:p>
            <a:r>
              <a:rPr lang="el-GR" sz="2800" dirty="0"/>
              <a:t>Παράδειγμα:  = 6 / 3 + (3 * 4) ^ 2</a:t>
            </a:r>
          </a:p>
          <a:p>
            <a:r>
              <a:rPr lang="el-GR" sz="2800" dirty="0"/>
              <a:t>Χωρίς τις παρενθέσεις θα έβγαζε αποτέλεσμα 50</a:t>
            </a:r>
          </a:p>
          <a:p>
            <a:r>
              <a:rPr lang="el-GR" sz="2800" dirty="0"/>
              <a:t>Ενώ κανονικά είναι ίσο με 146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** </a:t>
            </a:r>
            <a:r>
              <a:rPr lang="el-GR" sz="2800" dirty="0"/>
              <a:t>Σημαντικό!! Μπορώ να χρησιμοποιήσω το όνομα ενός κελιού </a:t>
            </a:r>
            <a:r>
              <a:rPr lang="el-GR" sz="2800" dirty="0" err="1"/>
              <a:t>π.χ</a:t>
            </a:r>
            <a:r>
              <a:rPr lang="el-GR" sz="2800" dirty="0"/>
              <a:t> </a:t>
            </a:r>
            <a:r>
              <a:rPr lang="en-US" sz="2800" dirty="0"/>
              <a:t>C7 </a:t>
            </a:r>
            <a:r>
              <a:rPr lang="el-GR" sz="2800" dirty="0"/>
              <a:t>αντί να γράφω τον αριθμό.</a:t>
            </a:r>
          </a:p>
          <a:p>
            <a:pPr marL="0" indent="0">
              <a:buNone/>
            </a:pPr>
            <a:r>
              <a:rPr lang="el-GR" sz="2800" dirty="0"/>
              <a:t> Παράδειγμα = </a:t>
            </a:r>
            <a:r>
              <a:rPr lang="en-US" sz="2800" dirty="0"/>
              <a:t>C7</a:t>
            </a:r>
            <a:r>
              <a:rPr lang="el-GR" sz="2800" dirty="0"/>
              <a:t>+ Α1 * Α5</a:t>
            </a:r>
          </a:p>
        </p:txBody>
      </p:sp>
    </p:spTree>
    <p:extLst>
      <p:ext uri="{BB962C8B-B14F-4D97-AF65-F5344CB8AC3E}">
        <p14:creationId xmlns:p14="http://schemas.microsoft.com/office/powerpoint/2010/main" val="175747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</a:t>
            </a:r>
            <a:r>
              <a:rPr lang="en-US" dirty="0"/>
              <a:t> 1</a:t>
            </a:r>
            <a:r>
              <a:rPr lang="el-GR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565238"/>
            <a:ext cx="10945467" cy="4805082"/>
          </a:xfrm>
        </p:spPr>
        <p:txBody>
          <a:bodyPr>
            <a:noAutofit/>
          </a:bodyPr>
          <a:lstStyle/>
          <a:p>
            <a:r>
              <a:rPr lang="el-GR" sz="2400" dirty="0"/>
              <a:t>Ο Κώστας και ο Γιάννης συγκατοικούν και έχουν συνεννοηθει να πληρώνουν όλα τα εξοδα του σπιτιου από μισα εκτός από την ΔΕΗ που την πληρώνει μόνος του ο Κωστας. Να υπολογίσετε με την χρήση των υπολογιστικών φύλλων </a:t>
            </a:r>
            <a:r>
              <a:rPr lang="en-US" sz="2400" dirty="0"/>
              <a:t>excel</a:t>
            </a:r>
            <a:r>
              <a:rPr lang="el-GR" sz="2400" dirty="0"/>
              <a:t> ποσα θα πληρώσει ο καθένας για τον μήνα Νοέμβριο αν τα έξοδα τους ηταν τα εξής:</a:t>
            </a:r>
          </a:p>
          <a:p>
            <a:r>
              <a:rPr lang="el-GR" sz="2400" dirty="0"/>
              <a:t>Νοίκι € 250</a:t>
            </a:r>
          </a:p>
          <a:p>
            <a:r>
              <a:rPr lang="el-GR" sz="2400" dirty="0"/>
              <a:t>Ρεύμα € 120                                                     </a:t>
            </a:r>
            <a:r>
              <a:rPr lang="el-GR" sz="2400" dirty="0">
                <a:hlinkClick r:id="rId2" action="ppaction://hlinkfile"/>
              </a:rPr>
              <a:t>Παράδειγμα </a:t>
            </a:r>
            <a:r>
              <a:rPr lang="en-US" sz="2400" dirty="0">
                <a:hlinkClick r:id="rId2" action="ppaction://hlinkfile"/>
              </a:rPr>
              <a:t>Excel </a:t>
            </a:r>
            <a:r>
              <a:rPr lang="el-GR" sz="2400" dirty="0">
                <a:hlinkClick r:id="rId2" action="ppaction://hlinkfile"/>
              </a:rPr>
              <a:t>.</a:t>
            </a:r>
            <a:r>
              <a:rPr lang="en-US" sz="2400" dirty="0" err="1">
                <a:hlinkClick r:id="rId2" action="ppaction://hlinkfile"/>
              </a:rPr>
              <a:t>xlsx</a:t>
            </a:r>
            <a:endParaRPr lang="el-GR" sz="2400" dirty="0"/>
          </a:p>
          <a:p>
            <a:r>
              <a:rPr lang="el-GR" sz="2400" dirty="0"/>
              <a:t>Νερό € 30</a:t>
            </a:r>
          </a:p>
          <a:p>
            <a:r>
              <a:rPr lang="el-GR" sz="2400" dirty="0"/>
              <a:t>Κοινόχρηστα € 60</a:t>
            </a:r>
          </a:p>
        </p:txBody>
      </p:sp>
    </p:spTree>
    <p:extLst>
      <p:ext uri="{BB962C8B-B14F-4D97-AF65-F5344CB8AC3E}">
        <p14:creationId xmlns:p14="http://schemas.microsoft.com/office/powerpoint/2010/main" val="1735869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A92A5D-82E7-4D1F-A5F6-2CB8CD55F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9734"/>
          </a:xfrm>
        </p:spPr>
        <p:txBody>
          <a:bodyPr/>
          <a:lstStyle/>
          <a:p>
            <a:r>
              <a:rPr lang="el-GR" dirty="0"/>
              <a:t>Άσκηση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2FF9F5-EAF8-4EAB-ABF6-09A5F0B7E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32452"/>
            <a:ext cx="8946541" cy="5015947"/>
          </a:xfrm>
        </p:spPr>
        <p:txBody>
          <a:bodyPr/>
          <a:lstStyle/>
          <a:p>
            <a:r>
              <a:rPr lang="el-GR" dirty="0"/>
              <a:t>Χρησιμοποιήστε τις αριθμητικές πράξεις που μάθαμε σήμερα για να υπολογίσετε τον </a:t>
            </a:r>
            <a:r>
              <a:rPr lang="el-GR" b="1" dirty="0"/>
              <a:t>Μέσο Ορό των μαθητών</a:t>
            </a:r>
            <a:r>
              <a:rPr lang="el-GR" dirty="0"/>
              <a:t> ,τους </a:t>
            </a:r>
            <a:r>
              <a:rPr lang="el-GR" b="1" dirty="0"/>
              <a:t>Μέσους Όρους των μαθημάτων</a:t>
            </a:r>
            <a:r>
              <a:rPr lang="el-GR" dirty="0"/>
              <a:t> και τέλος τον </a:t>
            </a:r>
            <a:r>
              <a:rPr lang="el-GR" b="1" dirty="0"/>
              <a:t>Μέσο Όρο της τάξης</a:t>
            </a:r>
          </a:p>
          <a:p>
            <a:endParaRPr lang="el-GR" b="1" dirty="0"/>
          </a:p>
        </p:txBody>
      </p:sp>
      <p:pic>
        <p:nvPicPr>
          <p:cNvPr id="4" name="Εικόνα 3">
            <a:hlinkClick r:id="rId2" action="ppaction://hlinkfile"/>
            <a:extLst>
              <a:ext uri="{FF2B5EF4-FFF2-40B4-BE49-F238E27FC236}">
                <a16:creationId xmlns:a16="http://schemas.microsoft.com/office/drawing/2014/main" id="{0BB935DD-13C4-41C3-8C5C-DDF28F58B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56" y="2694234"/>
            <a:ext cx="11881168" cy="2315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9DE54906-DC74-4D42-A1BF-D499B87BB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56" y="2716134"/>
            <a:ext cx="11921026" cy="22931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7454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305</TotalTime>
  <Words>466</Words>
  <Application>Microsoft Office PowerPoint</Application>
  <PresentationFormat>Ευρεία οθόνη</PresentationFormat>
  <Paragraphs>72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Century Gothic</vt:lpstr>
      <vt:lpstr>Wingdings</vt:lpstr>
      <vt:lpstr>Wingdings 3</vt:lpstr>
      <vt:lpstr>Ion</vt:lpstr>
      <vt:lpstr>Στο Προηγούμενο μάθημα…</vt:lpstr>
      <vt:lpstr>Τύποι Υπολογισμού</vt:lpstr>
      <vt:lpstr>Λάθη Στους Τύπους Υπολογισμού</vt:lpstr>
      <vt:lpstr>Οι Αριθμητικές Πράξεις</vt:lpstr>
      <vt:lpstr>Εξάσκηση στα νέα σύμβολα… </vt:lpstr>
      <vt:lpstr>Η Προτεραιότητα Εκτέλεσης Των Πράξεων</vt:lpstr>
      <vt:lpstr>Οι Παρενθέσεις</vt:lpstr>
      <vt:lpstr>Άσκηση 1 </vt:lpstr>
      <vt:lpstr>Άσκηση 2</vt:lpstr>
      <vt:lpstr>Άσκηση 3</vt:lpstr>
      <vt:lpstr>Ανακεφαλαίωση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 προϊούμενο μάθημα είδαμε…</dc:title>
  <dc:creator>Toumparis Stauros</dc:creator>
  <cp:lastModifiedBy>Toumparis Stauros</cp:lastModifiedBy>
  <cp:revision>23</cp:revision>
  <cp:lastPrinted>2017-11-21T01:03:18Z</cp:lastPrinted>
  <dcterms:created xsi:type="dcterms:W3CDTF">2017-11-19T06:12:23Z</dcterms:created>
  <dcterms:modified xsi:type="dcterms:W3CDTF">2018-02-28T00:13:19Z</dcterms:modified>
</cp:coreProperties>
</file>