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81059-5756-4097-BAF8-57C16836437A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FC279-0C07-408B-94D0-A000B42EE0A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FC279-0C07-408B-94D0-A000B42EE0A2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1D81-0005-45C4-A31C-A0F4441F41CF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D9A6-D302-4DFB-89CF-4A85247096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1D81-0005-45C4-A31C-A0F4441F41CF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D9A6-D302-4DFB-89CF-4A85247096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1D81-0005-45C4-A31C-A0F4441F41CF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D9A6-D302-4DFB-89CF-4A85247096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1D81-0005-45C4-A31C-A0F4441F41CF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D9A6-D302-4DFB-89CF-4A85247096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1D81-0005-45C4-A31C-A0F4441F41CF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D9A6-D302-4DFB-89CF-4A85247096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1D81-0005-45C4-A31C-A0F4441F41CF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D9A6-D302-4DFB-89CF-4A85247096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1D81-0005-45C4-A31C-A0F4441F41CF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D9A6-D302-4DFB-89CF-4A85247096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1D81-0005-45C4-A31C-A0F4441F41CF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D9A6-D302-4DFB-89CF-4A85247096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1D81-0005-45C4-A31C-A0F4441F41CF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D9A6-D302-4DFB-89CF-4A85247096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1D81-0005-45C4-A31C-A0F4441F41CF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D9A6-D302-4DFB-89CF-4A85247096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1D81-0005-45C4-A31C-A0F4441F41CF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D9A6-D302-4DFB-89CF-4A85247096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41D81-0005-45C4-A31C-A0F4441F41CF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DD9A6-D302-4DFB-89CF-4A852470968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videoplayback.mp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02624" cy="1224135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l-GR" sz="4000" b="1" dirty="0" smtClean="0">
                <a:solidFill>
                  <a:schemeClr val="tx2">
                    <a:lumMod val="75000"/>
                  </a:schemeClr>
                </a:solidFill>
              </a:rPr>
              <a:t>Μάθημα: </a:t>
            </a:r>
            <a:r>
              <a:rPr lang="el-GR" sz="4000" dirty="0" smtClean="0">
                <a:solidFill>
                  <a:schemeClr val="accent1">
                    <a:lumMod val="75000"/>
                  </a:schemeClr>
                </a:solidFill>
              </a:rPr>
              <a:t>Πολιτική Παιδεία</a:t>
            </a:r>
            <a:br>
              <a:rPr lang="el-GR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2700" dirty="0" smtClean="0">
                <a:solidFill>
                  <a:schemeClr val="accent1">
                    <a:lumMod val="75000"/>
                  </a:schemeClr>
                </a:solidFill>
              </a:rPr>
              <a:t>Α΄ Γενικού Λυκείου </a:t>
            </a:r>
            <a:br>
              <a:rPr lang="el-GR" sz="27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2700" dirty="0" smtClean="0">
                <a:solidFill>
                  <a:schemeClr val="accent1">
                    <a:lumMod val="75000"/>
                  </a:schemeClr>
                </a:solidFill>
              </a:rPr>
              <a:t>Α΄ Επαγγελματικού Λυκείου </a:t>
            </a:r>
            <a:endParaRPr lang="el-GR" sz="2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55576" y="1772816"/>
            <a:ext cx="7704856" cy="4896544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algn="l"/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Κεφάλαιο 12</a:t>
            </a:r>
            <a:r>
              <a:rPr lang="el-GR" sz="2800" b="1" baseline="30000" dirty="0" smtClean="0">
                <a:solidFill>
                  <a:schemeClr val="tx2">
                    <a:lumMod val="75000"/>
                  </a:schemeClr>
                </a:solidFill>
              </a:rPr>
              <a:t>ο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– ΜΕΤΑΝΑΣΤΕΥΣΗ</a:t>
            </a:r>
          </a:p>
          <a:p>
            <a:pPr algn="l"/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Ενότητα:</a:t>
            </a:r>
            <a:r>
              <a:rPr lang="el-GR" sz="2800" b="1" dirty="0" smtClean="0"/>
              <a:t> 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12.2 Οι πρόσφυγες και η συμφωνία </a:t>
            </a:r>
            <a:r>
              <a:rPr lang="el-GR" sz="2800" dirty="0" err="1" smtClean="0">
                <a:solidFill>
                  <a:schemeClr val="accent1">
                    <a:lumMod val="75000"/>
                  </a:schemeClr>
                </a:solidFill>
              </a:rPr>
              <a:t>Σένγκεν</a:t>
            </a:r>
            <a:endParaRPr lang="el-G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l-GR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l-G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l-GR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l-GR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l-G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l-G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l-GR" sz="2800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Σπουδάστρια</a:t>
            </a:r>
            <a:r>
              <a:rPr lang="el-GR" sz="28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l-GR" sz="2800" dirty="0" err="1">
                <a:solidFill>
                  <a:schemeClr val="tx2">
                    <a:lumMod val="75000"/>
                  </a:schemeClr>
                </a:solidFill>
              </a:rPr>
              <a:t>Τζιρίδου</a:t>
            </a:r>
            <a:r>
              <a:rPr lang="el-GR" sz="2800" dirty="0">
                <a:solidFill>
                  <a:schemeClr val="tx2">
                    <a:lumMod val="75000"/>
                  </a:schemeClr>
                </a:solidFill>
              </a:rPr>
              <a:t> Ελλάδα </a:t>
            </a:r>
            <a:endParaRPr lang="el-G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Τμήμα: Α1</a:t>
            </a:r>
          </a:p>
          <a:p>
            <a:pPr algn="l"/>
            <a:endParaRPr lang="el-G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3 - Εικόνα" descr="politikh-paideia-a-lykeioy-biblio_j2fuhol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2708920"/>
            <a:ext cx="2219325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4 - Εικόνα" descr="αρχείο λήψης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56176" y="5517232"/>
            <a:ext cx="2232248" cy="9140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l-G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ΕΝΝΟΙΕΣ</a:t>
            </a:r>
            <a:endParaRPr lang="el-GR" sz="36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544616"/>
          </a:xfrm>
          <a:ln w="28575">
            <a:solidFill>
              <a:schemeClr val="tx2">
                <a:lumMod val="75000"/>
              </a:schemeClr>
            </a:solidFill>
            <a:prstDash val="dashDot"/>
          </a:ln>
        </p:spPr>
        <p:txBody>
          <a:bodyPr/>
          <a:lstStyle/>
          <a:p>
            <a:pPr>
              <a:buNone/>
            </a:pPr>
            <a:r>
              <a:rPr lang="el-GR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Πρόσφυγας</a:t>
            </a:r>
          </a:p>
          <a:p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Εγκαταλείπει τη χώρα του ακούσια για να αποφύγει δίωξη για πολιτικούς, εθνικούς, θρησκευτικούς λόγους.</a:t>
            </a:r>
          </a:p>
          <a:p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Μπορεί να του χορηγηθεί πολιτικό άσυλο.</a:t>
            </a:r>
            <a:endParaRPr lang="el-GR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544616"/>
          </a:xfrm>
          <a:ln w="28575">
            <a:solidFill>
              <a:schemeClr val="tx2">
                <a:lumMod val="75000"/>
              </a:schemeClr>
            </a:solidFill>
            <a:prstDash val="dashDot"/>
          </a:ln>
        </p:spPr>
        <p:txBody>
          <a:bodyPr/>
          <a:lstStyle/>
          <a:p>
            <a:pPr>
              <a:buNone/>
            </a:pPr>
            <a:r>
              <a:rPr lang="el-GR" sz="3200" b="1" u="sng" dirty="0" smtClean="0">
                <a:solidFill>
                  <a:schemeClr val="accent1">
                    <a:lumMod val="75000"/>
                  </a:schemeClr>
                </a:solidFill>
              </a:rPr>
              <a:t>Μετανάστης</a:t>
            </a:r>
            <a:r>
              <a:rPr lang="el-GR" sz="3200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Ο μετανάστης φεύγει από τη χώρα του με τη θέλησή του.</a:t>
            </a:r>
          </a:p>
          <a:p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 Μπορεί να λάβει άδεια παραμονής.</a:t>
            </a:r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6 - Εικόνα" descr="ImageHandl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509120"/>
            <a:ext cx="3744416" cy="2081014"/>
          </a:xfrm>
          <a:prstGeom prst="rect">
            <a:avLst/>
          </a:prstGeom>
        </p:spPr>
      </p:pic>
      <p:pic>
        <p:nvPicPr>
          <p:cNvPr id="8" name="7 - Εικόνα" descr="sasa_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4221088"/>
            <a:ext cx="3816424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u="sng" dirty="0" smtClean="0">
                <a:solidFill>
                  <a:schemeClr val="tx2">
                    <a:lumMod val="75000"/>
                  </a:schemeClr>
                </a:solidFill>
              </a:rPr>
              <a:t>Ελληνική ιστορία - προσφυγιά</a:t>
            </a:r>
            <a:endParaRPr lang="el-GR" sz="32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3 - Θέση περιεχομένου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340768"/>
            <a:ext cx="2376264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- Ορθογώνιο"/>
          <p:cNvSpPr/>
          <p:nvPr/>
        </p:nvSpPr>
        <p:spPr>
          <a:xfrm>
            <a:off x="2843808" y="1484784"/>
            <a:ext cx="547260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Μικρασιατική καταστροφή 1922. </a:t>
            </a: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2915816" y="1988840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• 1,2  εκατ. Έλληνες έγιναν πρόσφυγες. </a:t>
            </a:r>
            <a:endParaRPr lang="el-G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6 - Εικόνα" descr="αρχείο λήψης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140968"/>
            <a:ext cx="2376264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7 - Ορθογώνιο"/>
          <p:cNvSpPr/>
          <p:nvPr/>
        </p:nvSpPr>
        <p:spPr>
          <a:xfrm>
            <a:off x="2771800" y="3140968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Εμφύλιος πόλεμος 1946-1949.</a:t>
            </a:r>
            <a:endParaRPr lang="el-G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2915816" y="3573016"/>
            <a:ext cx="62281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•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αρκετοί Έλληνες έγιναν πολιτικοί πρόσφυγες, κυρίως στις Λαϊκές Δημοκρατίες της Ανατολικής Ευρώπης.</a:t>
            </a:r>
            <a:endParaRPr lang="el-G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" name="9 - Εικόνα" descr="αρχείο λήψης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4941168"/>
            <a:ext cx="2448272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11 - Ορθογώνιο"/>
          <p:cNvSpPr/>
          <p:nvPr/>
        </p:nvSpPr>
        <p:spPr>
          <a:xfrm>
            <a:off x="2987824" y="5157192"/>
            <a:ext cx="597666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Τουρκική εισβολή στην Κύπρο 1974. </a:t>
            </a:r>
          </a:p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  • χιλιάδες Κύπριοι εγκατέλειψαν τα χωριά και τις πόλεις τους.  </a:t>
            </a:r>
            <a:endParaRPr lang="el-GR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  <a:t>Συνθήκη της Γενεύης - Ύπατη Αρμοστεία για τους Πρόσφυγες. </a:t>
            </a:r>
            <a:endParaRPr lang="el-G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Μετά τον Β’ ΠΠ: πρόσφυγες - δεκάδες </a:t>
            </a:r>
            <a:r>
              <a:rPr lang="el-GR" sz="2800" dirty="0" err="1" smtClean="0">
                <a:solidFill>
                  <a:schemeClr val="accent1">
                    <a:lumMod val="75000"/>
                  </a:schemeClr>
                </a:solidFill>
              </a:rPr>
              <a:t>εκατομ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. σε Ευρώπη και Ασία.</a:t>
            </a:r>
          </a:p>
          <a:p>
            <a:pPr>
              <a:buFont typeface="Wingdings" pitchFamily="2" charset="2"/>
              <a:buChar char="q"/>
            </a:pPr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Ανησυχία του Ο.Η.Ε. - </a:t>
            </a:r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Το 1951 ψηφίστηκε η Συνθήκη της Γενεύης για τους Πρόσφυγες &amp; δημιουργήθηκε η Ύπατη Αρμοστεία για τους 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Πρόσφυγες.</a:t>
            </a:r>
          </a:p>
          <a:p>
            <a:pPr>
              <a:buFont typeface="Wingdings" pitchFamily="2" charset="2"/>
              <a:buChar char="q"/>
            </a:pPr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Επικύρωσή της και από Ελλάδα.</a:t>
            </a:r>
          </a:p>
          <a:p>
            <a:pPr>
              <a:buNone/>
            </a:pPr>
            <a:endParaRPr lang="el-G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l-G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endParaRPr lang="el-GR" sz="2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endParaRPr lang="el-GR" sz="2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4" name="3 - Εικόνα" descr="αρχείο λήψης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4005064"/>
            <a:ext cx="4320480" cy="20036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 u="sng" dirty="0" smtClean="0">
                <a:solidFill>
                  <a:schemeClr val="accent1">
                    <a:lumMod val="75000"/>
                  </a:schemeClr>
                </a:solidFill>
              </a:rPr>
              <a:t>Συνθήκη της Γενεύης για τους Πρόσφυγες</a:t>
            </a:r>
            <a:br>
              <a:rPr lang="el-GR" sz="3600" b="1" u="sng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3600" b="1" u="sng" dirty="0" smtClean="0">
                <a:solidFill>
                  <a:schemeClr val="accent1">
                    <a:lumMod val="75000"/>
                  </a:schemeClr>
                </a:solidFill>
              </a:rPr>
              <a:t>Ορισμός </a:t>
            </a:r>
            <a:r>
              <a:rPr lang="el-GR" sz="3600" b="1" u="sng" dirty="0">
                <a:solidFill>
                  <a:schemeClr val="accent1">
                    <a:lumMod val="75000"/>
                  </a:schemeClr>
                </a:solidFill>
              </a:rPr>
              <a:t>πολιτικού πρόσφυγα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el-GR" i="1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el-GR" i="1" dirty="0" smtClean="0">
                <a:solidFill>
                  <a:schemeClr val="tx2">
                    <a:lumMod val="75000"/>
                  </a:schemeClr>
                </a:solidFill>
              </a:rPr>
              <a:t>«Πρόσφυγας είναι κάθε πρόσωπο που, λόγω δικαιολογημένου φόβου δίωξης λόγω φυλής, θρησκείας, εθνικότητας, κοινωνικής τάξης ή πολιτικών πεποιθήσεων, βρίσκεται εκτός της χώρας της οποίας είναι υπήκοος και δεν μπορεί ή, λόγω φόβου, δεν επιθυμεί να απολαμβάνει της προστασίας της χώρας αυτής».</a:t>
            </a:r>
            <a:endParaRPr lang="el-GR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Πρόσφυγας - Άσυλο</a:t>
            </a:r>
            <a:endParaRPr lang="el-G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6192688"/>
          </a:xfrm>
        </p:spPr>
        <p:txBody>
          <a:bodyPr>
            <a:normAutofit lnSpcReduction="10000"/>
          </a:bodyPr>
          <a:lstStyle/>
          <a:p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Κράτη &amp; Διεθνείς οργανισμοί καθορίζουν το αν κάποιος είναι πρόσφυγας</a:t>
            </a:r>
          </a:p>
          <a:p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Νομοθεσία ΕΕ για το άσυλο</a:t>
            </a:r>
          </a:p>
          <a:p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Σε κάποια κράτη: </a:t>
            </a:r>
            <a:r>
              <a:rPr lang="el-GR" sz="2800" dirty="0">
                <a:solidFill>
                  <a:schemeClr val="tx2">
                    <a:lumMod val="75000"/>
                  </a:schemeClr>
                </a:solidFill>
              </a:rPr>
              <a:t>το άσυλο και η </a:t>
            </a:r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διαδικασία απόδοσής </a:t>
            </a:r>
            <a:r>
              <a:rPr lang="el-GR" sz="2800" dirty="0">
                <a:solidFill>
                  <a:schemeClr val="tx2">
                    <a:lumMod val="75000"/>
                  </a:schemeClr>
                </a:solidFill>
              </a:rPr>
              <a:t>του προβλέπεται από το Σύνταγμά τους</a:t>
            </a:r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. (π.χ. Ελλάδα)</a:t>
            </a:r>
            <a:endParaRPr lang="el-GR" sz="28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Στην Ελλάδα - Υπηρεσία Ασύλου, αποστολή: εφαρμογή εθνικής νομοθεσίας για παροχή πολιτικού ασύλου &amp; άλλων μορφών διεθνούς προστασίας σε αλλοδαπούς που έχουν εγκαταλείψει τη χώρα τους, λόγω δικαιολογημένου φόβου δίωξης, για λόγους:</a:t>
            </a:r>
          </a:p>
          <a:p>
            <a:pPr>
              <a:buNone/>
            </a:pPr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r>
              <a:rPr lang="el-GR" sz="2800" u="sng" dirty="0" smtClean="0">
                <a:solidFill>
                  <a:schemeClr val="tx2">
                    <a:lumMod val="75000"/>
                  </a:schemeClr>
                </a:solidFill>
              </a:rPr>
              <a:t>φυλετικούς</a:t>
            </a:r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l-GR" sz="2800" u="sng" dirty="0" smtClean="0">
                <a:solidFill>
                  <a:schemeClr val="tx2">
                    <a:lumMod val="75000"/>
                  </a:schemeClr>
                </a:solidFill>
              </a:rPr>
              <a:t>θρησκευτικούς</a:t>
            </a:r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l-GR" sz="2800" u="sng" dirty="0" smtClean="0">
                <a:solidFill>
                  <a:schemeClr val="tx2">
                    <a:lumMod val="75000"/>
                  </a:schemeClr>
                </a:solidFill>
              </a:rPr>
              <a:t>εθνικής καταγωγής</a:t>
            </a:r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l-GR" sz="2800" u="sng" dirty="0" smtClean="0">
                <a:solidFill>
                  <a:schemeClr val="tx2">
                    <a:lumMod val="75000"/>
                  </a:schemeClr>
                </a:solidFill>
              </a:rPr>
              <a:t>πολιτικών πεποιθήσεων</a:t>
            </a:r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l-GR" sz="2800" u="sng" dirty="0" smtClean="0">
                <a:solidFill>
                  <a:schemeClr val="tx2">
                    <a:lumMod val="75000"/>
                  </a:schemeClr>
                </a:solidFill>
              </a:rPr>
              <a:t>συμμετοχής σε ιδιαίτερη κοινωνική ομάδα</a:t>
            </a:r>
            <a:endParaRPr lang="el-GR" sz="2800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</p:spPr>
        <p:txBody>
          <a:bodyPr>
            <a:noAutofit/>
          </a:bodyPr>
          <a:lstStyle/>
          <a:p>
            <a:r>
              <a:rPr lang="el-G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Συμφωνία του </a:t>
            </a:r>
            <a:r>
              <a:rPr lang="el-GR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Σένγκεν</a:t>
            </a:r>
            <a:endParaRPr lang="el-G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  Έλεγχος &amp; ρύθμιση μετακίνησης των προσφύγων στη </a:t>
            </a:r>
            <a:r>
              <a:rPr lang="el-GR" sz="2800" dirty="0" err="1" smtClean="0">
                <a:solidFill>
                  <a:schemeClr val="accent1">
                    <a:lumMod val="75000"/>
                  </a:schemeClr>
                </a:solidFill>
              </a:rPr>
              <a:t>Δυτ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. Ευρώπη </a:t>
            </a:r>
          </a:p>
          <a:p>
            <a:pPr>
              <a:buFont typeface="Wingdings" pitchFamily="2" charset="2"/>
              <a:buChar char="Ø"/>
            </a:pPr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 Υπεγράφη το 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1985, </a:t>
            </a:r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κωμόπολη </a:t>
            </a:r>
            <a:r>
              <a:rPr lang="el-GR" sz="2800" dirty="0" err="1" smtClean="0">
                <a:solidFill>
                  <a:schemeClr val="accent1">
                    <a:lumMod val="75000"/>
                  </a:schemeClr>
                </a:solidFill>
              </a:rPr>
              <a:t>Σένγκεν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 (Λουξεμβούργο)</a:t>
            </a:r>
          </a:p>
          <a:p>
            <a:pPr>
              <a:buFont typeface="Wingdings" pitchFamily="2" charset="2"/>
              <a:buChar char="Ø"/>
            </a:pP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 Ανάμεσα </a:t>
            </a:r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σε πέντε 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κράτη: Βέλγιο</a:t>
            </a:r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, Γερμανία, Γαλλία, Λουξεμβούργο και 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Ολλανδία</a:t>
            </a:r>
          </a:p>
          <a:p>
            <a:pPr>
              <a:buFont typeface="Wingdings" pitchFamily="2" charset="2"/>
              <a:buChar char="Ø"/>
            </a:pP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 Σταδιακά προσχώρησαν </a:t>
            </a:r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και άλλες χώρες, μεταξύ αυτών και η Ελλάδα (1992)</a:t>
            </a:r>
          </a:p>
          <a:p>
            <a:pPr>
              <a:buNone/>
            </a:pPr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4" name="3 - Εικόνα" descr="αρχείο λήψης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725144"/>
            <a:ext cx="3240360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Autofit/>
          </a:bodyPr>
          <a:lstStyle/>
          <a:p>
            <a:r>
              <a:rPr lang="el-GR" sz="3600" b="1" dirty="0">
                <a:solidFill>
                  <a:schemeClr val="accent1">
                    <a:lumMod val="75000"/>
                  </a:schemeClr>
                </a:solidFill>
              </a:rPr>
              <a:t>Κ</a:t>
            </a:r>
            <a:r>
              <a:rPr lang="el-GR" sz="3600" b="1" dirty="0" smtClean="0">
                <a:solidFill>
                  <a:schemeClr val="accent1">
                    <a:lumMod val="75000"/>
                  </a:schemeClr>
                </a:solidFill>
              </a:rPr>
              <a:t>ύριοι κανόνες στο πλαίσιο </a:t>
            </a:r>
            <a:r>
              <a:rPr lang="el-GR" sz="3600" b="1" dirty="0" err="1" smtClean="0">
                <a:solidFill>
                  <a:schemeClr val="accent1">
                    <a:lumMod val="75000"/>
                  </a:schemeClr>
                </a:solidFill>
              </a:rPr>
              <a:t>Σένγκεν</a:t>
            </a:r>
            <a:endParaRPr lang="el-GR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άρση ελέγχων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</a:rPr>
              <a:t>στα εσωτερικά σύνορα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 κοινή σειρά κανόνων που εφαρμόζονται σε άτομα που διασχίζουν τα εξωτερικά σύνορα κ-μ της Ε.Ε.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εναρμόνιση κανόνων σχετικά με όρους εισόδου &amp; θεώρησης διαβατηρίου για σύντομες διαμονές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ενισχυμένη αστυνομική συνεργασία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ενισχυμένη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</a:rPr>
              <a:t>δικαστική συνεργασία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(μέσω ταχύτερου συστήματος έκδοσης &amp; καλύτερης μεταβίβασης της εκτέλεσης δικαστικών αποφάσεων)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 θέσπιση και ανάπτυξη συστήματος πληροφόρησης </a:t>
            </a:r>
            <a:r>
              <a:rPr lang="el-GR" sz="2400" dirty="0" err="1" smtClean="0">
                <a:solidFill>
                  <a:schemeClr val="accent1">
                    <a:lumMod val="75000"/>
                  </a:schemeClr>
                </a:solidFill>
              </a:rPr>
              <a:t>Σένγκεν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 (ώστε έλεγχος εθνικών συνόρων &amp; παροχή πληροφοριών για πρόσωπα ή αντικείμενα)</a:t>
            </a:r>
          </a:p>
          <a:p>
            <a:pPr>
              <a:buNone/>
            </a:pPr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</a:rPr>
              <a:t>ρυθμίσεις για αίτηση ασύλου &amp; τις διαδικασίες απόδοσής του </a:t>
            </a:r>
          </a:p>
          <a:p>
            <a:pPr>
              <a:buNone/>
            </a:pPr>
            <a:endParaRPr lang="el-GR" sz="2800" dirty="0"/>
          </a:p>
        </p:txBody>
      </p:sp>
      <p:sp>
        <p:nvSpPr>
          <p:cNvPr id="4" name="3 - Δεξιό βέλος">
            <a:hlinkClick r:id="rId3" action="ppaction://hlinkfile"/>
          </p:cNvPr>
          <p:cNvSpPr/>
          <p:nvPr/>
        </p:nvSpPr>
        <p:spPr>
          <a:xfrm>
            <a:off x="7884368" y="6237312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Τέλος παρουσίασης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Ευχαριστώ για την προσοχή σας!!!</a:t>
            </a:r>
            <a:endParaRPr lang="el-GR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483</Words>
  <Application>Microsoft Office PowerPoint</Application>
  <PresentationFormat>Προβολή στην οθόνη (4:3)</PresentationFormat>
  <Paragraphs>62</Paragraphs>
  <Slides>9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Μάθημα: Πολιτική Παιδεία Α΄ Γενικού Λυκείου  Α΄ Επαγγελματικού Λυκείου </vt:lpstr>
      <vt:lpstr>ΕΝΝΟΙΕΣ</vt:lpstr>
      <vt:lpstr>Ελληνική ιστορία - προσφυγιά</vt:lpstr>
      <vt:lpstr>Συνθήκη της Γενεύης - Ύπατη Αρμοστεία για τους Πρόσφυγες. </vt:lpstr>
      <vt:lpstr>Συνθήκη της Γενεύης για τους Πρόσφυγες Ορισμός πολιτικού πρόσφυγα </vt:lpstr>
      <vt:lpstr>Πρόσφυγας - Άσυλο</vt:lpstr>
      <vt:lpstr>Συμφωνία του Σένγκεν</vt:lpstr>
      <vt:lpstr>Κύριοι κανόνες στο πλαίσιο Σένγκεν</vt:lpstr>
      <vt:lpstr>Τέλος παρουσίασης   Ευχαριστώ για την προσοχή σας!!!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Μάθημα: Πολιτική Παιδεία Α΄ Γενικού Λυκείου  Α΄ Επαγγελματικού Λυκείου </dc:title>
  <dc:creator>user</dc:creator>
  <cp:lastModifiedBy>user</cp:lastModifiedBy>
  <cp:revision>32</cp:revision>
  <dcterms:created xsi:type="dcterms:W3CDTF">2018-03-03T10:59:43Z</dcterms:created>
  <dcterms:modified xsi:type="dcterms:W3CDTF">2018-03-06T20:34:10Z</dcterms:modified>
</cp:coreProperties>
</file>