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682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278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83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7204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454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0756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414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9768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734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45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60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070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825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281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893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45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666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456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56CA44C-3DEE-41A9-AD15-44DDA06CD150}" type="datetimeFigureOut">
              <a:rPr lang="el-GR" smtClean="0"/>
              <a:t>20/11/2017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CB5C-113A-41B3-AB53-6E5F29209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5103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5CCF15-951A-4EEE-8617-CFA8801F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0429336" cy="2234241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ΚΕΦΑΛΑΙΟ 2 :Η ζήτηση των αγαθών.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0169CFF-5E7E-45B4-96B8-7E9B4D5F8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72269"/>
            <a:ext cx="8138455" cy="1597541"/>
          </a:xfrm>
        </p:spPr>
        <p:txBody>
          <a:bodyPr>
            <a:normAutofit/>
          </a:bodyPr>
          <a:lstStyle/>
          <a:p>
            <a:r>
              <a:rPr lang="el-GR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Γιώτη ελευθερία</a:t>
            </a:r>
          </a:p>
          <a:p>
            <a:r>
              <a:rPr lang="el-GR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Οικονομολόγος,</a:t>
            </a:r>
            <a:r>
              <a:rPr lang="en-US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</a:t>
            </a:r>
          </a:p>
          <a:p>
            <a:r>
              <a:rPr lang="el-GR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Μεταπτυχιακή φοιτήτρια ΑΠΘ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4F1AB0-F4B0-47A5-95A3-2552ED284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13" y="2311879"/>
            <a:ext cx="5141342" cy="1852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229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C77E14-78F6-4FAE-9403-AE279966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992038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Ασκήσεις για το σπίτι 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15B661-6FD4-43CE-A1AB-23A0D98AC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7147"/>
            <a:ext cx="12191999" cy="5960853"/>
          </a:xfrm>
        </p:spPr>
        <p:txBody>
          <a:bodyPr/>
          <a:lstStyle/>
          <a:p>
            <a:endParaRPr lang="el-GR" dirty="0"/>
          </a:p>
          <a:p>
            <a:endParaRPr lang="el-GR" dirty="0"/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Α)Οι ασκήσεις από το φυλλάδιο …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Β) Έρευνα : Να βρείτε δυο προϊόντα  πού έχουν αλλάξει τιμή τα τελευταία δύο χρόνια και να δείτε αντίστοιχα τι έγινε με την ζήτηση τους.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C053831-C8A1-48F1-9E62-1A16613EF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05" y="383311"/>
            <a:ext cx="1538695" cy="150587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B2EBBE2-3CB0-44D9-A178-B9E159D55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" y="4431030"/>
            <a:ext cx="3048000" cy="2019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461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036970-DE5C-49DF-857C-DE4CF27B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957532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Ευχαριστώ πολύ για την προσοχή σας !!!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6FA419D7-25B5-47B5-8880-916A378CE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1802600"/>
            <a:ext cx="6925733" cy="4013999"/>
          </a:xfrm>
        </p:spPr>
      </p:pic>
    </p:spTree>
    <p:extLst>
      <p:ext uri="{BB962C8B-B14F-4D97-AF65-F5344CB8AC3E}">
        <p14:creationId xmlns:p14="http://schemas.microsoft.com/office/powerpoint/2010/main" val="182826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7A468A-3C65-472B-AB71-6093C33C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1345721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Πόσο κοστίζει ένας καφές σε μια καφετέρια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BA78E4A-765B-4DF1-B3C8-53ADE2E15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45721"/>
            <a:ext cx="4572000" cy="25717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A02CA-5D6C-48F6-A4AF-66920BC4505B}"/>
              </a:ext>
            </a:extLst>
          </p:cNvPr>
          <p:cNvSpPr txBox="1"/>
          <p:nvPr/>
        </p:nvSpPr>
        <p:spPr>
          <a:xfrm>
            <a:off x="77638" y="1268083"/>
            <a:ext cx="75423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Σύμφωνα με έρευνα περίπου 3-3,50 € κατά μέσο όρο .</a:t>
            </a: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(εξαρτάται το είδος του καφέ και την περιοχή που βρίσκεται η καφετέρια.)</a:t>
            </a:r>
          </a:p>
          <a:p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Πριν δύο χρόνια η τιμή ήταν μειωμένη κατά 1€ </a:t>
            </a:r>
          </a:p>
          <a:p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αλλαγή της τιμής εξαρτάται από την φορολογία στα είδη εστίασης.</a:t>
            </a:r>
          </a:p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Πως αντέδρασαν λέτε εσείς οι καταναλωτές σ’ αυτό το γεγονός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l-G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2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027F9D-EF46-4798-B3B8-6AB1AE78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992038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Νόμος της Ζήτησης.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352FF6-E4E1-4577-BAD3-12E27577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2037"/>
            <a:ext cx="10049853" cy="5796951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Όταν η τιμή ενός αγαθού μειώνεται, αυξάνεται η ζητούμενη ποσότητά του,</a:t>
            </a:r>
          </a:p>
          <a:p>
            <a:pPr marL="0" indent="0">
              <a:buNone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όταν η τιμή του αυξάνεται , μειώνεται η ζητούμενη ποσότητά από αυτό το αγαθό, όταν οι άλλοι προσδιοριστικοί παράγοντες που μπορούν να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επηρεά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σουν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τη ζήτηση παραμένουν σταθεροί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(ceteris paribus) .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807971-114D-40FE-89B7-13208B4CE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36" y="3294213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6423760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0156D6-CA60-40D2-ABCB-1779E98F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724619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Παράδειγμα βιβλίου 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4E8ECD-6E2D-456E-855D-CDCF8F02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1102"/>
            <a:ext cx="12191999" cy="6236898"/>
          </a:xfrm>
        </p:spPr>
        <p:txBody>
          <a:bodyPr/>
          <a:lstStyle/>
          <a:p>
            <a:endParaRPr lang="el-GR" dirty="0"/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Ένας καταναλωτής με δεδομένο εισόδημα αγοράζει 4 κιλά πορτοκάλια, όταν η τιμή των πορτοκαλιών είναι 0,3 ευρώ το κιλό. Αν  η τιμή αυξηθεί και γίνει 0,4 ευρώ το κιλό, τότε αγοράζει 3 κιλά. Αν η τιμή μειωθεί και γίνει 0,2 το κιλό , αγοράζει 6 κιλά.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παράδειγμα αυτό μπορεί να απεικονιστεί σε διάγραμμα. Για να κάνουμε όμως πιο εύκολα το διάγραμμα ας κάνουμε ένα πινακάκι πρώτα με τις τιμές και τις ζητούμενες ποσότητες.</a:t>
            </a:r>
          </a:p>
          <a:p>
            <a:endParaRPr lang="el-GR" dirty="0"/>
          </a:p>
          <a:p>
            <a:endParaRPr lang="el-GR" dirty="0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4AE769C7-4345-4366-8E85-25CFF1A5C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20724"/>
              </p:ext>
            </p:extLst>
          </p:nvPr>
        </p:nvGraphicFramePr>
        <p:xfrm>
          <a:off x="-2" y="3914775"/>
          <a:ext cx="6096002" cy="1531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1">
                  <a:extLst>
                    <a:ext uri="{9D8B030D-6E8A-4147-A177-3AD203B41FA5}">
                      <a16:colId xmlns:a16="http://schemas.microsoft.com/office/drawing/2014/main" val="1672751114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1450559689"/>
                    </a:ext>
                  </a:extLst>
                </a:gridCol>
              </a:tblGrid>
              <a:tr h="382946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Τιμή (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P)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Ζητούμενη ποσότητα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(Q)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482708"/>
                  </a:ext>
                </a:extLst>
              </a:tr>
              <a:tr h="38294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0,2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6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43011"/>
                  </a:ext>
                </a:extLst>
              </a:tr>
              <a:tr h="38294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0,3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4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746443"/>
                  </a:ext>
                </a:extLst>
              </a:tr>
              <a:tr h="38294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0,4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303814"/>
                  </a:ext>
                </a:extLst>
              </a:tr>
            </a:tbl>
          </a:graphicData>
        </a:graphic>
      </p:graphicFrame>
      <p:pic>
        <p:nvPicPr>
          <p:cNvPr id="5" name="Εικόνα 4">
            <a:extLst>
              <a:ext uri="{FF2B5EF4-FFF2-40B4-BE49-F238E27FC236}">
                <a16:creationId xmlns:a16="http://schemas.microsoft.com/office/drawing/2014/main" id="{68A7B327-28AB-4B89-9DCF-1784FCE5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706095"/>
            <a:ext cx="6096000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F3793F-81C7-49F8-B515-2C45BCAC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776377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Παρατήρηση 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58BC41-B706-47A2-A371-66F76B303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378"/>
            <a:ext cx="12192000" cy="6081622"/>
          </a:xfrm>
        </p:spPr>
        <p:txBody>
          <a:bodyPr/>
          <a:lstStyle/>
          <a:p>
            <a:endParaRPr lang="el-GR" dirty="0"/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Ένας άλλος καταναλωτής με διαφορετικές προτιμήσεις ή με διαφορετικό εισόδημα θα αγόραζε στις ίδιες τιμές διαφορετικές ποσότητες πορτοκαλιών, όπως φαίνεται παρακάτω .</a:t>
            </a:r>
          </a:p>
          <a:p>
            <a:endParaRPr lang="el-GR" dirty="0"/>
          </a:p>
          <a:p>
            <a:endParaRPr lang="el-GR" dirty="0"/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441E8096-D269-464C-A84D-CA5232121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72463"/>
              </p:ext>
            </p:extLst>
          </p:nvPr>
        </p:nvGraphicFramePr>
        <p:xfrm>
          <a:off x="0" y="2462201"/>
          <a:ext cx="5538158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956">
                  <a:extLst>
                    <a:ext uri="{9D8B030D-6E8A-4147-A177-3AD203B41FA5}">
                      <a16:colId xmlns:a16="http://schemas.microsoft.com/office/drawing/2014/main" val="1672751114"/>
                    </a:ext>
                  </a:extLst>
                </a:gridCol>
                <a:gridCol w="2795202">
                  <a:extLst>
                    <a:ext uri="{9D8B030D-6E8A-4147-A177-3AD203B41FA5}">
                      <a16:colId xmlns:a16="http://schemas.microsoft.com/office/drawing/2014/main" val="1450559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Τιμή (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P)</a:t>
                      </a:r>
                      <a:endParaRPr lang="el-G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Ζητούμενη ποσότητα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(Q)</a:t>
                      </a:r>
                      <a:endParaRPr lang="el-G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48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0,2</a:t>
                      </a:r>
                      <a:endParaRPr lang="el-G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l-G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04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0,3</a:t>
                      </a:r>
                      <a:endParaRPr lang="el-G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l-G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746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0,4</a:t>
                      </a:r>
                      <a:endParaRPr lang="el-GR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l-GR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303814"/>
                  </a:ext>
                </a:extLst>
              </a:tr>
            </a:tbl>
          </a:graphicData>
        </a:graphic>
      </p:graphicFrame>
      <p:pic>
        <p:nvPicPr>
          <p:cNvPr id="4" name="Εικόνα 3">
            <a:extLst>
              <a:ext uri="{FF2B5EF4-FFF2-40B4-BE49-F238E27FC236}">
                <a16:creationId xmlns:a16="http://schemas.microsoft.com/office/drawing/2014/main" id="{E9188E89-8A3C-4989-A065-FE66BC057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158" y="2462202"/>
            <a:ext cx="6653841" cy="43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A75761-D06C-4A1E-B34F-4536263E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681487"/>
          </a:xfrm>
        </p:spPr>
        <p:txBody>
          <a:bodyPr/>
          <a:lstStyle/>
          <a:p>
            <a:r>
              <a:rPr lang="el-GR" dirty="0"/>
              <a:t>                         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Απορίες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5985F3-5FAC-4663-8401-CF1C71C7A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5940"/>
            <a:ext cx="12192000" cy="5702060"/>
          </a:xfrm>
        </p:spPr>
        <p:txBody>
          <a:bodyPr/>
          <a:lstStyle/>
          <a:p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90B5BF8-AD4C-48B8-A2BC-AD95B5306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9" y="788238"/>
            <a:ext cx="3810000" cy="2857500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F247375-D0DF-418F-8F59-4C4CF9E1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65" y="3033262"/>
            <a:ext cx="4381500" cy="2457450"/>
          </a:xfrm>
          <a:prstGeom prst="rect">
            <a:avLst/>
          </a:prstGeom>
          <a:ln w="127000" cap="rnd">
            <a:solidFill>
              <a:schemeClr val="tx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2654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7BF16E-5D16-4D29-A406-A1FFFA65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836762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Άσκηση εξάσκησης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21D34D-C6B7-4FA6-8A03-B2A665DAB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62"/>
            <a:ext cx="12192000" cy="6021238"/>
          </a:xfrm>
        </p:spPr>
        <p:txBody>
          <a:bodyPr/>
          <a:lstStyle/>
          <a:p>
            <a:endParaRPr lang="el-GR" dirty="0"/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Δίνεται ο πίνακας ζήτησης φιαλών νερού ενός καταναλωτή.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035B41BC-53EC-4971-97E7-771243FEE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033014"/>
              </p:ext>
            </p:extLst>
          </p:nvPr>
        </p:nvGraphicFramePr>
        <p:xfrm>
          <a:off x="1836572" y="2923333"/>
          <a:ext cx="8127999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189251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465647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969753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Τιμή φιάλης (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P)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Ζητούμενη ποσότητα φιαλών ανά εβδομάδα (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383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120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8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8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100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10   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48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80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12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58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60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14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580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40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16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127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20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18</a:t>
                      </a:r>
                      <a:endParaRPr lang="el-G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08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8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994A0F-1765-4F0F-BE21-74AEBF8A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802257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Ερωτήματα της άσκησης 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7A370E-499F-49BA-AB56-632E375D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2642"/>
            <a:ext cx="12192000" cy="5995358"/>
          </a:xfrm>
        </p:spPr>
        <p:txBody>
          <a:bodyPr/>
          <a:lstStyle/>
          <a:p>
            <a:endParaRPr lang="el-GR" dirty="0"/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 Να σχεδιάσετε την ατομική καμπύλη ζήτησης φιαλών νερού του καταναλωτή.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Β) Που οφείλεται η αρνητική κλίση της καμπύλης ζήτησης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Γ) Ποιο είναι το περιεχόμενο του νόμου της ζήτησης και υπό ποια προϋπόθεση ισχύει ο  νόμος αυτός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9A2DC2B-A818-424A-A9D8-1D3CDA5FB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04" y="4216880"/>
            <a:ext cx="3810000" cy="2133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22160897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C043C6-F8D2-4DF3-BEBC-3CC7397B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050834" cy="802257"/>
          </a:xfrm>
        </p:spPr>
        <p:txBody>
          <a:bodyPr/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Απάντηση </a:t>
            </a:r>
            <a:r>
              <a:rPr lang="el-GR" dirty="0"/>
              <a:t>: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5674D01-34FD-40F0-943A-24EAAC642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2258"/>
            <a:ext cx="12192000" cy="6055742"/>
          </a:xfrm>
        </p:spPr>
        <p:txBody>
          <a:bodyPr>
            <a:normAutofit fontScale="92500" lnSpcReduction="10000"/>
          </a:bodyPr>
          <a:lstStyle/>
          <a:p>
            <a:endParaRPr lang="el-GR" dirty="0"/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καμπύλη ζήτησης έχει αρνητική κλίση επειδή η σχέση που συνδέει την τιμή και τη ζητούμενη ποσότητα,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ceteris paribus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είναι αντίστροφη.</a:t>
            </a: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Γ)Σύμφωνα με το νόμο της ζήτησης, όταν μειώνεται η τιμή ενός αγαθού, αυξάνεται η ζητούμενη ποσότητα του αγαθού αυτού. Αντιθέτως, όταν αυξάνεται η τιμή ενός αγαθού, μειώνεται η ζητούμενη ποσότητα του αγαθού αυτού. Ο νόμος της ζήτησης ισχύει όταν μεταβάλλεται μόνο η </a:t>
            </a:r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τιμή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αγαθού αυτού και όλοι οι άλλοι παράγοντες που επηρεάζουν τη ζήτηση, παραμένουν </a:t>
            </a:r>
            <a:r>
              <a:rPr 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σταθεροί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18C452D-AF51-4B4C-8681-A565A1DBD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02" y="802257"/>
            <a:ext cx="6650966" cy="33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Πορτοκαλί κόκκινο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269</TotalTime>
  <Words>537</Words>
  <Application>Microsoft Office PowerPoint</Application>
  <PresentationFormat>Ευρεία οθόνη</PresentationFormat>
  <Paragraphs>100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Times New Roman</vt:lpstr>
      <vt:lpstr>Wingdings</vt:lpstr>
      <vt:lpstr>Wingdings 3</vt:lpstr>
      <vt:lpstr>Ιόν</vt:lpstr>
      <vt:lpstr>ΚΕΦΑΛΑΙΟ 2 :Η ζήτηση των αγαθών.</vt:lpstr>
      <vt:lpstr>Πόσο κοστίζει ένας καφές σε μια καφετέρια;</vt:lpstr>
      <vt:lpstr>Ο Νόμος της Ζήτησης.</vt:lpstr>
      <vt:lpstr>Παράδειγμα βιβλίου :</vt:lpstr>
      <vt:lpstr>Παρατήρηση :</vt:lpstr>
      <vt:lpstr>                          Απορίες ;</vt:lpstr>
      <vt:lpstr>Άσκηση εξάσκησης </vt:lpstr>
      <vt:lpstr>Ερωτήματα της άσκησης :</vt:lpstr>
      <vt:lpstr>Απάντηση :</vt:lpstr>
      <vt:lpstr>Ασκήσεις για το σπίτι :</vt:lpstr>
      <vt:lpstr>Ευχαριστώ πολύ για την προσοχή σας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ΚΕΦΑΛΑΙΟ 2 :Η ζήτηση των αγαθών.</dc:title>
  <dc:creator>Ελλη</dc:creator>
  <cp:lastModifiedBy>Ελλη</cp:lastModifiedBy>
  <cp:revision>25</cp:revision>
  <dcterms:created xsi:type="dcterms:W3CDTF">2017-11-17T14:27:04Z</dcterms:created>
  <dcterms:modified xsi:type="dcterms:W3CDTF">2017-11-20T20:36:35Z</dcterms:modified>
</cp:coreProperties>
</file>