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3" r:id="rId17"/>
    <p:sldId id="270" r:id="rId18"/>
    <p:sldId id="271" r:id="rId19"/>
    <p:sldId id="272" r:id="rId20"/>
  </p:sldIdLst>
  <p:sldSz cx="12193588" cy="685800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4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88" y="565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292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fld id="{D8DEC2CD-2001-4D04-91B8-920B76FEBF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3B5E73A-71A7-4E32-B852-548D3045185B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0BDD530-80FB-4A46-BDCD-7A0641D16F92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CEA1CD6-E0D2-447D-B163-7A7CEE8890B2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A98959D-DFF2-4F11-9582-ED2D89003264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2C889BB-9E92-4A14-9789-A2FC683D3404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3FE4B59-6473-45DE-8E52-FD31C1EE13E4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966CE2B-D8F4-44FA-A847-CCC5A8758F20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4688F12-4680-44BE-8DFB-D9340BDA3D26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19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4788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59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AEBCA-4879-4EB6-8AE2-E02FA8394C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328DC-9694-4CA7-A3EB-3C1B0E5E65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6025" y="1604963"/>
            <a:ext cx="2741613" cy="452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1604963"/>
            <a:ext cx="8074025" cy="452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F7B0-C238-40AA-94BD-3E63475B8C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1038" y="2733675"/>
            <a:ext cx="8139112" cy="13684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DB7FE-9E82-4E3E-BE52-D852D4EB52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4788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59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169D4-896B-4890-A6B2-BE498C3BC9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BEBAB-4B70-48A8-BFF4-2B193245A1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4787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47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58C44-81F9-491F-B177-ECF5CFFE20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1038" y="2336800"/>
            <a:ext cx="4727575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561013" y="2336800"/>
            <a:ext cx="4729162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91D10-14C2-40EE-8D4D-FB94AEC96D8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43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4425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4425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0385-5633-4AB9-AAB2-12ED7B76F7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F44FD-0A3F-4E8F-BF9D-245D6AAA1A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BDE95-6FED-44CF-81AF-77548AB292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C24BE-FB6B-40F4-8D8A-3BCAA3F5C4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7263" y="273050"/>
            <a:ext cx="6816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8906F-0BCF-423D-A9E6-49CB68865A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5D8A5-6AB6-4B4E-9FC6-568F3D3A6F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A1C07-F973-407D-A721-32C2AF9361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888288" y="752475"/>
            <a:ext cx="2401887" cy="51784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1038" y="752475"/>
            <a:ext cx="7054850" cy="51784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8CE-1044-4A5B-BD3F-3509513F26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47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47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CE28C-04E2-42A3-B260-97FB04EF7D1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70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69025" y="1604963"/>
            <a:ext cx="54086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F2375-C9FC-468D-8816-CFB5C20CEA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43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4425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4425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45C3C-F840-4C88-A5D9-D66FCC2508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995B2-52DA-4BD1-9B4D-A37B39599E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32024-29F5-4523-AD4B-0CFDCB89849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7263" y="273050"/>
            <a:ext cx="6816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6A1C8-50B7-480B-9E66-1F768ABC4F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619A0-653F-49C1-868B-F986D43A13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4243388"/>
            <a:ext cx="89677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112250" y="4243388"/>
            <a:ext cx="3076575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2590800"/>
            <a:ext cx="8967788" cy="1660525"/>
          </a:xfrm>
          <a:prstGeom prst="rect">
            <a:avLst/>
          </a:prstGeom>
          <a:solidFill>
            <a:srgbClr val="262626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9112250" y="2590800"/>
            <a:ext cx="3076575" cy="1660525"/>
          </a:xfrm>
          <a:prstGeom prst="rect">
            <a:avLst/>
          </a:prstGeom>
          <a:solidFill>
            <a:srgbClr val="F0941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2733675"/>
            <a:ext cx="8139112" cy="136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7551738" y="5935663"/>
            <a:ext cx="2738437" cy="360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81038" y="5935663"/>
            <a:ext cx="68707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9255125" y="2751138"/>
            <a:ext cx="1166813" cy="1350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C0321B8-3AC9-407C-A746-53C45D7F6AC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5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8038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4"/>
            <a:r>
              <a:rPr lang="en-GB" smtClean="0"/>
              <a:t>Ένατο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2pPr>
      <a:lvl3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3pPr>
      <a:lvl4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4pPr>
      <a:lvl5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5pPr>
      <a:lvl6pPr marL="25146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6pPr>
      <a:lvl7pPr marL="29718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7pPr>
      <a:lvl8pPr marL="34290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8pPr>
      <a:lvl9pPr marL="38862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609600"/>
            <a:ext cx="10437813" cy="1368425"/>
          </a:xfrm>
          <a:prstGeom prst="rect">
            <a:avLst/>
          </a:prstGeom>
          <a:solidFill>
            <a:srgbClr val="262626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0585450" y="609600"/>
            <a:ext cx="1603375" cy="1368425"/>
          </a:xfrm>
          <a:prstGeom prst="rect">
            <a:avLst/>
          </a:prstGeom>
          <a:solidFill>
            <a:srgbClr val="F0941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752475"/>
            <a:ext cx="9609137" cy="1076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2336800"/>
            <a:ext cx="9609137" cy="3594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4"/>
            <a:r>
              <a:rPr lang="en-GB" smtClean="0"/>
              <a:t>Ένατο επίπεδο διάρθρωσης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7551738" y="5935663"/>
            <a:ext cx="2738437" cy="360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l-GR"/>
              <a:t>24/11/2017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81038" y="5935663"/>
            <a:ext cx="68707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10729913" y="752475"/>
            <a:ext cx="1149350" cy="1085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B5F1F25-7B0C-45B9-B684-9FE11654DA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2pPr>
      <a:lvl3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3pPr>
      <a:lvl4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4pPr>
      <a:lvl5pPr algn="l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5pPr>
      <a:lvl6pPr marL="25146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6pPr>
      <a:lvl7pPr marL="29718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7pPr>
      <a:lvl8pPr marL="34290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8pPr>
      <a:lvl9pPr marL="3886200" indent="-228600" algn="l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Trebuchet MS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3600450"/>
            <a:ext cx="8143875" cy="1373188"/>
          </a:xfrm>
        </p:spPr>
        <p:txBody>
          <a:bodyPr anchor="t"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4000" b="1" dirty="0" err="1" smtClean="0"/>
              <a:t>Πιλιλίτσης</a:t>
            </a:r>
            <a:r>
              <a:rPr lang="el-GR" sz="4000" b="1" dirty="0" smtClean="0"/>
              <a:t> Δημήτρης</a:t>
            </a:r>
            <a:r>
              <a:rPr lang="en-US" sz="4000" dirty="0" smtClean="0"/>
              <a:t> 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1038" y="4394200"/>
            <a:ext cx="8143875" cy="1117600"/>
          </a:xfrm>
        </p:spPr>
        <p:txBody>
          <a:bodyPr lIns="90000" tIns="45000" rIns="90000" bIns="45000"/>
          <a:lstStyle/>
          <a:p>
            <a:pPr marL="0" indent="0" eaLnBrk="1" hangingPunct="1">
              <a:lnSpc>
                <a:spcPct val="9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l-GR" sz="4000" smtClean="0"/>
              <a:t>Κατανοώντας το Νόμο της ζήτησης των αγαθών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9375"/>
            <a:ext cx="12193588" cy="3390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594" y="609600"/>
            <a:ext cx="9609137" cy="1076325"/>
          </a:xfrm>
        </p:spPr>
        <p:txBody>
          <a:bodyPr/>
          <a:lstStyle/>
          <a:p>
            <a:r>
              <a:rPr lang="el-GR" sz="3600" dirty="0" smtClean="0"/>
              <a:t>     Ελαστικότητα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1038" y="2336800"/>
            <a:ext cx="9609137" cy="4064000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• μας επιτρέπει να αναλύσουμε την προσφορά και τη ζήτηση σε βάθος.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• αποτελεί μια μέτρηση για τον τρόπο με τον οποίο πόσοι παραγωγοί και πόσοι καταναλωτές θα ανταποκριθούν στις μεταβολές των συνθηκών που επικρατούν στην αγορά του προϊόντος.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Ελαστικότητα ζήτησης ως προς την τιμή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1038" y="2336800"/>
            <a:ext cx="9609137" cy="3911600"/>
          </a:xfrm>
        </p:spPr>
        <p:txBody>
          <a:bodyPr/>
          <a:lstStyle/>
          <a:p>
            <a:r>
              <a:rPr lang="el-GR" dirty="0" smtClean="0"/>
              <a:t>• Η ελαστικότητα ζήτησης ως προς την τιμή αποτελεί μια μέτρηση του τρόπου με τον οποίο η ζητούμενη ποσότητα ενός αγαθού ανταποκρίνεται σε μια μεταβολή της τιμής του αγαθού αυτού. </a:t>
            </a:r>
          </a:p>
          <a:p>
            <a:r>
              <a:rPr lang="el-GR" dirty="0" smtClean="0"/>
              <a:t>• Η μέτρηση της ελαστικότητας  γίνεται πάντοτε σε όρους ποσοστιαίας μεταβολής. </a:t>
            </a:r>
          </a:p>
          <a:p>
            <a:r>
              <a:rPr lang="el-GR" dirty="0" smtClean="0"/>
              <a:t>• Ειδικότερα, η ελαστικότητα ζήτησης ως προς την τιμή είναι η ποσοστιαία μεταβολή στη ζητούμενη ποσότητα ως αποτέλεσμα της ποσοστιαίας μεταβολής στην τιμή του αγαθού.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Η Ελαστικότητα της Ζήτησης και οι Προσδιοριστικοί της Παράγοντες 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/>
              <a:t>Ζήτηση τείνει να είναι περισσότερο ελαστική: </a:t>
            </a:r>
          </a:p>
          <a:p>
            <a:r>
              <a:rPr lang="el-GR" dirty="0" smtClean="0"/>
              <a:t>• όσο μεγαλύτερος είναι ο αριθμός των στενών υποκατάστατων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 smtClean="0"/>
              <a:t>• όταν το αγαθό είναι πολυτελές. </a:t>
            </a:r>
          </a:p>
          <a:p>
            <a:r>
              <a:rPr lang="el-GR" dirty="0" smtClean="0"/>
              <a:t>• όσο πιο στενά οριζόμενη είναι η αγορά </a:t>
            </a:r>
          </a:p>
          <a:p>
            <a:r>
              <a:rPr lang="el-GR" dirty="0" smtClean="0"/>
              <a:t>• όσο μεγαλύτερη είναι η χρονική περίοδος αναφοράς.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Υπολογισμός της ελαστικότητας ζήτησης ως προς την τιμή 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• Η ελαστικότητα ζήτησης ως προς την τιμή υπολογίζεται ως η ποσοστιαία μεταβολή στη ζητούμενη ποσότητα προς την ποσοστιαία μεταβολή στην τιμή του αγαθού. </a:t>
            </a:r>
          </a:p>
          <a:p>
            <a:endParaRPr lang="el-GR" dirty="0" smtClean="0"/>
          </a:p>
        </p:txBody>
      </p:sp>
      <p:pic>
        <p:nvPicPr>
          <p:cNvPr id="7" name="Picture 2" descr="C:\Users\dimi\Desktop\παδ2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394" y="3886200"/>
            <a:ext cx="63246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Ελαστικότητα ζήτησης ως προς την τιμή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1038" y="2336800"/>
            <a:ext cx="9609137" cy="4140200"/>
          </a:xfrm>
        </p:spPr>
        <p:txBody>
          <a:bodyPr/>
          <a:lstStyle/>
          <a:p>
            <a:r>
              <a:rPr lang="el-GR" dirty="0" smtClean="0"/>
              <a:t>• Παράδειγμα: Εάν η τιμή ενός αγαθού Α αυξηθεί από 2.00€ σε 2.20€ και η ποσότητα που καταναλώνεται μειωθεί από 10 σε 8 κιλά, τότε η ελαστικότητα της ζήτησης ως προς την τιμή υπολογίζεται ως εξής:</a:t>
            </a:r>
          </a:p>
          <a:p>
            <a:r>
              <a:rPr lang="el-GR" dirty="0" smtClean="0"/>
              <a:t>   Ε</a:t>
            </a:r>
            <a:r>
              <a:rPr lang="en-US" sz="1400" dirty="0" smtClean="0"/>
              <a:t>D</a:t>
            </a:r>
            <a:r>
              <a:rPr lang="en-US" dirty="0" smtClean="0"/>
              <a:t>=(</a:t>
            </a:r>
            <a:r>
              <a:rPr lang="el-GR" dirty="0" smtClean="0"/>
              <a:t>Δ</a:t>
            </a:r>
            <a:r>
              <a:rPr lang="en-US" dirty="0" smtClean="0"/>
              <a:t>Q/</a:t>
            </a:r>
            <a:r>
              <a:rPr lang="el-GR" dirty="0" smtClean="0"/>
              <a:t>Δ</a:t>
            </a:r>
            <a:r>
              <a:rPr lang="en-US" dirty="0" smtClean="0"/>
              <a:t>P)*(P1</a:t>
            </a:r>
            <a:r>
              <a:rPr lang="el-GR" dirty="0" smtClean="0"/>
              <a:t>/</a:t>
            </a:r>
            <a:r>
              <a:rPr lang="en-US" dirty="0" smtClean="0"/>
              <a:t>Q1)     =     -10*0.2= -2, |2|&gt;1 </a:t>
            </a:r>
            <a:r>
              <a:rPr lang="el-GR" dirty="0" smtClean="0"/>
              <a:t>Άρα ελαστική</a:t>
            </a:r>
            <a:endParaRPr lang="en-US" dirty="0" smtClean="0"/>
          </a:p>
          <a:p>
            <a:r>
              <a:rPr lang="el-GR" dirty="0" smtClean="0"/>
              <a:t>Δ</a:t>
            </a:r>
            <a:r>
              <a:rPr lang="en-US" dirty="0" smtClean="0"/>
              <a:t>Q=8-10=-2  ,                                      </a:t>
            </a:r>
          </a:p>
          <a:p>
            <a:r>
              <a:rPr lang="el-GR" dirty="0" smtClean="0"/>
              <a:t>Δ</a:t>
            </a:r>
            <a:r>
              <a:rPr lang="en-US" dirty="0" smtClean="0"/>
              <a:t>P=2.20-2.OO= 0.2 ,</a:t>
            </a:r>
          </a:p>
          <a:p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Q/</a:t>
            </a:r>
            <a:r>
              <a:rPr lang="el-GR" dirty="0" smtClean="0"/>
              <a:t>ΔΡ=-2/0.2=-10 </a:t>
            </a:r>
          </a:p>
          <a:p>
            <a:r>
              <a:rPr lang="el-GR" dirty="0" smtClean="0"/>
              <a:t>Ρ1/</a:t>
            </a:r>
            <a:r>
              <a:rPr lang="en-US" dirty="0" smtClean="0"/>
              <a:t>Q1=2/10=0.2</a:t>
            </a:r>
          </a:p>
          <a:p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 flipH="1">
            <a:off x="5715794" y="4446955"/>
            <a:ext cx="6019800" cy="2411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ανωτέρω ελαστικότητα της ζήτησης, δίνει την </a:t>
            </a:r>
            <a:r>
              <a:rPr lang="el-GR" b="1" dirty="0"/>
              <a:t>ελαστικότητα στο σημείο</a:t>
            </a:r>
            <a:r>
              <a:rPr lang="el-GR" dirty="0"/>
              <a:t> που αντιστοιχεί σε τιμή Ρ</a:t>
            </a:r>
            <a:r>
              <a:rPr lang="el-GR" baseline="-25000" dirty="0"/>
              <a:t>1</a:t>
            </a:r>
            <a:r>
              <a:rPr lang="el-GR" dirty="0"/>
              <a:t> και ζητούμενη ποσότητα Q</a:t>
            </a:r>
            <a:r>
              <a:rPr lang="el-GR" baseline="-25000" dirty="0"/>
              <a:t>1</a:t>
            </a:r>
            <a:endParaRPr lang="el-GR" dirty="0"/>
          </a:p>
          <a:p>
            <a:r>
              <a:rPr lang="el-GR" dirty="0"/>
              <a:t>Από το νόμο της ζήτησης γνωρίζουμε ότι κάθε μεταβολή της τιμής έχει ως αποτέλεσμα τη μεταβολή της ζητούμενης ποσότητας προς την αντίθετη φορά. Η αρνητική αυτή σχέση μεταξύ τιμής και ζητούμενης ποσότητας έχει ως αποτέλεσμα </a:t>
            </a:r>
            <a:r>
              <a:rPr lang="el-GR" b="1" dirty="0"/>
              <a:t>η αριθμητική τιμή της ελαστικότητας ζήτησης να είναι αρνητική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Συνολική Δαπάνη και ελαστικότητα ζήτησης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συνολική δαπάνη των καταναλωτών για ένα αγαθό εξαρτάται άμεσα από την ελαστικότητα της ζήτησης ως προς την τιμή. Γνωρίζουμε ότι η συνολική δαπάνη των καταναλωτών είναι ίση με το γινόμενο της τιμής επί την ποσότητα: ΣΔ = Ρ · Q. Σε κάθε μεταβολή της τιμής, η συνολική δαπάνη δέχεται δυο αντίθετες επιδράσεις, η μια προέρχεται από τη μεταβολή της τιμής και η άλλη από την αντίθετη μεταβολή της ζητούμενης ποσότητας. Τελικά εξαρτάται από την ελαστικότητα ζήτησης του αγαθού ποια από τις δύο μεταβολές θα επηρεάσει τη συνολική δαπάνη.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      Ελαστικότητα ζήτησης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Ζήτηση ελαστική</a:t>
            </a:r>
            <a:r>
              <a:rPr lang="el-GR" dirty="0" smtClean="0"/>
              <a:t> (|Ε</a:t>
            </a:r>
            <a:r>
              <a:rPr lang="el-GR" baseline="-25000" dirty="0" smtClean="0"/>
              <a:t>D</a:t>
            </a:r>
            <a:r>
              <a:rPr lang="el-GR" dirty="0" smtClean="0"/>
              <a:t>| &gt;1): Στην ελαστική ζήτηση η ποσοστιαία μεταβολή της ζητούμενης ποσότητας είναι </a:t>
            </a:r>
            <a:r>
              <a:rPr lang="el-GR" b="1" dirty="0" smtClean="0"/>
              <a:t>μεγαλύτερη</a:t>
            </a:r>
            <a:r>
              <a:rPr lang="el-GR" dirty="0" smtClean="0"/>
              <a:t> από την ποσοστιαία μεταβολή της τιμής (σε απόλυτες τιμές). Επομένως, τη συνολική δαπάνη θα επηρεάζει κάθε φορά η μεγαλύτερη ποσοστιαία μεταβολή, δηλαδή η μεταβολή της ζητούμενης ποσότητας.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</a:t>
            </a:r>
            <a:r>
              <a:rPr lang="el-GR" sz="3600" dirty="0" smtClean="0"/>
              <a:t>Ελαστικότητα ζήτησης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Ζήτηση ανελαστική </a:t>
            </a:r>
            <a:r>
              <a:rPr lang="el-GR" dirty="0" smtClean="0"/>
              <a:t>(|Ε</a:t>
            </a:r>
            <a:r>
              <a:rPr lang="el-GR" baseline="-25000" dirty="0" smtClean="0"/>
              <a:t>D</a:t>
            </a:r>
            <a:r>
              <a:rPr lang="el-GR" dirty="0" smtClean="0"/>
              <a:t>|</a:t>
            </a:r>
            <a:r>
              <a:rPr lang="en-US" dirty="0" smtClean="0"/>
              <a:t>&lt;1)</a:t>
            </a:r>
            <a:r>
              <a:rPr lang="el-GR" dirty="0" smtClean="0"/>
              <a:t> </a:t>
            </a:r>
            <a:r>
              <a:rPr lang="el-GR" dirty="0" smtClean="0"/>
              <a:t>ανελαστική ζήτηση η ποσοστιαία μεταβολή της ζητούμενης ποσότητας είναι </a:t>
            </a:r>
            <a:r>
              <a:rPr lang="el-GR" b="1" dirty="0" smtClean="0"/>
              <a:t>μικρότερη</a:t>
            </a:r>
            <a:r>
              <a:rPr lang="el-GR" dirty="0" smtClean="0"/>
              <a:t> από την ποσοστιαία μεταβολή της τιμής (σε απόλυτες τιμές). Επομένως, τη συνολική δαπάνη θα επηρεάζει κάθε φορά η μεγαλύτερη ποσοστιαία μεταβολή, δηλαδή της τιμής.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      Ελαστικότητα ζήτησης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Ζήτηση με ελαστικότητα ίση με τη μονάδα</a:t>
            </a:r>
            <a:r>
              <a:rPr lang="el-GR" dirty="0" smtClean="0"/>
              <a:t> (|Ε</a:t>
            </a:r>
            <a:r>
              <a:rPr lang="el-GR" baseline="-25000" dirty="0" smtClean="0"/>
              <a:t>D</a:t>
            </a:r>
            <a:r>
              <a:rPr lang="el-GR" dirty="0" smtClean="0"/>
              <a:t>| = 1): Στην περίπτωση αυτή, η ποσοστιαία μεταβολή της ζητούμενης ποσότητας είναι </a:t>
            </a:r>
            <a:r>
              <a:rPr lang="el-GR" b="1" dirty="0" smtClean="0"/>
              <a:t>ίση</a:t>
            </a:r>
            <a:r>
              <a:rPr lang="el-GR" dirty="0" smtClean="0"/>
              <a:t> με την ποσοστιαία μεταβολή της τιμής (σε απόλυτες τιμές). Επομένως, η συνολική δαπάνη στην περίπτωση αυτή θα παραμείνει σταθερή.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>
          <a:xfrm>
            <a:off x="382588" y="2590800"/>
            <a:ext cx="8137525" cy="1368425"/>
          </a:xfrm>
        </p:spPr>
        <p:txBody>
          <a:bodyPr/>
          <a:lstStyle/>
          <a:p>
            <a:r>
              <a:rPr lang="el-GR" sz="2400" smtClean="0"/>
              <a:t>Τι είναι ζήτηση</a:t>
            </a:r>
            <a:r>
              <a:rPr lang="en-US" sz="2400" smtClean="0"/>
              <a:t> ; </a:t>
            </a:r>
            <a:r>
              <a:rPr lang="el-GR" sz="2400" smtClean="0"/>
              <a:t>Ποιοι παράγοντες την επηρεάζουν </a:t>
            </a:r>
            <a:r>
              <a:rPr lang="en-US" sz="2400" smtClean="0"/>
              <a:t>; </a:t>
            </a:r>
            <a:r>
              <a:rPr lang="el-GR" sz="2400" smtClean="0"/>
              <a:t>Τι είναι το εισόδημα </a:t>
            </a:r>
            <a:r>
              <a:rPr lang="en-US" sz="2400" smtClean="0"/>
              <a:t>; </a:t>
            </a:r>
            <a:r>
              <a:rPr lang="el-GR" sz="2400" smtClean="0"/>
              <a:t>Τι είναι υποκατάστατα προϊόντα </a:t>
            </a:r>
            <a:r>
              <a:rPr lang="en-US" sz="2400" smtClean="0"/>
              <a:t>; </a:t>
            </a:r>
            <a:r>
              <a:rPr lang="el-GR" sz="2400" smtClean="0"/>
              <a:t>Πως επηρεάζουν τη ζήτηση </a:t>
            </a:r>
            <a:r>
              <a:rPr lang="en-US" sz="240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US" sz="3600" smtClean="0"/>
              <a:t>ΕΙΜΑΣΤΕ ΚΑΤΑΝΑΛΩΤΕΣ ΚΑΙ ΖΗΤΑΜΕ……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1038" y="2336800"/>
            <a:ext cx="9613900" cy="359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4000">
                <a:solidFill>
                  <a:srgbClr val="FFFFFF"/>
                </a:solidFill>
                <a:latin typeface="Trebuchet MS" charset="0"/>
              </a:rPr>
              <a:t>Ο καταναλωτής για να πάρει ολοένα και περισσότερη ικανοποίηση από ένα αγαθό, μέχρι τη μεγιστοποίησή της, επηρεάζεται από δύο παράγοντες: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pPr eaLnBrk="1" hangingPunct="1"/>
            <a:r>
              <a:rPr lang="el-GR" sz="3200" smtClean="0"/>
              <a:t>ΠΑΡΑΓΟΝΤΕΣ ΠΟΥ ΕΠΗΡΕΑΑΖΟΥΝ ΤΗ ΖΗΤΗΣΗ</a:t>
            </a:r>
            <a:endParaRPr lang="en-US" sz="3200" smtClean="0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63588" y="2057400"/>
            <a:ext cx="9613900" cy="359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2400">
                <a:solidFill>
                  <a:srgbClr val="FFFFFF"/>
                </a:solidFill>
                <a:latin typeface="Trebuchet MS" charset="0"/>
              </a:rPr>
              <a:t>1. Το εισόδημά του 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2400">
                <a:solidFill>
                  <a:srgbClr val="FFFFFF"/>
                </a:solidFill>
                <a:latin typeface="Trebuchet MS" charset="0"/>
              </a:rPr>
              <a:t>2. Και την ύπαρξη άλλων αγαθών που ικανοποιούν την ίδια ανάγκη (Υποκατάστατα). Για παράδειγμα εάν αυξηθεί η τιμή στο χοιρινό κρέας οι καταναλωτές θα ζητούν κοτόπουλο  και το αντίστροφο.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FontTx/>
              <a:buNone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endParaRPr lang="en-US" sz="2400">
              <a:solidFill>
                <a:srgbClr val="FFFFFF"/>
              </a:solidFill>
              <a:latin typeface="Trebuchet MS" charset="0"/>
            </a:endParaRP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038" y="4137025"/>
            <a:ext cx="4348162" cy="2611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1838" y="4103688"/>
            <a:ext cx="4610100" cy="275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1038" y="752475"/>
            <a:ext cx="9612312" cy="10795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l-GR" sz="3600" smtClean="0"/>
              <a:t>ΥΠΟΚΑΤΑΣΤΑΤΑ ΑΓΑΘΑ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2087563"/>
            <a:ext cx="4176712" cy="201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363" y="4319588"/>
            <a:ext cx="4176712" cy="201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4825" y="4319588"/>
            <a:ext cx="4305300" cy="194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4" name="Picture 8" descr="Αποτέλεσμα εικόνας για gr col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9588" y="2209800"/>
            <a:ext cx="434340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US" sz="3600" smtClean="0"/>
              <a:t>Άρα τι κάνει ο καταναλωτής ; 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81038" y="2336800"/>
            <a:ext cx="9613900" cy="359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3200">
                <a:solidFill>
                  <a:srgbClr val="FFFFFF"/>
                </a:solidFill>
                <a:latin typeface="Trebuchet MS" charset="0"/>
              </a:rPr>
              <a:t>Όταν αυξηθεί η τιμή του αγαθού τότε ο καταναλωτής θα αγοράσει λιγότερες μονάδες από αυτό ΕΝΩ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3200">
                <a:solidFill>
                  <a:srgbClr val="FFFFFF"/>
                </a:solidFill>
                <a:latin typeface="Trebuchet MS" charset="0"/>
              </a:rPr>
              <a:t>Όταν μειωθεί η τιμή του αγαθού, τότε ο καταναλωτής θα αγοράσει περισσότερες μονάδες 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l-GR" sz="3200">
                <a:solidFill>
                  <a:srgbClr val="FFFFFF"/>
                </a:solidFill>
                <a:latin typeface="Trebuchet MS" charset="0"/>
              </a:rPr>
              <a:t>Φυσικά όλα αυτά ισχύουν αν όλοι οι άλλοι παράγοντες της αγοράς παραμείνουν σταθεροί</a:t>
            </a:r>
            <a:endParaRPr lang="en-US" sz="3200">
              <a:solidFill>
                <a:srgbClr val="FFFFFF"/>
              </a:solidFill>
              <a:latin typeface="Trebuchet MS" charset="0"/>
            </a:endParaRP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3200">
                <a:solidFill>
                  <a:srgbClr val="FFFFFF"/>
                </a:solidFill>
                <a:latin typeface="Trebuchet MS" charset="0"/>
              </a:rPr>
              <a:t>.ΣΥΝΕΠΩΣ……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US" sz="3600" smtClean="0"/>
              <a:t>Ο ΝΟΜΟΣ ΤΗΣ ΖΗΤΗΣΗΣ είναι …..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681038" y="2336800"/>
            <a:ext cx="9613900" cy="359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5400">
                <a:solidFill>
                  <a:srgbClr val="FFFFFF"/>
                </a:solidFill>
                <a:latin typeface="Trebuchet MS" charset="0"/>
              </a:rPr>
              <a:t>Η αρνητική σχέση μεταξύ τιμής και ζητούμενης ποσότητας.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90D00"/>
            </a:gs>
            <a:gs pos="100000">
              <a:srgbClr val="F27E2E"/>
            </a:gs>
          </a:gsLst>
          <a:lin ang="133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n-US" sz="3600" dirty="0" err="1" smtClean="0"/>
              <a:t>Δημιουργώντας</a:t>
            </a:r>
            <a:r>
              <a:rPr lang="en-US" sz="3600" dirty="0" smtClean="0"/>
              <a:t> </a:t>
            </a:r>
            <a:r>
              <a:rPr lang="en-US" sz="3600" dirty="0" err="1" smtClean="0"/>
              <a:t>την</a:t>
            </a:r>
            <a:r>
              <a:rPr lang="en-US" sz="3600" dirty="0" smtClean="0"/>
              <a:t> </a:t>
            </a:r>
            <a:r>
              <a:rPr lang="en-US" sz="3600" dirty="0" err="1" smtClean="0"/>
              <a:t>καμπύλη</a:t>
            </a:r>
            <a:r>
              <a:rPr lang="en-US" sz="3600" dirty="0" smtClean="0"/>
              <a:t> </a:t>
            </a:r>
            <a:r>
              <a:rPr lang="en-US" sz="3600" dirty="0" err="1" smtClean="0"/>
              <a:t>ζήτησης</a:t>
            </a:r>
            <a:r>
              <a:rPr lang="en-US" sz="3600" dirty="0" smtClean="0"/>
              <a:t> </a:t>
            </a:r>
            <a:r>
              <a:rPr lang="en-US" sz="3600" dirty="0" err="1" smtClean="0"/>
              <a:t>με</a:t>
            </a:r>
            <a:r>
              <a:rPr lang="en-US" sz="3600" dirty="0" smtClean="0"/>
              <a:t> </a:t>
            </a:r>
            <a:r>
              <a:rPr lang="en-US" sz="3600" dirty="0" err="1" smtClean="0"/>
              <a:t>την</a:t>
            </a:r>
            <a:r>
              <a:rPr lang="en-US" sz="3600" dirty="0" smtClean="0"/>
              <a:t> </a:t>
            </a:r>
            <a:r>
              <a:rPr lang="en-US" sz="3600" dirty="0" err="1" smtClean="0"/>
              <a:t>τιμή</a:t>
            </a:r>
            <a:r>
              <a:rPr lang="en-US" sz="3600" dirty="0" smtClean="0"/>
              <a:t> </a:t>
            </a:r>
            <a:r>
              <a:rPr lang="en-US" sz="3600" dirty="0" err="1" smtClean="0"/>
              <a:t>και</a:t>
            </a:r>
            <a:r>
              <a:rPr lang="en-US" sz="3600" dirty="0" smtClean="0"/>
              <a:t> </a:t>
            </a:r>
            <a:r>
              <a:rPr lang="en-US" sz="3600" dirty="0" err="1" smtClean="0"/>
              <a:t>τη</a:t>
            </a:r>
            <a:r>
              <a:rPr lang="en-US" sz="3600" dirty="0" smtClean="0"/>
              <a:t> </a:t>
            </a:r>
            <a:r>
              <a:rPr lang="en-US" sz="3600" dirty="0" err="1" smtClean="0"/>
              <a:t>ζητούμενη</a:t>
            </a:r>
            <a:r>
              <a:rPr lang="en-US" sz="3600" dirty="0" smtClean="0"/>
              <a:t> </a:t>
            </a:r>
            <a:r>
              <a:rPr lang="en-US" sz="3600" dirty="0" err="1" smtClean="0"/>
              <a:t>ποσότητα</a:t>
            </a:r>
            <a:endParaRPr lang="en-US" sz="3600" dirty="0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4450" y="1946275"/>
            <a:ext cx="9798050" cy="3724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2800">
                <a:solidFill>
                  <a:srgbClr val="FFFFFF"/>
                </a:solidFill>
                <a:latin typeface="Trebuchet MS" charset="0"/>
              </a:rPr>
              <a:t>Τιμή (Ρ)  Ζητούμενη Ποσότητα  (Q) 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2800">
                <a:solidFill>
                  <a:srgbClr val="FFFFFF"/>
                </a:solidFill>
                <a:latin typeface="Trebuchet MS" charset="0"/>
              </a:rPr>
              <a:t>0,4                        3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2800">
                <a:solidFill>
                  <a:srgbClr val="FFFFFF"/>
                </a:solidFill>
                <a:latin typeface="Trebuchet MS" charset="0"/>
              </a:rPr>
              <a:t>0,3                        4                   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r>
              <a:rPr lang="en-US" sz="2800">
                <a:solidFill>
                  <a:srgbClr val="FFFFFF"/>
                </a:solidFill>
                <a:latin typeface="Trebuchet MS" charset="0"/>
              </a:rPr>
              <a:t>0,2                        6</a:t>
            </a: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FontTx/>
              <a:buNone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endParaRPr lang="en-US" sz="2400">
              <a:solidFill>
                <a:srgbClr val="FFFFFF"/>
              </a:solidFill>
              <a:latin typeface="Trebuchet MS" charset="0"/>
            </a:endParaRPr>
          </a:p>
          <a:p>
            <a:pPr marL="228600" indent="-2270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FontTx/>
              <a:buNone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  <a:tab pos="9410700" algn="l"/>
              </a:tabLst>
            </a:pPr>
            <a:endParaRPr lang="en-US" sz="2400">
              <a:solidFill>
                <a:srgbClr val="FFFFFF"/>
              </a:solidFill>
              <a:latin typeface="Trebuchet MS" charset="0"/>
            </a:endParaRP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3425" y="1946275"/>
            <a:ext cx="5597525" cy="4198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610725" cy="1077913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l-GR" sz="3600" dirty="0" smtClean="0"/>
              <a:t>ΣΥΝΟΨΙΖΟΝΤΑΣ ΓΙΑ ΤΗ ΖΗΤΗΣΗ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87338" y="1887538"/>
            <a:ext cx="11376025" cy="5527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r>
              <a:rPr lang="el-GR" sz="2400" dirty="0">
                <a:solidFill>
                  <a:srgbClr val="FFFFFF"/>
                </a:solidFill>
              </a:rPr>
              <a:t>- Στόχος του καταναλωτή είναι η μεγιστοποίηση της χρησιμότητας που απολαμβάνει από την κατανάλωση αγαθών, την οποία περιορίζει το εισόδημα και </a:t>
            </a:r>
            <a:r>
              <a:rPr lang="el-GR" sz="2400" dirty="0" err="1">
                <a:solidFill>
                  <a:srgbClr val="FFFFFF"/>
                </a:solidFill>
              </a:rPr>
              <a:t>και</a:t>
            </a:r>
            <a:r>
              <a:rPr lang="el-GR" sz="2400" dirty="0">
                <a:solidFill>
                  <a:srgbClr val="FFFFFF"/>
                </a:solidFill>
              </a:rPr>
              <a:t> οι τιμές των αγαθών.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endParaRPr lang="el-GR" sz="2400" dirty="0">
              <a:solidFill>
                <a:srgbClr val="FFFFFF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r>
              <a:rPr lang="el-GR" sz="2400" dirty="0">
                <a:solidFill>
                  <a:srgbClr val="FFFFFF"/>
                </a:solidFill>
              </a:rPr>
              <a:t>- Η </a:t>
            </a:r>
            <a:r>
              <a:rPr lang="el-GR" sz="2400" b="1" u="sng" dirty="0">
                <a:solidFill>
                  <a:srgbClr val="FFFFFF"/>
                </a:solidFill>
              </a:rPr>
              <a:t>ζήτηση</a:t>
            </a:r>
            <a:r>
              <a:rPr lang="el-GR" sz="2400" dirty="0">
                <a:solidFill>
                  <a:srgbClr val="FFFFFF"/>
                </a:solidFill>
              </a:rPr>
              <a:t> για ένα προϊόν είναι η σχέση που δείχνει την ποσότητα (q) που οι καταναλωτές επιθυμούν και έχουν την δυνατότητα να αγοράσουν σε κάθε τιμή (p) του. Όταν δηλαδή η τιμή ενός αγαθού μειώνεται, αυξάνεται η ζητούμενη ποσότητα από το αγαθό αυτό και όταν η τιμή του αυξάνεται, μειώνεται η ζητούμενη ποσότητα από το αγαθό αυτό.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endParaRPr lang="el-GR" sz="2400" dirty="0">
              <a:solidFill>
                <a:srgbClr val="FFFFFF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r>
              <a:rPr lang="el-GR" sz="2400" dirty="0">
                <a:solidFill>
                  <a:srgbClr val="FFFFFF"/>
                </a:solidFill>
              </a:rPr>
              <a:t>- Υποκατάστατα είναι δύο ή </a:t>
            </a:r>
            <a:r>
              <a:rPr lang="el-GR" sz="2400" dirty="0" err="1">
                <a:solidFill>
                  <a:srgbClr val="FFFFFF"/>
                </a:solidFill>
              </a:rPr>
              <a:t>πεισσότερα</a:t>
            </a:r>
            <a:r>
              <a:rPr lang="el-GR" sz="2400" dirty="0">
                <a:solidFill>
                  <a:srgbClr val="FFFFFF"/>
                </a:solidFill>
              </a:rPr>
              <a:t> αγαθά όταν το ένα μπορεί να χρησιμοποιηθεί αντί του άλλου, για να ικανοποιήσει την ίδια ανάγκη. Η ζήτηση ενός αγαθού μεταβάλλεται προς την ίδια κατεύθυνση με την μεταβολή της τιμής του υποκατάστατου αγαθού.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endParaRPr lang="el-GR" sz="2400" dirty="0">
              <a:solidFill>
                <a:srgbClr val="FFFFFF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</a:pPr>
            <a:endParaRPr lang="el-GR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Trebuchet MS"/>
        <a:ea typeface="Microsoft YaHei"/>
        <a:cs typeface=""/>
      </a:majorFont>
      <a:minorFont>
        <a:latin typeface="Trebuchet MS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Trebuchet MS"/>
        <a:ea typeface="Microsoft YaHei"/>
        <a:cs typeface=""/>
      </a:majorFont>
      <a:minorFont>
        <a:latin typeface="Trebuchet MS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34540</TotalTime>
  <Words>677</Words>
  <Application>Microsoft Office PowerPoint</Application>
  <PresentationFormat>Προσαρμογή</PresentationFormat>
  <Paragraphs>69</Paragraphs>
  <Slides>18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18</vt:i4>
      </vt:variant>
    </vt:vector>
  </HeadingPairs>
  <TitlesOfParts>
    <vt:vector size="20" baseType="lpstr">
      <vt:lpstr>Θέμα του Office</vt:lpstr>
      <vt:lpstr>1_Θέμα του Office</vt:lpstr>
      <vt:lpstr>Πιλιλίτσης Δημήτρης </vt:lpstr>
      <vt:lpstr>Τι είναι ζήτηση ; Ποιοι παράγοντες την επηρεάζουν ; Τι είναι το εισόδημα ; Τι είναι υποκατάστατα προϊόντα ; Πως επηρεάζουν τη ζήτηση ;</vt:lpstr>
      <vt:lpstr>ΕΙΜΑΣΤΕ ΚΑΤΑΝΑΛΩΤΕΣ ΚΑΙ ΖΗΤΑΜΕ……</vt:lpstr>
      <vt:lpstr>ΠΑΡΑΓΟΝΤΕΣ ΠΟΥ ΕΠΗΡΕΑΑΖΟΥΝ ΤΗ ΖΗΤΗΣΗ</vt:lpstr>
      <vt:lpstr>ΥΠΟΚΑΤΑΣΤΑΤΑ ΑΓΑΘΑ</vt:lpstr>
      <vt:lpstr>Άρα τι κάνει ο καταναλωτής ; </vt:lpstr>
      <vt:lpstr>Ο ΝΟΜΟΣ ΤΗΣ ΖΗΤΗΣΗΣ είναι …..</vt:lpstr>
      <vt:lpstr>Δημιουργώντας την καμπύλη ζήτησης με την τιμή και τη ζητούμενη ποσότητα</vt:lpstr>
      <vt:lpstr>ΣΥΝΟΨΙΖΟΝΤΑΣ ΓΙΑ ΤΗ ΖΗΤΗΣΗ</vt:lpstr>
      <vt:lpstr>     Ελαστικότητα</vt:lpstr>
      <vt:lpstr>Ελαστικότητα ζήτησης ως προς την τιμή</vt:lpstr>
      <vt:lpstr>Η Ελαστικότητα της Ζήτησης και οι Προσδιοριστικοί της Παράγοντες </vt:lpstr>
      <vt:lpstr>Υπολογισμός της ελαστικότητας ζήτησης ως προς την τιμή </vt:lpstr>
      <vt:lpstr>Ελαστικότητα ζήτησης ως προς την τιμή</vt:lpstr>
      <vt:lpstr>Συνολική Δαπάνη και ελαστικότητα ζήτησης</vt:lpstr>
      <vt:lpstr>      Ελαστικότητα ζήτησης</vt:lpstr>
      <vt:lpstr>        Ελαστικότητα ζήτησης</vt:lpstr>
      <vt:lpstr>      Ελαστικότητα ζήτησης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Πιλιλίτσης Δημήτρης</dc:title>
  <dc:creator>dim pil</dc:creator>
  <cp:lastModifiedBy>dimi</cp:lastModifiedBy>
  <cp:revision>12</cp:revision>
  <cp:lastPrinted>1601-01-01T00:00:00Z</cp:lastPrinted>
  <dcterms:created xsi:type="dcterms:W3CDTF">1601-01-01T00:00:00Z</dcterms:created>
  <dcterms:modified xsi:type="dcterms:W3CDTF">2018-02-13T00:08:06Z</dcterms:modified>
</cp:coreProperties>
</file>