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09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92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15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80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25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56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76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71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31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02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2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C777-E3A2-4A67-ACE6-E0B6E6C8F4E2}" type="datetimeFigureOut">
              <a:rPr lang="el-GR" smtClean="0"/>
              <a:t>9/9/2018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3B35-7262-4A0A-9D4D-7AF5289D1C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1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0477" cy="14127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>Πανελλήνιος </a:t>
            </a:r>
            <a:r>
              <a:rPr lang="el-GR" b="1" dirty="0"/>
              <a:t>Μαθητικός Διαγωνισμός Αστρονομίας &amp; </a:t>
            </a:r>
            <a:r>
              <a:rPr lang="el-GR" b="1" dirty="0" smtClean="0"/>
              <a:t>Διαστημικής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7200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Η πρώτη (1</a:t>
            </a:r>
            <a:r>
              <a:rPr lang="el-GR" sz="2400" b="1" baseline="30000" dirty="0"/>
              <a:t>η</a:t>
            </a:r>
            <a:r>
              <a:rPr lang="el-GR" sz="2400" b="1" dirty="0"/>
              <a:t>) φάση </a:t>
            </a:r>
            <a:r>
              <a:rPr lang="el-GR" sz="2400" b="1" dirty="0" smtClean="0"/>
              <a:t>έχει </a:t>
            </a:r>
            <a:r>
              <a:rPr lang="el-GR" sz="2400" b="1" dirty="0"/>
              <a:t>το όνομα «ΕΥΔΟΞΟΣ»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3" y="2579624"/>
            <a:ext cx="3816424" cy="174539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7" y="4365104"/>
            <a:ext cx="5904656" cy="1503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8852" y="6021288"/>
            <a:ext cx="289444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/>
              <a:t>Μπακολίτσας Κωνσταντίνος</a:t>
            </a:r>
          </a:p>
          <a:p>
            <a:r>
              <a:rPr lang="el-GR" b="1" dirty="0" smtClean="0"/>
              <a:t>Αντιπρόεδρος της Α&amp;ΑΕΔΕ</a:t>
            </a:r>
            <a:endParaRPr lang="el-GR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20" y="4005064"/>
            <a:ext cx="2852936" cy="2852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3648" y="2791224"/>
            <a:ext cx="353859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/>
              <a:t>Σεμινάριο προετοιμασίας </a:t>
            </a:r>
          </a:p>
          <a:p>
            <a:pPr algn="ctr"/>
            <a:r>
              <a:rPr lang="el-GR" sz="2400" b="1" dirty="0" smtClean="0"/>
              <a:t>μαθητών Γυμνασίου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23842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" y="-6832"/>
            <a:ext cx="5239743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18" y="-6832"/>
            <a:ext cx="3883681" cy="185618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0" r="7900"/>
          <a:stretch/>
        </p:blipFill>
        <p:spPr>
          <a:xfrm>
            <a:off x="5260319" y="2542798"/>
            <a:ext cx="3883681" cy="43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89"/>
            <a:ext cx="9144000" cy="57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7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" y="0"/>
            <a:ext cx="907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3" y="0"/>
            <a:ext cx="8893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7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ÏÎ»Î¿ÏÏÏÎ½Î±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4" y="30880"/>
            <a:ext cx="8203155" cy="47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" y="4725144"/>
            <a:ext cx="9067155" cy="2140856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1693" y="30880"/>
            <a:ext cx="8682307" cy="462225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Ένα από τα φεγγάρια του Πλούτωνα είναι: </a:t>
            </a:r>
          </a:p>
          <a:p>
            <a:pPr algn="l"/>
            <a:r>
              <a:rPr lang="el-GR" sz="2000" dirty="0">
                <a:solidFill>
                  <a:schemeClr val="bg1"/>
                </a:solidFill>
              </a:rPr>
              <a:t>(</a:t>
            </a:r>
            <a:r>
              <a:rPr lang="el-GR" sz="2000" b="1" dirty="0">
                <a:solidFill>
                  <a:schemeClr val="bg1"/>
                </a:solidFill>
              </a:rPr>
              <a:t>α</a:t>
            </a:r>
            <a:r>
              <a:rPr lang="el-GR" sz="2000" dirty="0">
                <a:solidFill>
                  <a:schemeClr val="bg1"/>
                </a:solidFill>
              </a:rPr>
              <a:t>) ο Φόβος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l-GR" sz="2000" dirty="0" smtClean="0">
                <a:solidFill>
                  <a:schemeClr val="bg1"/>
                </a:solidFill>
              </a:rPr>
              <a:t>(</a:t>
            </a:r>
            <a:r>
              <a:rPr lang="el-GR" sz="2000" b="1" dirty="0">
                <a:solidFill>
                  <a:schemeClr val="bg1"/>
                </a:solidFill>
              </a:rPr>
              <a:t>β</a:t>
            </a:r>
            <a:r>
              <a:rPr lang="el-GR" sz="2000" dirty="0">
                <a:solidFill>
                  <a:schemeClr val="bg1"/>
                </a:solidFill>
              </a:rPr>
              <a:t>) ο </a:t>
            </a:r>
            <a:r>
              <a:rPr lang="el-GR" sz="2000" dirty="0" err="1">
                <a:solidFill>
                  <a:schemeClr val="bg1"/>
                </a:solidFill>
              </a:rPr>
              <a:t>Μίμας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l-GR" sz="2000" dirty="0" smtClean="0">
                <a:solidFill>
                  <a:schemeClr val="bg1"/>
                </a:solidFill>
              </a:rPr>
              <a:t>(</a:t>
            </a:r>
            <a:r>
              <a:rPr lang="el-GR" sz="2000" b="1" dirty="0">
                <a:solidFill>
                  <a:schemeClr val="bg1"/>
                </a:solidFill>
              </a:rPr>
              <a:t>γ</a:t>
            </a:r>
            <a:r>
              <a:rPr lang="el-GR" sz="2000" dirty="0">
                <a:solidFill>
                  <a:schemeClr val="bg1"/>
                </a:solidFill>
              </a:rPr>
              <a:t>) ο Γανυμήδης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l-GR" sz="2000" dirty="0" smtClean="0">
                <a:solidFill>
                  <a:schemeClr val="bg1"/>
                </a:solidFill>
              </a:rPr>
              <a:t>(</a:t>
            </a:r>
            <a:r>
              <a:rPr lang="el-GR" sz="2000" b="1" dirty="0">
                <a:solidFill>
                  <a:schemeClr val="bg1"/>
                </a:solidFill>
              </a:rPr>
              <a:t>δ</a:t>
            </a:r>
            <a:r>
              <a:rPr lang="el-GR" sz="2000" dirty="0">
                <a:solidFill>
                  <a:schemeClr val="bg1"/>
                </a:solidFill>
              </a:rPr>
              <a:t>) ο Χάροντας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l-GR" sz="2000" dirty="0" smtClean="0">
                <a:solidFill>
                  <a:schemeClr val="bg1"/>
                </a:solidFill>
              </a:rPr>
              <a:t>(</a:t>
            </a:r>
            <a:r>
              <a:rPr lang="el-GR" sz="2000" b="1" dirty="0">
                <a:solidFill>
                  <a:schemeClr val="bg1"/>
                </a:solidFill>
              </a:rPr>
              <a:t>ε</a:t>
            </a:r>
            <a:r>
              <a:rPr lang="el-GR" sz="2000" dirty="0">
                <a:solidFill>
                  <a:schemeClr val="bg1"/>
                </a:solidFill>
              </a:rPr>
              <a:t>) η Τιτάνια </a:t>
            </a:r>
          </a:p>
        </p:txBody>
      </p:sp>
    </p:spTree>
    <p:extLst>
      <p:ext uri="{BB962C8B-B14F-4D97-AF65-F5344CB8AC3E}">
        <p14:creationId xmlns:p14="http://schemas.microsoft.com/office/powerpoint/2010/main" val="1137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-6832"/>
            <a:ext cx="9144000" cy="465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Το φως από τον αστέρα φθάνει στη Γη σε περίπου 4 χρόνια. Ο αστέρας είναι: 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bg1"/>
                </a:solidFill>
              </a:rPr>
              <a:t>(α)  ο Σείριος </a:t>
            </a:r>
            <a:r>
              <a:rPr lang="en-US" sz="1600" dirty="0" smtClean="0">
                <a:solidFill>
                  <a:schemeClr val="bg1"/>
                </a:solidFill>
              </a:rPr>
              <a:t>… </a:t>
            </a:r>
            <a:r>
              <a:rPr lang="el-GR" sz="1600" dirty="0">
                <a:solidFill>
                  <a:schemeClr val="bg1"/>
                </a:solidFill>
              </a:rPr>
              <a:t>Ο Σείριος, το πιο λαμπρό άστρο στον ουρανό, είναι ένα διπλό αστέρι στον αστερισμό του Μεγάλου Κυνός και βρίσκεται σε απόσταση περίπου 8,7 έτη φωτός από τη Γη... </a:t>
            </a:r>
            <a:r>
              <a:rPr lang="el-GR" sz="1600" dirty="0" smtClean="0">
                <a:solidFill>
                  <a:schemeClr val="bg1"/>
                </a:solidFill>
              </a:rPr>
              <a:t/>
            </a:r>
            <a:br>
              <a:rPr lang="el-GR" sz="1600" dirty="0" smtClean="0">
                <a:solidFill>
                  <a:schemeClr val="bg1"/>
                </a:solidFill>
              </a:rPr>
            </a:br>
            <a:r>
              <a:rPr lang="el-GR" sz="1600" dirty="0" smtClean="0">
                <a:solidFill>
                  <a:schemeClr val="bg1"/>
                </a:solidFill>
              </a:rPr>
              <a:t>(</a:t>
            </a:r>
            <a:r>
              <a:rPr lang="el-GR" sz="1600" dirty="0">
                <a:solidFill>
                  <a:schemeClr val="bg1"/>
                </a:solidFill>
              </a:rPr>
              <a:t>β) ο </a:t>
            </a:r>
            <a:r>
              <a:rPr lang="el-GR" sz="1600" dirty="0" err="1">
                <a:solidFill>
                  <a:schemeClr val="bg1"/>
                </a:solidFill>
              </a:rPr>
              <a:t>Μπετελγκέζ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… </a:t>
            </a:r>
            <a:r>
              <a:rPr lang="el-GR" sz="1600" dirty="0">
                <a:solidFill>
                  <a:schemeClr val="bg1"/>
                </a:solidFill>
              </a:rPr>
              <a:t>Είναι το ένατο λαμπρότερο άστρο στον ουρανό και βρίσκεται σε απόσταση περίπου 640 ετών φωτός.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(</a:t>
            </a:r>
            <a:r>
              <a:rPr lang="el-GR" sz="1600" dirty="0">
                <a:solidFill>
                  <a:schemeClr val="bg1"/>
                </a:solidFill>
              </a:rPr>
              <a:t>γ) ο </a:t>
            </a:r>
            <a:r>
              <a:rPr lang="el-GR" sz="1600" dirty="0" err="1">
                <a:solidFill>
                  <a:schemeClr val="bg1"/>
                </a:solidFill>
              </a:rPr>
              <a:t>Ρίγκελ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…</a:t>
            </a:r>
            <a:r>
              <a:rPr lang="el-GR" sz="1600" dirty="0">
                <a:solidFill>
                  <a:schemeClr val="bg1"/>
                </a:solidFill>
              </a:rPr>
              <a:t> είναι το </a:t>
            </a:r>
            <a:r>
              <a:rPr lang="el-GR" sz="1600" dirty="0" smtClean="0">
                <a:solidFill>
                  <a:schemeClr val="bg1"/>
                </a:solidFill>
              </a:rPr>
              <a:t>όνομα </a:t>
            </a:r>
            <a:r>
              <a:rPr lang="el-GR" sz="1600" dirty="0">
                <a:solidFill>
                  <a:schemeClr val="bg1"/>
                </a:solidFill>
              </a:rPr>
              <a:t>του φωτεινότερου αστέρα στον αστερισμό Ωρίωνα, </a:t>
            </a:r>
            <a:r>
              <a:rPr lang="el-GR" sz="1600" dirty="0" err="1">
                <a:solidFill>
                  <a:schemeClr val="bg1"/>
                </a:solidFill>
              </a:rPr>
              <a:t>τoυ</a:t>
            </a:r>
            <a:r>
              <a:rPr lang="el-GR" sz="1600" dirty="0">
                <a:solidFill>
                  <a:schemeClr val="bg1"/>
                </a:solidFill>
              </a:rPr>
              <a:t> β </a:t>
            </a:r>
            <a:r>
              <a:rPr lang="el-GR" sz="1600" dirty="0" err="1" smtClean="0">
                <a:solidFill>
                  <a:schemeClr val="bg1"/>
                </a:solidFill>
              </a:rPr>
              <a:t>Ωρίωνος</a:t>
            </a:r>
            <a:r>
              <a:rPr lang="el-GR" sz="1600" dirty="0" smtClean="0">
                <a:solidFill>
                  <a:schemeClr val="bg1"/>
                </a:solidFill>
              </a:rPr>
              <a:t>, </a:t>
            </a:r>
            <a:r>
              <a:rPr lang="el-GR" sz="1600" dirty="0">
                <a:solidFill>
                  <a:schemeClr val="bg1"/>
                </a:solidFill>
              </a:rPr>
              <a:t>που βρίσκεται στα νοτιοδυτικά του αστερισμού. </a:t>
            </a:r>
            <a:r>
              <a:rPr lang="el-GR" sz="1600" dirty="0" smtClean="0">
                <a:solidFill>
                  <a:schemeClr val="bg1"/>
                </a:solidFill>
              </a:rPr>
              <a:t>Είναι </a:t>
            </a:r>
            <a:r>
              <a:rPr lang="el-GR" sz="1600" dirty="0">
                <a:solidFill>
                  <a:schemeClr val="bg1"/>
                </a:solidFill>
              </a:rPr>
              <a:t>ο έβδομος φωτεινότερος απλανής αστέρας στον γήινο ουρανό. Α</a:t>
            </a:r>
            <a:r>
              <a:rPr lang="el-GR" sz="1600" dirty="0" smtClean="0">
                <a:solidFill>
                  <a:schemeClr val="bg1"/>
                </a:solidFill>
              </a:rPr>
              <a:t>πέχει 800 </a:t>
            </a:r>
            <a:r>
              <a:rPr lang="el-GR" sz="1600" dirty="0">
                <a:solidFill>
                  <a:schemeClr val="bg1"/>
                </a:solidFill>
              </a:rPr>
              <a:t>έτη </a:t>
            </a:r>
            <a:r>
              <a:rPr lang="el-GR" sz="1600" dirty="0" smtClean="0">
                <a:solidFill>
                  <a:schemeClr val="bg1"/>
                </a:solidFill>
              </a:rPr>
              <a:t>φωτός από τη Γη.</a:t>
            </a:r>
            <a:endParaRPr lang="el-G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1600" dirty="0">
                <a:solidFill>
                  <a:schemeClr val="bg1"/>
                </a:solidFill>
              </a:rPr>
              <a:t>(δ) ο α Κενταύρου </a:t>
            </a:r>
            <a:r>
              <a:rPr lang="el-GR" sz="1600" dirty="0" smtClean="0">
                <a:solidFill>
                  <a:schemeClr val="bg1"/>
                </a:solidFill>
              </a:rPr>
              <a:t>… </a:t>
            </a:r>
            <a:r>
              <a:rPr lang="el-GR" sz="1600" dirty="0">
                <a:solidFill>
                  <a:schemeClr val="bg1"/>
                </a:solidFill>
              </a:rPr>
              <a:t>Ο </a:t>
            </a:r>
            <a:r>
              <a:rPr lang="el-GR" sz="1600" b="1" dirty="0">
                <a:solidFill>
                  <a:schemeClr val="bg1"/>
                </a:solidFill>
              </a:rPr>
              <a:t>Άλφα </a:t>
            </a:r>
            <a:r>
              <a:rPr lang="el-GR" sz="1600" b="1" dirty="0" smtClean="0">
                <a:solidFill>
                  <a:schemeClr val="bg1"/>
                </a:solidFill>
              </a:rPr>
              <a:t>Κενταύρου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>
                <a:solidFill>
                  <a:schemeClr val="bg1"/>
                </a:solidFill>
              </a:rPr>
              <a:t>είναι ο λαμπρότερος αστέρας στον αστερισμό του </a:t>
            </a:r>
            <a:r>
              <a:rPr lang="el-GR" sz="1600" dirty="0" smtClean="0">
                <a:solidFill>
                  <a:schemeClr val="bg1"/>
                </a:solidFill>
              </a:rPr>
              <a:t>Κενταύρου. Απέχει 4,3 έτη φωτός από τη Γη.</a:t>
            </a:r>
            <a:endParaRPr lang="el-G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1600" dirty="0">
                <a:solidFill>
                  <a:schemeClr val="bg1"/>
                </a:solidFill>
              </a:rPr>
              <a:t>(ε) ο πολικός αστέρας </a:t>
            </a:r>
            <a:r>
              <a:rPr lang="el-GR" sz="1600" dirty="0" smtClean="0">
                <a:solidFill>
                  <a:schemeClr val="bg1"/>
                </a:solidFill>
              </a:rPr>
              <a:t>… </a:t>
            </a:r>
            <a:r>
              <a:rPr lang="el-GR" sz="1600" dirty="0">
                <a:solidFill>
                  <a:schemeClr val="bg1"/>
                </a:solidFill>
              </a:rPr>
              <a:t>Ο βόρειος πολικός αστέρας και διεθνώς </a:t>
            </a:r>
            <a:r>
              <a:rPr lang="el-GR" sz="1600" dirty="0" err="1">
                <a:solidFill>
                  <a:schemeClr val="bg1"/>
                </a:solidFill>
              </a:rPr>
              <a:t>Polaris</a:t>
            </a:r>
            <a:r>
              <a:rPr lang="el-GR" sz="1600" dirty="0">
                <a:solidFill>
                  <a:schemeClr val="bg1"/>
                </a:solidFill>
              </a:rPr>
              <a:t> είναι σήμερα η ιδιαίτερη ονομασία του αστέρα α (άλφα) του </a:t>
            </a:r>
            <a:r>
              <a:rPr lang="el-GR" sz="1600" dirty="0" smtClean="0">
                <a:solidFill>
                  <a:schemeClr val="bg1"/>
                </a:solidFill>
              </a:rPr>
              <a:t>αστερισμού Μικρά </a:t>
            </a:r>
            <a:r>
              <a:rPr lang="el-GR" sz="1600" dirty="0">
                <a:solidFill>
                  <a:schemeClr val="bg1"/>
                </a:solidFill>
              </a:rPr>
              <a:t>Άρκτος</a:t>
            </a:r>
            <a:r>
              <a:rPr lang="el-GR" sz="1600" dirty="0" smtClean="0">
                <a:solidFill>
                  <a:schemeClr val="bg1"/>
                </a:solidFill>
              </a:rPr>
              <a:t>. Απέχει 323 έτη φωτός από τη Γη.</a:t>
            </a:r>
          </a:p>
          <a:p>
            <a:pPr marL="0" indent="0">
              <a:buNone/>
            </a:pPr>
            <a:endParaRPr lang="el-GR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" y="4823058"/>
            <a:ext cx="5269225" cy="204294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5"/>
          <a:stretch/>
        </p:blipFill>
        <p:spPr>
          <a:xfrm>
            <a:off x="5292080" y="4816544"/>
            <a:ext cx="2165428" cy="165575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2106"/>
          <a:stretch/>
        </p:blipFill>
        <p:spPr>
          <a:xfrm>
            <a:off x="7485748" y="4823057"/>
            <a:ext cx="1657060" cy="1649241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643568" y="6472298"/>
            <a:ext cx="1318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 Κενταύρου 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457508" y="6472298"/>
            <a:ext cx="1633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πολικός αστέρας 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20" y="2"/>
            <a:ext cx="9138280" cy="2988850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Ένας </a:t>
            </a:r>
            <a:r>
              <a:rPr lang="el-GR" sz="2800" dirty="0"/>
              <a:t>κομήτης απομακρύνεται από τον Ήλιο . 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dirty="0"/>
              <a:t>δύναμη που ασκεί ο Ήλιος στον κομήτη όταν θα βρίσκεται σε διπλάσια απόσταση από </a:t>
            </a:r>
            <a:r>
              <a:rPr lang="el-GR" sz="2800" dirty="0" smtClean="0"/>
              <a:t>αυτόν </a:t>
            </a:r>
            <a:r>
              <a:rPr lang="el-GR" sz="2800" dirty="0"/>
              <a:t>θα είναι:  </a:t>
            </a:r>
          </a:p>
          <a:p>
            <a:pPr marL="0" indent="0">
              <a:buNone/>
            </a:pPr>
            <a:r>
              <a:rPr lang="el-GR" sz="2000" dirty="0"/>
              <a:t>(α) διπλάσια </a:t>
            </a:r>
          </a:p>
          <a:p>
            <a:pPr marL="0" indent="0">
              <a:buNone/>
            </a:pPr>
            <a:r>
              <a:rPr lang="el-GR" sz="2000" dirty="0"/>
              <a:t>(β) </a:t>
            </a:r>
            <a:r>
              <a:rPr lang="el-GR" sz="2000" dirty="0" err="1"/>
              <a:t>υποδιπλάσια</a:t>
            </a:r>
            <a:r>
              <a:rPr lang="el-GR" sz="2000" dirty="0"/>
              <a:t> </a:t>
            </a:r>
          </a:p>
          <a:p>
            <a:pPr marL="0" indent="0">
              <a:buNone/>
            </a:pPr>
            <a:r>
              <a:rPr lang="el-GR" sz="2000" dirty="0"/>
              <a:t>(γ) </a:t>
            </a:r>
            <a:r>
              <a:rPr lang="el-GR" sz="2000" dirty="0" err="1"/>
              <a:t>υποτετραπλάσια</a:t>
            </a:r>
            <a:r>
              <a:rPr lang="el-GR" sz="2000" dirty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(</a:t>
            </a:r>
            <a:r>
              <a:rPr lang="el-GR" sz="2000" dirty="0"/>
              <a:t>δ) μηδέν </a:t>
            </a:r>
          </a:p>
          <a:p>
            <a:pPr marL="0" indent="0">
              <a:buNone/>
            </a:pPr>
            <a:r>
              <a:rPr lang="el-GR" sz="2000" dirty="0"/>
              <a:t>(ε) τετραπλάσια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005902"/>
            <a:ext cx="712879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Ο νόμος του Νεύτωνα για τη βαρύτητα διατυπώνεται ως εξής:</a:t>
            </a:r>
          </a:p>
          <a:p>
            <a:r>
              <a:rPr lang="el-GR" i="1" dirty="0" smtClean="0"/>
              <a:t>«Κάθε σώμα στο σύμπαν έλκει κάθε άλλο σώμα με δύναμη ανάλογη του </a:t>
            </a:r>
          </a:p>
          <a:p>
            <a:r>
              <a:rPr lang="el-GR" i="1" dirty="0" smtClean="0"/>
              <a:t>γινομένου των μαζών τους και αντιστρόφως ανάλογη του τετραγώνου της </a:t>
            </a:r>
          </a:p>
          <a:p>
            <a:r>
              <a:rPr lang="el-GR" i="1" dirty="0" smtClean="0"/>
              <a:t>απόστασης του κέντρου μάζας </a:t>
            </a:r>
            <a:r>
              <a:rPr lang="el-GR" i="1" dirty="0" err="1" smtClean="0"/>
              <a:t>τους».</a:t>
            </a:r>
            <a:r>
              <a:rPr lang="el-GR" dirty="0" err="1"/>
              <a:t>Ο</a:t>
            </a:r>
            <a:r>
              <a:rPr lang="el-GR" dirty="0"/>
              <a:t> νόμος αυτός εκφράζεται ως</a:t>
            </a:r>
            <a:r>
              <a:rPr lang="el-GR" dirty="0" smtClean="0"/>
              <a:t>:</a:t>
            </a:r>
            <a:endParaRPr lang="el-GR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2" y="4173156"/>
            <a:ext cx="8032359" cy="2664296"/>
          </a:xfrm>
          <a:prstGeom prst="rect">
            <a:avLst/>
          </a:prstGeom>
        </p:spPr>
      </p:pic>
      <p:sp>
        <p:nvSpPr>
          <p:cNvPr id="14" name="Αριστερό βέλος 13"/>
          <p:cNvSpPr/>
          <p:nvPr/>
        </p:nvSpPr>
        <p:spPr>
          <a:xfrm>
            <a:off x="2267744" y="4437112"/>
            <a:ext cx="122413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30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800" dirty="0">
                <a:solidFill>
                  <a:schemeClr val="bg1"/>
                </a:solidFill>
              </a:rPr>
              <a:t>Σε  μια  εξόρμηση  στην  εξοχή  ανακαλύψατε  μια  περίεργη  πέτρα  μαύρου  χρώματος  ακανόνιστου  σχήματος  που  σας  φάνηκε  κάπως  βαριά. </a:t>
            </a:r>
            <a:endParaRPr lang="el-GR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Για </a:t>
            </a:r>
            <a:r>
              <a:rPr lang="el-GR" sz="2800" dirty="0">
                <a:solidFill>
                  <a:schemeClr val="bg1"/>
                </a:solidFill>
              </a:rPr>
              <a:t>να διαπιστώσετε αν το απόκτημά σας είναι </a:t>
            </a:r>
            <a:r>
              <a:rPr lang="el-GR" sz="2800" b="1" dirty="0">
                <a:solidFill>
                  <a:schemeClr val="bg1"/>
                </a:solidFill>
              </a:rPr>
              <a:t>μετεωρίτης</a:t>
            </a:r>
            <a:r>
              <a:rPr lang="el-GR" sz="2800" dirty="0">
                <a:solidFill>
                  <a:schemeClr val="bg1"/>
                </a:solidFill>
              </a:rPr>
              <a:t> θα χρησιμοποιήσετε:  </a:t>
            </a: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</a:rPr>
              <a:t>(α) πληροφορίες από το </a:t>
            </a:r>
            <a:r>
              <a:rPr lang="el-GR" sz="2200" dirty="0" err="1">
                <a:solidFill>
                  <a:schemeClr val="bg1"/>
                </a:solidFill>
              </a:rPr>
              <a:t>ίντερνετ</a:t>
            </a:r>
            <a:r>
              <a:rPr lang="el-GR" sz="2200" dirty="0">
                <a:solidFill>
                  <a:schemeClr val="bg1"/>
                </a:solidFill>
              </a:rPr>
              <a:t> </a:t>
            </a:r>
            <a:r>
              <a:rPr lang="el-GR" sz="2200" dirty="0" smtClean="0">
                <a:solidFill>
                  <a:schemeClr val="bg1"/>
                </a:solidFill>
              </a:rPr>
              <a:t>: </a:t>
            </a:r>
            <a:r>
              <a:rPr lang="en-US" sz="2200" dirty="0" smtClean="0">
                <a:solidFill>
                  <a:schemeClr val="bg1"/>
                </a:solidFill>
              </a:rPr>
              <a:t>https://www.facebook.com/groups/425767817858756/</a:t>
            </a:r>
            <a:endParaRPr lang="el-GR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(</a:t>
            </a:r>
            <a:r>
              <a:rPr lang="el-GR" sz="2200" dirty="0">
                <a:solidFill>
                  <a:schemeClr val="bg1"/>
                </a:solidFill>
              </a:rPr>
              <a:t>β) μαγνήτη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</a:rPr>
              <a:t>(γ) τον ογκομετρικό κύλινδρο του σχολικού εργαστηρίου </a:t>
            </a:r>
            <a:endParaRPr lang="el-GR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(</a:t>
            </a:r>
            <a:r>
              <a:rPr lang="el-GR" sz="2200" dirty="0">
                <a:solidFill>
                  <a:schemeClr val="bg1"/>
                </a:solidFill>
              </a:rPr>
              <a:t>δ) μια ζυγαριά ακριβείας του σχολικού εργαστηρίου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</a:rPr>
              <a:t>(ε) όλα τα παραπάνω </a:t>
            </a:r>
          </a:p>
        </p:txBody>
      </p:sp>
      <p:pic>
        <p:nvPicPr>
          <p:cNvPr id="3074" name="Picture 2" descr="Image result for Î¼Î±Î³Î½Î·ÏÎ·Ï Î³Î¹Î± Î¼ÎµÏÎµÏÏÎ¹ÏÎµÏ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26" y="4221088"/>
            <a:ext cx="13681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Î¿Î³ÎºÎ¿Î¼ÎµÏÏÎ¹ÎºÏ ÎºÏÎ»Î¹Î½Î´ÏÎ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64" y="1700808"/>
            <a:ext cx="1400013" cy="23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Î¶ÏÎ³Î±ÏÎ¹Î± Î±ÎºÏÎ¹Î²ÎµÎ¹Î±Ï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6" t="13299" r="8704" b="5747"/>
          <a:stretch/>
        </p:blipFill>
        <p:spPr>
          <a:xfrm>
            <a:off x="143047" y="1923703"/>
            <a:ext cx="1619672" cy="18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8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21728" y="1"/>
            <a:ext cx="9165728" cy="4221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>
                <a:solidFill>
                  <a:schemeClr val="bg1"/>
                </a:solidFill>
              </a:rPr>
              <a:t>Προς  τιμήν  του μεγάλου Έλληνα  αστρονόμου Ευγένιου Αντωνιάδη (1861-1944) ένα φυσικό χαρακτηριστικό της   Σελήνης έχει το όνομά </a:t>
            </a:r>
            <a:r>
              <a:rPr lang="el-GR" dirty="0" smtClean="0">
                <a:solidFill>
                  <a:schemeClr val="bg1"/>
                </a:solidFill>
              </a:rPr>
              <a:t>του</a:t>
            </a:r>
            <a:r>
              <a:rPr lang="el-GR" dirty="0">
                <a:solidFill>
                  <a:schemeClr val="bg1"/>
                </a:solidFill>
              </a:rPr>
              <a:t>. </a:t>
            </a: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Αυτό </a:t>
            </a:r>
            <a:r>
              <a:rPr lang="el-GR" dirty="0">
                <a:solidFill>
                  <a:schemeClr val="bg1"/>
                </a:solidFill>
              </a:rPr>
              <a:t>είναι : </a:t>
            </a: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(</a:t>
            </a:r>
            <a:r>
              <a:rPr lang="el-GR" sz="2200" dirty="0">
                <a:solidFill>
                  <a:schemeClr val="bg1"/>
                </a:solidFill>
              </a:rPr>
              <a:t>α) μια οροσειρά </a:t>
            </a:r>
            <a:endParaRPr lang="el-GR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(</a:t>
            </a:r>
            <a:r>
              <a:rPr lang="el-GR" sz="2200" dirty="0">
                <a:solidFill>
                  <a:schemeClr val="bg1"/>
                </a:solidFill>
              </a:rPr>
              <a:t>β) ένας κρατήρας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</a:rPr>
              <a:t>(γ) μια πεδινή έκταση </a:t>
            </a:r>
            <a:endParaRPr lang="el-GR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(</a:t>
            </a:r>
            <a:r>
              <a:rPr lang="el-GR" sz="2200" dirty="0">
                <a:solidFill>
                  <a:schemeClr val="bg1"/>
                </a:solidFill>
              </a:rPr>
              <a:t>δ) μια χαράδρα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</a:rPr>
              <a:t>(ε) ένα ηφαίστειο </a:t>
            </a:r>
          </a:p>
        </p:txBody>
      </p:sp>
      <p:pic>
        <p:nvPicPr>
          <p:cNvPr id="4098" name="Picture 2" descr="https://upload.wikimedia.org/wikipedia/commons/8/8f/Normal_Antoniadi_MapAPlanet_Clementine_100ppd_LT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72" y="1810325"/>
            <a:ext cx="4709121" cy="50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9512" y="4437112"/>
            <a:ext cx="427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</a:rPr>
              <a:t>Ο </a:t>
            </a:r>
            <a:r>
              <a:rPr lang="el-GR" sz="2000" b="1" dirty="0">
                <a:solidFill>
                  <a:schemeClr val="bg1"/>
                </a:solidFill>
              </a:rPr>
              <a:t>Αντωνιάδης</a:t>
            </a:r>
            <a:r>
              <a:rPr lang="el-GR" sz="2000" dirty="0">
                <a:solidFill>
                  <a:schemeClr val="bg1"/>
                </a:solidFill>
              </a:rPr>
              <a:t> (</a:t>
            </a:r>
            <a:r>
              <a:rPr lang="el-GR" sz="2000" i="1" dirty="0" err="1">
                <a:solidFill>
                  <a:schemeClr val="bg1"/>
                </a:solidFill>
              </a:rPr>
              <a:t>Antoniadi</a:t>
            </a:r>
            <a:r>
              <a:rPr lang="el-GR" sz="2000" dirty="0">
                <a:solidFill>
                  <a:schemeClr val="bg1"/>
                </a:solidFill>
              </a:rPr>
              <a:t>) είναι ένας μεγάλος κρατήρας στη Σελήνη. Η διάμετρός του είναι 143 χιλιόμετρα (</a:t>
            </a:r>
            <a:r>
              <a:rPr lang="el-GR" sz="2000" dirty="0" err="1">
                <a:solidFill>
                  <a:schemeClr val="bg1"/>
                </a:solidFill>
              </a:rPr>
              <a:t>km</a:t>
            </a:r>
            <a:r>
              <a:rPr lang="el-GR" sz="2000" dirty="0">
                <a:solidFill>
                  <a:schemeClr val="bg1"/>
                </a:solidFill>
              </a:rPr>
              <a:t>), αλλά βρίσκεται στο νότιο ημισφαίριο και στην αόρατη από τη Γη πλευρά της </a:t>
            </a:r>
            <a:r>
              <a:rPr lang="el-GR" sz="2000" dirty="0" smtClean="0">
                <a:solidFill>
                  <a:schemeClr val="bg1"/>
                </a:solidFill>
              </a:rPr>
              <a:t>Σελήνης</a:t>
            </a:r>
            <a:r>
              <a:rPr lang="el-GR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48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28" y="-243408"/>
            <a:ext cx="9130272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Α) Σχεδιάστε τον Αστερισμό της Μεγάλης Άρκτου. </a:t>
            </a:r>
            <a:endParaRPr lang="el-GR" sz="32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" y="627305"/>
            <a:ext cx="5710400" cy="6199863"/>
          </a:xfrm>
          <a:prstGeom prst="rect">
            <a:avLst/>
          </a:prstGeom>
        </p:spPr>
      </p:pic>
      <p:pic>
        <p:nvPicPr>
          <p:cNvPr id="2050" name="Picture 2" descr="Image result for Î¼ÎµÎ³Î±Î»Î· Î±ÏÎºÏÎ¿Ï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84" y="4171982"/>
            <a:ext cx="3429315" cy="26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Î¼ÎµÎ³Î±Î»Î· Î±ÏÎºÏÎ¿Ï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01886"/>
            <a:ext cx="3419872" cy="27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1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04" y="-99392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/>
              <a:t>Β) Τι γνωρίζετε για το μεσαίο άστρο της ουράς της;</a:t>
            </a:r>
            <a:endParaRPr lang="el-GR" sz="3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99"/>
          <a:stretch/>
        </p:blipFill>
        <p:spPr>
          <a:xfrm>
            <a:off x="790922" y="3861048"/>
            <a:ext cx="7593227" cy="299695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" y="737519"/>
            <a:ext cx="9086631" cy="31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5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b="1" dirty="0"/>
              <a:t>Γ) Πως μπορούμε με τη βοήθεια της Μεγάλης Άρκτου να προσδιορίσουμε τον Πολικό Αστέρα;</a:t>
            </a:r>
            <a:endParaRPr lang="el-GR" sz="3200" dirty="0"/>
          </a:p>
        </p:txBody>
      </p:sp>
      <p:pic>
        <p:nvPicPr>
          <p:cNvPr id="1026" name="Picture 2" descr="Image result for Î¼ÎµÎ³Î±Î»Î· Î±ÏÎº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13061"/>
            <a:ext cx="3275856" cy="30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Î¼ÎµÎ³Î±Î»Î· Î±ÏÎºÏÎ¿Ï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" y="3792689"/>
            <a:ext cx="5449444" cy="30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1137328"/>
            <a:ext cx="9144000" cy="26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614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363</Words>
  <Application>Microsoft Office PowerPoint</Application>
  <PresentationFormat>Προβολή στην οθόνη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Πανελλήνιος Μαθητικός Διαγωνισμός Αστρονομίας &amp; Διαστημικής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Α) Σχεδιάστε τον Αστερισμό της Μεγάλης Άρκτου. </vt:lpstr>
      <vt:lpstr>Β) Τι γνωρίζετε για το μεσαίο άστρο της ουράς της;</vt:lpstr>
      <vt:lpstr>Γ) Πως μπορούμε με τη βοήθεια της Μεγάλης Άρκτου να προσδιορίσουμε τον Πολικό Αστέρα;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Kwstas</dc:creator>
  <cp:lastModifiedBy>Kwstas</cp:lastModifiedBy>
  <cp:revision>42</cp:revision>
  <dcterms:created xsi:type="dcterms:W3CDTF">2018-08-17T13:04:30Z</dcterms:created>
  <dcterms:modified xsi:type="dcterms:W3CDTF">2018-09-09T20:10:24Z</dcterms:modified>
</cp:coreProperties>
</file>