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1" r:id="rId6"/>
    <p:sldId id="262" r:id="rId7"/>
    <p:sldId id="273" r:id="rId8"/>
    <p:sldId id="263" r:id="rId9"/>
    <p:sldId id="264" r:id="rId10"/>
    <p:sldId id="270" r:id="rId11"/>
    <p:sldId id="269" r:id="rId12"/>
    <p:sldId id="265" r:id="rId13"/>
    <p:sldId id="266" r:id="rId14"/>
    <p:sldId id="267" r:id="rId15"/>
    <p:sldId id="268" r:id="rId16"/>
    <p:sldId id="271" r:id="rId17"/>
    <p:sldId id="27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6D"/>
    <a:srgbClr val="FF2549"/>
    <a:srgbClr val="003635"/>
    <a:srgbClr val="005856"/>
    <a:srgbClr val="9EFF29"/>
    <a:srgbClr val="007033"/>
    <a:srgbClr val="5EEC3C"/>
    <a:srgbClr val="F1C88B"/>
    <a:srgbClr val="FE9202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7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6355" y="2389250"/>
            <a:ext cx="7989723" cy="168006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732" y="4077941"/>
            <a:ext cx="7975483" cy="685791"/>
          </a:xfrm>
        </p:spPr>
        <p:txBody>
          <a:bodyPr>
            <a:normAutofit/>
          </a:bodyPr>
          <a:lstStyle>
            <a:lvl1pPr marL="0" indent="0" algn="l">
              <a:buNone/>
              <a:defRPr sz="3733" b="0" i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5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842" y="489805"/>
            <a:ext cx="8246071" cy="763526"/>
          </a:xfrm>
        </p:spPr>
        <p:txBody>
          <a:bodyPr>
            <a:normAutofit/>
          </a:bodyPr>
          <a:lstStyle>
            <a:lvl1pPr algn="l">
              <a:defRPr sz="4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43" y="1496961"/>
            <a:ext cx="8246071" cy="3040896"/>
          </a:xfrm>
        </p:spPr>
        <p:txBody>
          <a:bodyPr/>
          <a:lstStyle>
            <a:lvl1pPr algn="l">
              <a:defRPr sz="3733">
                <a:solidFill>
                  <a:schemeClr val="bg1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9" y="465532"/>
            <a:ext cx="6284320" cy="725349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69" y="1229057"/>
            <a:ext cx="6284320" cy="3511061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8" y="603485"/>
            <a:ext cx="8093365" cy="763525"/>
          </a:xfrm>
        </p:spPr>
        <p:txBody>
          <a:bodyPr>
            <a:normAutofit/>
          </a:bodyPr>
          <a:lstStyle>
            <a:lvl1pPr algn="l">
              <a:defRPr sz="4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780877"/>
            <a:ext cx="4040188" cy="479822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bg1">
                    <a:lumMod val="85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53274"/>
            <a:ext cx="4040188" cy="2276294"/>
          </a:xfrm>
        </p:spPr>
        <p:txBody>
          <a:bodyPr/>
          <a:lstStyle>
            <a:lvl1pPr algn="ctr">
              <a:defRPr sz="3200">
                <a:solidFill>
                  <a:schemeClr val="bg1">
                    <a:lumMod val="85000"/>
                  </a:schemeClr>
                </a:solidFill>
              </a:defRPr>
            </a:lvl1pPr>
            <a:lvl2pPr algn="ctr">
              <a:defRPr sz="2667">
                <a:solidFill>
                  <a:schemeClr val="bg1">
                    <a:lumMod val="85000"/>
                  </a:schemeClr>
                </a:solidFill>
              </a:defRPr>
            </a:lvl2pPr>
            <a:lvl3pPr algn="ctr">
              <a:defRPr sz="2400">
                <a:solidFill>
                  <a:schemeClr val="bg1">
                    <a:lumMod val="85000"/>
                  </a:schemeClr>
                </a:solidFill>
              </a:defRPr>
            </a:lvl3pPr>
            <a:lvl4pPr algn="ctr">
              <a:defRPr sz="2133">
                <a:solidFill>
                  <a:schemeClr val="bg1">
                    <a:lumMod val="85000"/>
                  </a:schemeClr>
                </a:solidFill>
              </a:defRPr>
            </a:lvl4pPr>
            <a:lvl5pPr algn="ctr">
              <a:defRPr sz="2133">
                <a:solidFill>
                  <a:schemeClr val="bg1">
                    <a:lumMod val="85000"/>
                  </a:schemeClr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2" y="1780877"/>
            <a:ext cx="4041775" cy="479822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bg1">
                    <a:lumMod val="85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2" y="2253274"/>
            <a:ext cx="4041775" cy="2276294"/>
          </a:xfrm>
        </p:spPr>
        <p:txBody>
          <a:bodyPr/>
          <a:lstStyle>
            <a:lvl1pPr algn="ctr">
              <a:defRPr sz="3200">
                <a:solidFill>
                  <a:schemeClr val="bg1">
                    <a:lumMod val="85000"/>
                  </a:schemeClr>
                </a:solidFill>
              </a:defRPr>
            </a:lvl1pPr>
            <a:lvl2pPr algn="ctr">
              <a:defRPr sz="2667">
                <a:solidFill>
                  <a:schemeClr val="bg1">
                    <a:lumMod val="85000"/>
                  </a:schemeClr>
                </a:solidFill>
              </a:defRPr>
            </a:lvl2pPr>
            <a:lvl3pPr algn="ctr">
              <a:defRPr sz="2400">
                <a:solidFill>
                  <a:schemeClr val="bg1">
                    <a:lumMod val="85000"/>
                  </a:schemeClr>
                </a:solidFill>
              </a:defRPr>
            </a:lvl3pPr>
            <a:lvl4pPr algn="ctr">
              <a:defRPr sz="2133">
                <a:solidFill>
                  <a:schemeClr val="bg1">
                    <a:lumMod val="85000"/>
                  </a:schemeClr>
                </a:solidFill>
              </a:defRPr>
            </a:lvl4pPr>
            <a:lvl5pPr algn="ctr">
              <a:defRPr sz="2133">
                <a:solidFill>
                  <a:schemeClr val="bg1">
                    <a:lumMod val="85000"/>
                  </a:schemeClr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1" cy="438983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49" y="5213748"/>
            <a:ext cx="8389625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867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ffiefragkou@enl.uoa.gr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39" y="3048000"/>
            <a:ext cx="5082541" cy="1490992"/>
          </a:xfrm>
        </p:spPr>
        <p:txBody>
          <a:bodyPr>
            <a:normAutofit fontScale="90000"/>
          </a:bodyPr>
          <a:lstStyle/>
          <a:p>
            <a:r>
              <a:rPr lang="en-US" dirty="0"/>
              <a:t>Legal Terminology  </a:t>
            </a:r>
            <a:br>
              <a:rPr lang="en-US" dirty="0"/>
            </a:br>
            <a:r>
              <a:rPr lang="en-US" dirty="0"/>
              <a:t>Year 1 * 2021-2022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299" y="4434840"/>
            <a:ext cx="8616181" cy="43434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Instructor: </a:t>
            </a:r>
            <a:r>
              <a:rPr lang="en-US" dirty="0" err="1"/>
              <a:t>Effrossyni</a:t>
            </a:r>
            <a:r>
              <a:rPr lang="en-US" dirty="0"/>
              <a:t> (Effie) Fragkou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Cartoon scared stock cliparts, Royalty Free scared vectors | download on  Depositphotos®">
            <a:extLst>
              <a:ext uri="{FF2B5EF4-FFF2-40B4-BE49-F238E27FC236}">
                <a16:creationId xmlns:a16="http://schemas.microsoft.com/office/drawing/2014/main" id="{F5F07AF0-2971-4C29-98EE-298670160A2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0278" y="1013460"/>
            <a:ext cx="4254941" cy="401693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softEdge rad="6350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 Placeholder 3">
            <a:extLst>
              <a:ext uri="{FF2B5EF4-FFF2-40B4-BE49-F238E27FC236}">
                <a16:creationId xmlns:a16="http://schemas.microsoft.com/office/drawing/2014/main" id="{C9295305-392B-4A73-B3FB-7349FA0A3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Are you afraid of using the eClass? </a:t>
            </a:r>
          </a:p>
        </p:txBody>
      </p:sp>
    </p:spTree>
    <p:extLst>
      <p:ext uri="{BB962C8B-B14F-4D97-AF65-F5344CB8AC3E}">
        <p14:creationId xmlns:p14="http://schemas.microsoft.com/office/powerpoint/2010/main" val="415804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0D612F-DEB3-4D8B-930E-F2FBEE800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shouldn't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F8CE22-7C6D-4808-B1B2-2761063D9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843" y="1496960"/>
            <a:ext cx="8246071" cy="34179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Online teaching </a:t>
            </a:r>
          </a:p>
          <a:p>
            <a:r>
              <a:rPr lang="en-US" dirty="0"/>
              <a:t>is very interactive and can be quite fun </a:t>
            </a:r>
          </a:p>
          <a:p>
            <a:r>
              <a:rPr lang="en-US" dirty="0"/>
              <a:t>is made from the comfort of one’s own home (relaxed clothing, central heating, food and drink readily available)</a:t>
            </a:r>
          </a:p>
          <a:p>
            <a:r>
              <a:rPr lang="en-US" dirty="0"/>
              <a:t>is learner-centered and very effective in adult education</a:t>
            </a:r>
          </a:p>
          <a:p>
            <a:r>
              <a:rPr lang="en-US" dirty="0"/>
              <a:t>is highly collaborative and provide learners with features that are not readily available in a traditional classroom</a:t>
            </a:r>
          </a:p>
          <a:p>
            <a:r>
              <a:rPr lang="en-US" dirty="0"/>
              <a:t>is run by an experienced tutor who has been performing online synchronous and asynchronous teaching for the past 10 years.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47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9809FE-2CD4-45D4-A490-C2EDB350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to expect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6D3368-7809-4C16-9B86-009615283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To be challenged and to cover as many topics as possible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For your teacher to know the limits of her own knowledge and acknowledge them every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To participate as much as possible and to interact with your instructor and your fellow students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To express your opinion freely and to respect the opinion of others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4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297841-102F-464E-9BA7-302875C26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not to expect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D51651-647B-495D-B448-A2E244828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Answers to all questions (your instructor does not know everything)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Absolute equivalencies among the various legal systems</a:t>
            </a:r>
            <a:r>
              <a:rPr lang="fr-FR" sz="3600" dirty="0"/>
              <a:t> </a:t>
            </a:r>
            <a:r>
              <a:rPr lang="en-US" sz="3600" dirty="0"/>
              <a:t>(concepts and principles of law)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0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079E62-CF99-41A2-8F08-2334A068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Basic rules of conduct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E4631E8-88EB-46D4-95AD-55867EF388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Online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201F381-7D5F-4494-9CEC-50BBEB59C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2729" y="2253274"/>
            <a:ext cx="4254338" cy="271496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5200" b="1" dirty="0"/>
              <a:t>Check the eClass regularly (on a weekly basis) for the material covered and for updaters</a:t>
            </a:r>
          </a:p>
          <a:p>
            <a:pPr algn="l"/>
            <a:r>
              <a:rPr lang="en-US" sz="5200" b="1" dirty="0"/>
              <a:t>Prepare readings and/or bring in class worksheets whenever asked</a:t>
            </a:r>
          </a:p>
          <a:p>
            <a:pPr algn="l"/>
            <a:r>
              <a:rPr lang="en-US" sz="5200" b="1" dirty="0"/>
              <a:t>Prepare assignments and other tasks</a:t>
            </a:r>
          </a:p>
          <a:p>
            <a:pPr algn="l"/>
            <a:r>
              <a:rPr lang="en-US" sz="5200" b="1" dirty="0"/>
              <a:t>Work collaboratively and constructively </a:t>
            </a:r>
          </a:p>
          <a:p>
            <a:pPr algn="l"/>
            <a:endParaRPr lang="en-US" sz="5200" b="1" dirty="0"/>
          </a:p>
          <a:p>
            <a:pPr marL="0" indent="0" algn="l">
              <a:buNone/>
            </a:pPr>
            <a:endParaRPr lang="en-US" sz="5200" b="1" dirty="0"/>
          </a:p>
          <a:p>
            <a:pPr algn="l"/>
            <a:endParaRPr lang="en-US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007992A-C38B-4630-87ED-CFC2ADE1A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Onsite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319B9D9-C4B7-4F47-B971-A3EBF6353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2" y="2253274"/>
            <a:ext cx="4249269" cy="2822726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Arrive for class on time (unless an emergency occurs)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Expect your instructor to be on time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Let your instructor know in advance if you miss class (when possible)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Remember that it is highly advisable not to miss more that </a:t>
            </a:r>
            <a:r>
              <a:rPr lang="en-US" sz="5200" b="1" u="sng" dirty="0"/>
              <a:t>4 sessions in total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Have a valid reason for your absence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Have your masks on at all times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Show your certificate of vaccination or another required document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Do not stand in the hallway before class or during the break (go outside)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Windows should be open at all time regardless of outside temperature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5200" b="1" dirty="0"/>
              <a:t>There will be no central heating as a result of COVID-19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1301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E83019-08D3-481A-9DC3-47EC0F83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Our coursebook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FCE6F5-919D-46A0-9822-C31D8CAB6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68" y="1229057"/>
            <a:ext cx="7088351" cy="3511061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b="1" i="1" dirty="0"/>
              <a:t>International Legal English </a:t>
            </a:r>
          </a:p>
          <a:p>
            <a:pPr marL="0" indent="0">
              <a:buNone/>
            </a:pPr>
            <a:r>
              <a:rPr lang="en-US" sz="4000" b="1" dirty="0"/>
              <a:t>by Amy </a:t>
            </a:r>
            <a:r>
              <a:rPr lang="en-US" sz="4000" b="1" dirty="0" err="1"/>
              <a:t>Krois</a:t>
            </a:r>
            <a:r>
              <a:rPr lang="en-US" sz="4000" b="1" dirty="0"/>
              <a:t>-Linder </a:t>
            </a:r>
          </a:p>
          <a:p>
            <a:pPr marL="0" indent="0">
              <a:buNone/>
            </a:pPr>
            <a:r>
              <a:rPr lang="en-US" sz="4000" b="1" dirty="0"/>
              <a:t>Cambridge University Press </a:t>
            </a:r>
          </a:p>
          <a:p>
            <a:endParaRPr lang="en-US" sz="4000" b="1" dirty="0"/>
          </a:p>
          <a:p>
            <a:pPr marL="457200" indent="-457200">
              <a:buAutoNum type="arabicPeriod" startAt="2"/>
            </a:pPr>
            <a:r>
              <a:rPr lang="en-US" sz="4000" b="1" i="1" dirty="0"/>
              <a:t>Check Your English Vocabulary  for Law</a:t>
            </a:r>
          </a:p>
          <a:p>
            <a:pPr marL="0" indent="0">
              <a:buNone/>
            </a:pPr>
            <a:r>
              <a:rPr lang="en-US" sz="4000" b="1" dirty="0"/>
              <a:t>by Rawdon Wyatt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3. Other sources provided by your instructor (Worksheets, Task sheets, Exam Papers, etc.)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8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38C07E5-68CA-4AF5-B637-66CD2EC9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318" y="603485"/>
            <a:ext cx="8093365" cy="7635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reach me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DFA7BDB-27F0-46BD-8721-4036D7C78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879" y="1780877"/>
            <a:ext cx="4040188" cy="4798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Phone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81240DA-F2D7-4FFF-BC1B-B100364D0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879" y="2253274"/>
            <a:ext cx="4040188" cy="227629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6977041642</a:t>
            </a:r>
            <a:r>
              <a:rPr lang="en-US" dirty="0"/>
              <a:t>	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6D273924-5D8B-4B5E-8FEF-4B7BD7AE5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2" y="1780877"/>
            <a:ext cx="4041775" cy="4798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Email 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0A670A7-3D39-4914-89B9-80E872F17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49702" y="2253274"/>
            <a:ext cx="4764076" cy="227629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effiefragkou@enl.uoa.gr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effie.fragkou@gmail.com</a:t>
            </a:r>
          </a:p>
        </p:txBody>
      </p:sp>
    </p:spTree>
    <p:extLst>
      <p:ext uri="{BB962C8B-B14F-4D97-AF65-F5344CB8AC3E}">
        <p14:creationId xmlns:p14="http://schemas.microsoft.com/office/powerpoint/2010/main" val="3122536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6ADDF5-DE14-4D3A-849E-CB36AA834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Q &amp; A Session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059654-882C-4D92-9726-3FC52E205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Feel free to share your comments or concerns to make your educational experience even more valuable </a:t>
            </a:r>
          </a:p>
        </p:txBody>
      </p:sp>
    </p:spTree>
    <p:extLst>
      <p:ext uri="{BB962C8B-B14F-4D97-AF65-F5344CB8AC3E}">
        <p14:creationId xmlns:p14="http://schemas.microsoft.com/office/powerpoint/2010/main" val="320874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 brief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Outline of this presentation</a:t>
            </a:r>
          </a:p>
          <a:p>
            <a:r>
              <a:rPr lang="en-US" dirty="0"/>
              <a:t>Introducing the instructor</a:t>
            </a:r>
          </a:p>
          <a:p>
            <a:r>
              <a:rPr lang="en-US" dirty="0"/>
              <a:t>Laying out the structure of the course, its methodology, and its fundamental aims and objectives</a:t>
            </a:r>
          </a:p>
          <a:p>
            <a:r>
              <a:rPr lang="en-US" dirty="0"/>
              <a:t>Establishing expectations</a:t>
            </a:r>
          </a:p>
          <a:p>
            <a:r>
              <a:rPr lang="en-US" dirty="0"/>
              <a:t>Introducing basic rules of conduct</a:t>
            </a:r>
          </a:p>
          <a:p>
            <a:r>
              <a:rPr lang="en-US" dirty="0"/>
              <a:t>Presenting our coursebook and all related bibliography</a:t>
            </a:r>
          </a:p>
          <a:p>
            <a:r>
              <a:rPr lang="en-US" dirty="0"/>
              <a:t>Establishing modes of communication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Your instructor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190881"/>
            <a:ext cx="7459979" cy="354923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Effrossyni</a:t>
            </a:r>
            <a:r>
              <a:rPr lang="en-US" dirty="0"/>
              <a:t> Fragkou </a:t>
            </a:r>
            <a:r>
              <a:rPr lang="en-US" i="1" dirty="0"/>
              <a:t>aka</a:t>
            </a:r>
            <a:r>
              <a:rPr lang="en-US" dirty="0"/>
              <a:t> Effie Fragkou</a:t>
            </a:r>
          </a:p>
          <a:p>
            <a:r>
              <a:rPr lang="en-US" dirty="0"/>
              <a:t>Associate Lecturer at the Faculty of English Language and Literature</a:t>
            </a:r>
          </a:p>
          <a:p>
            <a:r>
              <a:rPr lang="en-US" dirty="0"/>
              <a:t>A translation theory specialist</a:t>
            </a:r>
          </a:p>
          <a:p>
            <a:r>
              <a:rPr lang="en-US" dirty="0"/>
              <a:t>A medical interpreter specialist/theorist</a:t>
            </a:r>
          </a:p>
          <a:p>
            <a:r>
              <a:rPr lang="en-US" dirty="0"/>
              <a:t>Passionate with specialized terminology</a:t>
            </a:r>
          </a:p>
          <a:p>
            <a:r>
              <a:rPr lang="en-US" dirty="0"/>
              <a:t>Legal terminology instructor since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7976" y="490888"/>
            <a:ext cx="8093365" cy="7635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Structure of the course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8149" y="1367010"/>
            <a:ext cx="4040188" cy="47982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Methodology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878" y="1959429"/>
            <a:ext cx="8222919" cy="3008811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4000" dirty="0"/>
              <a:t>A comparative approach of 2 different legal systems and philosophies</a:t>
            </a:r>
          </a:p>
          <a:p>
            <a:pPr algn="l"/>
            <a:r>
              <a:rPr lang="en-US" sz="4000" dirty="0"/>
              <a:t>A systematic review of judicial processes of the common law system</a:t>
            </a:r>
          </a:p>
          <a:p>
            <a:pPr algn="l"/>
            <a:r>
              <a:rPr lang="en-US" sz="4000" dirty="0"/>
              <a:t>An interactive, learner-centered approach to acquiring new knowledge</a:t>
            </a:r>
          </a:p>
          <a:p>
            <a:pPr algn="l"/>
            <a:r>
              <a:rPr lang="en-US" sz="4000" dirty="0"/>
              <a:t>A need-based approach, which caters to the legal reality of Greece and the expectations of Greek Law students who wish to pursue studies abroad </a:t>
            </a:r>
          </a:p>
          <a:p>
            <a:pPr algn="l"/>
            <a:r>
              <a:rPr lang="en-US" sz="4000" dirty="0"/>
              <a:t>A learning process which focuses largely on student participation</a:t>
            </a:r>
          </a:p>
          <a:p>
            <a:pPr algn="l"/>
            <a:r>
              <a:rPr lang="en-US" sz="4000" dirty="0"/>
              <a:t>Synchronous online instruction which aims at utilizing all available means and innovative approaches to teaching and learning in the 21</a:t>
            </a:r>
            <a:r>
              <a:rPr lang="en-US" sz="4000" baseline="30000" dirty="0"/>
              <a:t>st</a:t>
            </a:r>
            <a:r>
              <a:rPr lang="en-US" sz="4000" dirty="0"/>
              <a:t> century</a:t>
            </a:r>
          </a:p>
          <a:p>
            <a:pPr algn="l"/>
            <a:r>
              <a:rPr lang="en-US" sz="4000" dirty="0"/>
              <a:t>An instruction that combines the benefits of synchronous and asynchronous teaching </a:t>
            </a:r>
          </a:p>
          <a:p>
            <a:pPr algn="l"/>
            <a:r>
              <a:rPr lang="en-US" sz="4000" dirty="0"/>
              <a:t>An instruction focusing on the task-based approach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E4E0B0-9A69-45AC-822F-4CA0AC14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69" y="465532"/>
            <a:ext cx="7065490" cy="725349"/>
          </a:xfrm>
        </p:spPr>
        <p:txBody>
          <a:bodyPr>
            <a:normAutofit fontScale="90000"/>
          </a:bodyPr>
          <a:lstStyle/>
          <a:p>
            <a:r>
              <a:rPr lang="en-US" dirty="0"/>
              <a:t>Structure of the course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ADD5D2-CD4C-46FA-8FE6-B6EE08A49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68" y="1229057"/>
            <a:ext cx="7065491" cy="37696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800" b="1" dirty="0"/>
              <a:t>Aims: </a:t>
            </a:r>
            <a:r>
              <a:rPr lang="en-US" dirty="0"/>
              <a:t> </a:t>
            </a:r>
          </a:p>
          <a:p>
            <a:r>
              <a:rPr lang="en-US" sz="8400" dirty="0"/>
              <a:t>Increase learners’ awareness of the differences and similarities between the 2 different legal systems (processes, structures, participants)</a:t>
            </a:r>
          </a:p>
          <a:p>
            <a:r>
              <a:rPr lang="en-US" sz="8400" dirty="0"/>
              <a:t>Develop ESP learners’ receptive skills (reading and listening) </a:t>
            </a:r>
          </a:p>
          <a:p>
            <a:r>
              <a:rPr lang="en-US" sz="8400" dirty="0"/>
              <a:t>Develop ESP learners’ productive skills (writing and speaking)</a:t>
            </a:r>
          </a:p>
          <a:p>
            <a:r>
              <a:rPr lang="en-US" sz="8400" dirty="0"/>
              <a:t>Focus on terminology</a:t>
            </a:r>
          </a:p>
          <a:p>
            <a:r>
              <a:rPr lang="en-US" sz="8400" dirty="0"/>
              <a:t>Allow students to use specialized language/terminology idiomatically</a:t>
            </a:r>
          </a:p>
          <a:p>
            <a:r>
              <a:rPr lang="en-US" sz="8400" dirty="0"/>
              <a:t>Lay down the foundation for the Yr2 Legal Terminology Course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Structure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Objectives</a:t>
            </a:r>
            <a:r>
              <a:rPr lang="en-US" dirty="0"/>
              <a:t> </a:t>
            </a:r>
          </a:p>
          <a:p>
            <a:r>
              <a:rPr lang="en-US" dirty="0"/>
              <a:t>To improve specific language skills in learners by catering to students’ individual needs </a:t>
            </a:r>
          </a:p>
          <a:p>
            <a:r>
              <a:rPr lang="en-US" dirty="0"/>
              <a:t>To help learners use specialized English as idiomatically and independently as possible</a:t>
            </a:r>
          </a:p>
          <a:p>
            <a:r>
              <a:rPr lang="en-US" dirty="0"/>
              <a:t>To increase learners’ capacity to work in legal international environments by implementing knowledge acquired in this course </a:t>
            </a:r>
          </a:p>
          <a:p>
            <a:r>
              <a:rPr lang="en-US" dirty="0"/>
              <a:t>To Develop best practices in approaching legal documents written in English for different legal systems </a:t>
            </a:r>
          </a:p>
          <a:p>
            <a:r>
              <a:rPr lang="en-US" dirty="0"/>
              <a:t>To learn by doing: complete a series of tasks and evaluate one’s performance by focusing on language (language focus) upon completion of each task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0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4C4F1F-6AB4-4A66-97E3-DC723008A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Topics to be covered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2101F4-94E2-43C1-85B6-74D8F9FBF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Bodies of Law</a:t>
            </a:r>
          </a:p>
          <a:p>
            <a:r>
              <a:rPr lang="en-US" dirty="0"/>
              <a:t>Types of Law</a:t>
            </a:r>
          </a:p>
          <a:p>
            <a:r>
              <a:rPr lang="en-US" dirty="0"/>
              <a:t>Judicial Structure (UK and US) </a:t>
            </a:r>
          </a:p>
          <a:p>
            <a:r>
              <a:rPr lang="en-US" dirty="0"/>
              <a:t>Company Law</a:t>
            </a:r>
          </a:p>
          <a:p>
            <a:r>
              <a:rPr lang="en-US" dirty="0"/>
              <a:t>Contracts </a:t>
            </a:r>
          </a:p>
          <a:p>
            <a:r>
              <a:rPr lang="en-US" dirty="0"/>
              <a:t>Intellectual Property Law</a:t>
            </a:r>
          </a:p>
          <a:p>
            <a:r>
              <a:rPr lang="en-US" dirty="0"/>
              <a:t>Patent Law</a:t>
            </a:r>
          </a:p>
          <a:p>
            <a:r>
              <a:rPr lang="en-US" dirty="0"/>
              <a:t>Drafting Legal Documents (Legal Opinion, Memorandum of Incorporation, etc.) </a:t>
            </a:r>
            <a:endParaRPr lang="el-GR" dirty="0"/>
          </a:p>
          <a:p>
            <a:pPr marL="0" indent="0">
              <a:buNone/>
            </a:pPr>
            <a:r>
              <a:rPr lang="en-US" i="1" dirty="0"/>
              <a:t>and much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9FFBF1-B272-47B1-BE7F-DC5D183F4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68" y="465532"/>
            <a:ext cx="7621751" cy="7253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 are onsite: synchronous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D303F3-997B-43D0-8ADB-D36585A2F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69" y="1229057"/>
            <a:ext cx="7036548" cy="351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Didaskaleion</a:t>
            </a:r>
            <a:r>
              <a:rPr lang="en-US" dirty="0"/>
              <a:t>, 8 </a:t>
            </a:r>
            <a:r>
              <a:rPr lang="en-US" dirty="0" err="1"/>
              <a:t>Ippokratous</a:t>
            </a:r>
            <a:r>
              <a:rPr lang="en-US" dirty="0"/>
              <a:t> Street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Topic: Legal Terminology Year 1</a:t>
            </a:r>
          </a:p>
          <a:p>
            <a:pPr marL="0" indent="0">
              <a:buNone/>
            </a:pPr>
            <a:r>
              <a:rPr lang="en-US" sz="3200" dirty="0"/>
              <a:t>Time: 6:00 to 9:00 PM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794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38DC03-2814-449D-BEA3-945F48BEE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17" y="3246120"/>
            <a:ext cx="7989723" cy="1051561"/>
          </a:xfrm>
        </p:spPr>
        <p:txBody>
          <a:bodyPr anchor="ctr">
            <a:normAutofit fontScale="90000"/>
          </a:bodyPr>
          <a:lstStyle/>
          <a:p>
            <a:r>
              <a:rPr lang="en-US" b="1" dirty="0"/>
              <a:t>We are online: </a:t>
            </a:r>
            <a:br>
              <a:rPr lang="en-US" b="1" dirty="0"/>
            </a:br>
            <a:r>
              <a:rPr lang="en-US" b="1" dirty="0"/>
              <a:t>asynchronous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36BEE6E-2862-4408-B86D-B3B930BA0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2" y="4465320"/>
            <a:ext cx="8103528" cy="678180"/>
          </a:xfrm>
        </p:spPr>
        <p:txBody>
          <a:bodyPr>
            <a:normAutofit/>
          </a:bodyPr>
          <a:lstStyle/>
          <a:p>
            <a:r>
              <a:rPr lang="en-US" sz="2600" b="1" dirty="0"/>
              <a:t>e-Class: https://free.openeclass.org/courses/SC453/</a:t>
            </a:r>
          </a:p>
        </p:txBody>
      </p:sp>
    </p:spTree>
    <p:extLst>
      <p:ext uri="{BB962C8B-B14F-4D97-AF65-F5344CB8AC3E}">
        <p14:creationId xmlns:p14="http://schemas.microsoft.com/office/powerpoint/2010/main" val="269161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</Words>
  <Application>Microsoft Office PowerPoint</Application>
  <PresentationFormat>Προβολή στην οθόνη (16:9)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Legal Terminology   Year 1 * 2021-2022</vt:lpstr>
      <vt:lpstr>A brief introduction </vt:lpstr>
      <vt:lpstr>Your instructor</vt:lpstr>
      <vt:lpstr>Structure of the course </vt:lpstr>
      <vt:lpstr>Structure of the course </vt:lpstr>
      <vt:lpstr>Structure of the course</vt:lpstr>
      <vt:lpstr>Topics to be covered</vt:lpstr>
      <vt:lpstr>We are onsite: synchronous </vt:lpstr>
      <vt:lpstr>We are online:  asynchronous</vt:lpstr>
      <vt:lpstr>Παρουσίαση του PowerPoint</vt:lpstr>
      <vt:lpstr>You shouldn't </vt:lpstr>
      <vt:lpstr>What to expect </vt:lpstr>
      <vt:lpstr>What not to expect</vt:lpstr>
      <vt:lpstr>Basic rules of conduct</vt:lpstr>
      <vt:lpstr>Our coursebook</vt:lpstr>
      <vt:lpstr>How to reach me</vt:lpstr>
      <vt:lpstr>Q &amp; A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2020-10-29T11:24:46Z</dcterms:created>
  <dcterms:modified xsi:type="dcterms:W3CDTF">2021-11-04T11:09:17Z</dcterms:modified>
</cp:coreProperties>
</file>