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F1D2-B750-4B25-91C2-73AD6631A3F1}" type="datetimeFigureOut">
              <a:rPr lang="el-GR" smtClean="0"/>
              <a:pPr/>
              <a:t>27/11/2014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CFF73-B8B7-4863-905E-A76819BF48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ΣΙΤΗΡΑ,ΤΑ ΠΙΟ ΣΗΜΑΝΤΙΚΑ ΦΥΤΑ ΣΤΟΝ ΚΟΣΜΟ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50"/>
                </a:solidFill>
              </a:rPr>
              <a:t>ΦΘΙΝΟΠΩΡΙΝΑ ΣΙΤΗΡΑ</a:t>
            </a:r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l-GR" dirty="0" smtClean="0">
                <a:solidFill>
                  <a:srgbClr val="FF0000"/>
                </a:solidFill>
              </a:rPr>
              <a:t>ΦΘΙΝΟΠΩΡΙΝΑ ΣΙΤΗΡΑ: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Σιτάρι σκληρό και μαλακό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Κριθάρι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Βρώμη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Σίκαλη ή βρίζα</a:t>
            </a:r>
          </a:p>
          <a:p>
            <a:pPr marL="514350" indent="-514350">
              <a:buNone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5.Τριτικάλε</a:t>
            </a:r>
          </a:p>
          <a:p>
            <a:pPr marL="514350" indent="-514350">
              <a:buNone/>
            </a:pPr>
            <a:r>
              <a:rPr lang="el-GR" dirty="0" smtClean="0">
                <a:solidFill>
                  <a:srgbClr val="FF0000"/>
                </a:solidFill>
              </a:rPr>
              <a:t>ΑΝΟΙΞΙΑΤΙΚΑ </a:t>
            </a:r>
            <a:r>
              <a:rPr lang="el-GR" dirty="0" err="1" smtClean="0">
                <a:solidFill>
                  <a:srgbClr val="FF0000"/>
                </a:solidFill>
              </a:rPr>
              <a:t>ΣΙΤΗΡΑ:</a:t>
            </a:r>
            <a:r>
              <a:rPr lang="el-GR" dirty="0" err="1" smtClean="0"/>
              <a:t>με</a:t>
            </a:r>
            <a:r>
              <a:rPr lang="el-GR" dirty="0" smtClean="0"/>
              <a:t> πρώτο και </a:t>
            </a:r>
            <a:r>
              <a:rPr lang="el-GR" dirty="0" err="1" smtClean="0"/>
              <a:t>κλύτερο</a:t>
            </a:r>
            <a:r>
              <a:rPr lang="el-GR" dirty="0" smtClean="0"/>
              <a:t> το ρύζι.</a:t>
            </a:r>
            <a:endParaRPr lang="el-G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Αποτελούν τη βασική τροφή του ανθρώπου</a:t>
            </a:r>
          </a:p>
          <a:p>
            <a:r>
              <a:rPr lang="el-GR" dirty="0" smtClean="0"/>
              <a:t>Καλλιεργούνται σε όλο τον </a:t>
            </a:r>
            <a:r>
              <a:rPr lang="el-GR" dirty="0" err="1" smtClean="0"/>
              <a:t>κόσμο,σε</a:t>
            </a:r>
            <a:r>
              <a:rPr lang="el-GR" dirty="0" smtClean="0"/>
              <a:t> </a:t>
            </a:r>
            <a:r>
              <a:rPr lang="el-GR" dirty="0" err="1" smtClean="0"/>
              <a:t>ολα</a:t>
            </a:r>
            <a:r>
              <a:rPr lang="el-GR" dirty="0" smtClean="0"/>
              <a:t> τα </a:t>
            </a:r>
            <a:r>
              <a:rPr lang="el-GR" dirty="0" err="1" smtClean="0"/>
              <a:t>κλίματα,εκτός</a:t>
            </a:r>
            <a:r>
              <a:rPr lang="el-GR" dirty="0" smtClean="0"/>
              <a:t> από τα τροπικά</a:t>
            </a:r>
          </a:p>
          <a:p>
            <a:r>
              <a:rPr lang="el-GR" dirty="0" smtClean="0"/>
              <a:t>Είναι φυτά με μεγάλη προσαρμοστικότητα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Από τα 14 </a:t>
            </a:r>
            <a:r>
              <a:rPr lang="el-GR" dirty="0" err="1" smtClean="0">
                <a:solidFill>
                  <a:srgbClr val="FF0000"/>
                </a:solidFill>
              </a:rPr>
              <a:t>δίσεκ.στρέμματα</a:t>
            </a:r>
            <a:r>
              <a:rPr lang="el-GR" dirty="0" smtClean="0">
                <a:solidFill>
                  <a:srgbClr val="FF0000"/>
                </a:solidFill>
              </a:rPr>
              <a:t> που καλλιεργούνται σε όλο τον κόσμο με όλα τα είδη φυτών τα 7 </a:t>
            </a:r>
            <a:r>
              <a:rPr lang="el-GR" dirty="0" err="1" smtClean="0">
                <a:solidFill>
                  <a:srgbClr val="FF0000"/>
                </a:solidFill>
              </a:rPr>
              <a:t>δίσεκατ</a:t>
            </a:r>
            <a:r>
              <a:rPr lang="el-GR" dirty="0" smtClean="0">
                <a:solidFill>
                  <a:srgbClr val="FF0000"/>
                </a:solidFill>
              </a:rPr>
              <a:t>. καλλιεργούνται με  σιτηρά!!!!!!</a:t>
            </a:r>
          </a:p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Συνολικά από τα σιτηρά ο άνθρωπος αντλεί το 89%των ενεργειακών του αναγκών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42% από το σιτάρι και το ρύζι και το 47% έμμεσα από τα σιτηρά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αφού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χορηγηθούν στα ζώα και μετατραπούν σε κτηνοτροφικά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προιόντα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!!!!!!!!!!!!!!!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3 - Εικόνα" descr="ΣΙΤΗΡΑ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4929198"/>
            <a:ext cx="1857388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Το </a:t>
            </a:r>
            <a:r>
              <a:rPr lang="el-GR" dirty="0" smtClean="0">
                <a:solidFill>
                  <a:srgbClr val="FF0000"/>
                </a:solidFill>
              </a:rPr>
              <a:t>μαλακό σιτάρι </a:t>
            </a:r>
            <a:r>
              <a:rPr lang="el-GR" dirty="0" smtClean="0"/>
              <a:t>αποτελεί τη βάση αλεύρων για την παραγωγή </a:t>
            </a:r>
            <a:r>
              <a:rPr lang="el-GR" dirty="0" smtClean="0">
                <a:solidFill>
                  <a:srgbClr val="FF0000"/>
                </a:solidFill>
              </a:rPr>
              <a:t>ψωμιού</a:t>
            </a:r>
          </a:p>
          <a:p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Το </a:t>
            </a:r>
            <a:r>
              <a:rPr lang="el-GR" dirty="0" smtClean="0">
                <a:solidFill>
                  <a:srgbClr val="FF0000"/>
                </a:solidFill>
              </a:rPr>
              <a:t>σκληρό σιτάρι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αποτελεί τη βάση για άλευρα παραγωγής </a:t>
            </a:r>
            <a:r>
              <a:rPr lang="el-GR" dirty="0" smtClean="0">
                <a:solidFill>
                  <a:srgbClr val="FF0000"/>
                </a:solidFill>
              </a:rPr>
              <a:t>ζυμαρικών</a:t>
            </a:r>
            <a:endParaRPr lang="el-GR" dirty="0" smtClean="0"/>
          </a:p>
          <a:p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Υποπροϊόντα είναι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ζωοτροφές,πίτουρα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άχυρα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τα οποία χρησιμοποιούνται για την παραγωγή χαρτιού.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3 - Εικόνα" descr="ΣΙΤΗΡ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365104"/>
            <a:ext cx="2466975" cy="1847850"/>
          </a:xfrm>
          <a:prstGeom prst="rect">
            <a:avLst/>
          </a:prstGeom>
        </p:spPr>
      </p:pic>
      <p:pic>
        <p:nvPicPr>
          <p:cNvPr id="5" name="4 - Εικόνα" descr="SITHR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509120"/>
            <a:ext cx="2533650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κριθάρι </a:t>
            </a:r>
            <a:r>
              <a:rPr lang="el-GR" dirty="0" smtClean="0"/>
              <a:t>χρησιμοποιείται κυρίως ως </a:t>
            </a:r>
            <a:r>
              <a:rPr lang="el-GR" dirty="0" err="1" smtClean="0">
                <a:solidFill>
                  <a:srgbClr val="FF0000"/>
                </a:solidFill>
              </a:rPr>
              <a:t>ζωοτροφή</a:t>
            </a:r>
            <a:r>
              <a:rPr lang="el-GR" dirty="0" err="1" smtClean="0"/>
              <a:t>,καθώς</a:t>
            </a:r>
            <a:r>
              <a:rPr lang="el-GR" dirty="0" smtClean="0"/>
              <a:t> και  για την παραγωγή </a:t>
            </a:r>
            <a:r>
              <a:rPr lang="el-GR" dirty="0" smtClean="0">
                <a:solidFill>
                  <a:srgbClr val="FF0000"/>
                </a:solidFill>
              </a:rPr>
              <a:t>μπύρας</a:t>
            </a:r>
          </a:p>
          <a:p>
            <a:r>
              <a:rPr lang="el-GR" dirty="0" smtClean="0"/>
              <a:t>Επίσης ως φυτό βόσκησης ,</a:t>
            </a:r>
            <a:r>
              <a:rPr lang="el-GR" dirty="0" err="1" smtClean="0"/>
              <a:t>σανός,βιομάζα</a:t>
            </a:r>
            <a:endParaRPr lang="el-GR" dirty="0" smtClean="0"/>
          </a:p>
          <a:p>
            <a:r>
              <a:rPr lang="el-GR" dirty="0" smtClean="0"/>
              <a:t>Καλλιεργείται στις πιο θερμές περιοχές της χώρας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βρώμη </a:t>
            </a:r>
            <a:r>
              <a:rPr lang="el-GR" dirty="0" smtClean="0"/>
              <a:t>καλλιεργείται τόσο για </a:t>
            </a:r>
            <a:r>
              <a:rPr lang="el-GR" dirty="0" smtClean="0">
                <a:solidFill>
                  <a:srgbClr val="FF0000"/>
                </a:solidFill>
              </a:rPr>
              <a:t>ανθρώπινη κατανάλωση(</a:t>
            </a:r>
            <a:r>
              <a:rPr lang="el-GR" dirty="0" err="1" smtClean="0">
                <a:solidFill>
                  <a:srgbClr val="FF0000"/>
                </a:solidFill>
              </a:rPr>
              <a:t>φλέικς</a:t>
            </a:r>
            <a:r>
              <a:rPr lang="el-GR" dirty="0" smtClean="0">
                <a:solidFill>
                  <a:srgbClr val="FF0000"/>
                </a:solidFill>
              </a:rPr>
              <a:t> και </a:t>
            </a:r>
            <a:r>
              <a:rPr lang="el-GR" dirty="0" err="1" smtClean="0">
                <a:solidFill>
                  <a:srgbClr val="FF0000"/>
                </a:solidFill>
              </a:rPr>
              <a:t>μούσλι</a:t>
            </a:r>
            <a:r>
              <a:rPr lang="el-GR" dirty="0" smtClean="0">
                <a:solidFill>
                  <a:srgbClr val="FF0000"/>
                </a:solidFill>
              </a:rPr>
              <a:t>)</a:t>
            </a:r>
            <a:r>
              <a:rPr lang="el-GR" dirty="0" smtClean="0"/>
              <a:t>όσο και για </a:t>
            </a:r>
            <a:r>
              <a:rPr lang="el-GR" dirty="0" err="1" smtClean="0"/>
              <a:t>ζωοτροφή,βόσκηση</a:t>
            </a:r>
            <a:r>
              <a:rPr lang="el-GR" dirty="0" smtClean="0"/>
              <a:t> ,</a:t>
            </a:r>
            <a:r>
              <a:rPr lang="el-GR" dirty="0" err="1" smtClean="0"/>
              <a:t>ενσίρωση</a:t>
            </a:r>
            <a:r>
              <a:rPr lang="el-GR" dirty="0" smtClean="0"/>
              <a:t> και παραγωγή σανού</a:t>
            </a:r>
          </a:p>
          <a:p>
            <a:r>
              <a:rPr lang="el-GR" dirty="0" smtClean="0"/>
              <a:t>Θεωρείται πλούσια σε βιταμίνες και άλατα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8604"/>
            <a:ext cx="4714875" cy="3324225"/>
          </a:xfrm>
        </p:spPr>
      </p:pic>
      <p:pic>
        <p:nvPicPr>
          <p:cNvPr id="6" name="5 - Εικόνα" descr="ΣΙΤΗΡΑ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4143380"/>
            <a:ext cx="4114815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Η σίκαλη </a:t>
            </a:r>
            <a:r>
              <a:rPr lang="el-GR" dirty="0" smtClean="0"/>
              <a:t>καλλιεργείται </a:t>
            </a:r>
            <a:r>
              <a:rPr lang="el-GR" dirty="0" err="1" smtClean="0"/>
              <a:t>κυρίωςγια</a:t>
            </a:r>
            <a:r>
              <a:rPr lang="el-GR" dirty="0" smtClean="0"/>
              <a:t> την παραγωγή καρπού προς </a:t>
            </a:r>
            <a:r>
              <a:rPr lang="el-GR" dirty="0" smtClean="0">
                <a:solidFill>
                  <a:srgbClr val="FF0000"/>
                </a:solidFill>
              </a:rPr>
              <a:t>ανθρώπινη κατανάλωση (ψωμί, </a:t>
            </a:r>
            <a:r>
              <a:rPr lang="el-GR" dirty="0" err="1" smtClean="0">
                <a:solidFill>
                  <a:srgbClr val="FF0000"/>
                </a:solidFill>
              </a:rPr>
              <a:t>φρυγανιές,μπισκότα,μπύρα</a:t>
            </a:r>
            <a:r>
              <a:rPr lang="el-GR" dirty="0" smtClean="0">
                <a:solidFill>
                  <a:srgbClr val="FF0000"/>
                </a:solidFill>
              </a:rPr>
              <a:t> ,</a:t>
            </a:r>
            <a:r>
              <a:rPr lang="el-GR" dirty="0" err="1" smtClean="0">
                <a:solidFill>
                  <a:srgbClr val="FF0000"/>
                </a:solidFill>
              </a:rPr>
              <a:t>ουϊσκι</a:t>
            </a:r>
            <a:r>
              <a:rPr lang="el-GR" dirty="0" smtClean="0">
                <a:solidFill>
                  <a:srgbClr val="FF0000"/>
                </a:solidFill>
              </a:rPr>
              <a:t> )</a:t>
            </a:r>
          </a:p>
          <a:p>
            <a:r>
              <a:rPr lang="el-GR" dirty="0" smtClean="0"/>
              <a:t>Επίσης ο καρπός χρησιμοποιείται για ζωοτροφή σε μείγμα με άλλους καρπούς</a:t>
            </a:r>
          </a:p>
          <a:p>
            <a:r>
              <a:rPr lang="el-GR" dirty="0" smtClean="0"/>
              <a:t>Θεωρείται ότι είναι διαιτητική</a:t>
            </a:r>
          </a:p>
          <a:p>
            <a:r>
              <a:rPr lang="el-GR" dirty="0" smtClean="0"/>
              <a:t>Το </a:t>
            </a:r>
            <a:r>
              <a:rPr lang="el-GR" dirty="0" err="1" smtClean="0">
                <a:solidFill>
                  <a:srgbClr val="FF0000"/>
                </a:solidFill>
              </a:rPr>
              <a:t>τριτικάλε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προέκυψε από </a:t>
            </a:r>
            <a:r>
              <a:rPr lang="el-GR" dirty="0" err="1" smtClean="0"/>
              <a:t>διαστάυρωση</a:t>
            </a:r>
            <a:r>
              <a:rPr lang="el-GR" dirty="0" smtClean="0"/>
              <a:t> σιταριού με σίκαλη</a:t>
            </a:r>
          </a:p>
          <a:p>
            <a:r>
              <a:rPr lang="el-GR" dirty="0" smtClean="0"/>
              <a:t>Αντέχει περισσότερο σε χαμηλές θερμοκρασίες από το σιτάρι και αποδίδει καλύτερα σε όξινα και αμμώδη εδάφη</a:t>
            </a:r>
          </a:p>
          <a:p>
            <a:r>
              <a:rPr lang="el-GR" dirty="0" smtClean="0"/>
              <a:t>Ο καρπός του χρησιμοποιείται ως αλεύρι για </a:t>
            </a:r>
            <a:r>
              <a:rPr lang="el-GR" dirty="0" err="1" smtClean="0"/>
              <a:t>ψωμί,ως</a:t>
            </a:r>
            <a:r>
              <a:rPr lang="el-GR" dirty="0" smtClean="0"/>
              <a:t> ζωοτροφή και βιομάζα</a:t>
            </a:r>
            <a:endParaRPr lang="el-GR" dirty="0"/>
          </a:p>
        </p:txBody>
      </p:sp>
      <p:pic>
        <p:nvPicPr>
          <p:cNvPr id="4" name="3 - Εικόνα" descr="ΣΙΤΗΡΑ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725144"/>
            <a:ext cx="284797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264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ΣΙΤΗΡΑ,ΤΑ ΠΙΟ ΣΗΜΑΝΤΙΚΑ ΦΥΤΑ ΣΤΟΝ ΚΟΣΜΟ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ΣΙΤΗΡΑ,ΤΑ ΠΙΟ ΣΗΜΑΝΤΙΚΑ ΦΥΤΑ ΣΤΟΝ ΚΟΣΜΟ</dc:title>
  <dc:creator>Acer</dc:creator>
  <cp:lastModifiedBy>Katerina</cp:lastModifiedBy>
  <cp:revision>16</cp:revision>
  <dcterms:created xsi:type="dcterms:W3CDTF">2014-11-26T17:00:04Z</dcterms:created>
  <dcterms:modified xsi:type="dcterms:W3CDTF">2014-11-27T16:41:30Z</dcterms:modified>
</cp:coreProperties>
</file>