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59" r:id="rId4"/>
    <p:sldId id="258" r:id="rId5"/>
    <p:sldId id="260" r:id="rId6"/>
    <p:sldId id="272" r:id="rId7"/>
    <p:sldId id="273" r:id="rId8"/>
    <p:sldId id="270" r:id="rId9"/>
    <p:sldId id="265" r:id="rId10"/>
    <p:sldId id="27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2EF4F"/>
    <a:srgbClr val="ABE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F2E4-717B-4BEC-8E20-A4671E0F6192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04E4-91B6-49A6-84EB-3BCB4367DC9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E9BCE-B9A0-4C7F-B47B-C6A4098D2DFE}" type="datetimeFigureOut">
              <a:rPr lang="el-GR" smtClean="0"/>
              <a:pPr/>
              <a:t>4/12/2014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6CA0-30D8-4E20-A158-ADAA3EFCDB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humbs.dreamstime.com/z/collection-garden-leaves-2396065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gr/url?sa=i&amp;rct=j&amp;q=&amp;esrc=s&amp;frm=1&amp;source=images&amp;cd=&amp;cad=rja&amp;uact=8&amp;ved=0CAcQjRw&amp;url=http://www.gettyimages.com/detail/photo/green-leaf-on-white-background-royalty-free-image/103545157&amp;ei=ckB-VPCYLcmgPdCjgDg&amp;bvm=bv.80642063,d.bGQ&amp;psig=AFQjCNEd3fVOQ_R0HSotlDcAgbWMdb-rDg&amp;ust=14176465595873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google.gr/url?sa=i&amp;rct=j&amp;q=&amp;esrc=s&amp;frm=1&amp;source=images&amp;cd=&amp;cad=rja&amp;uact=8&amp;ved=0CAcQjRw&amp;url=http://gr.freepik.com/free-photos-vectors/alder&amp;ei=2JJ_VKHENIfaOP2UgagF&amp;psig=AFQjCNFx3ZS7gHT6Vc98fGqxIvuIe3PZcg&amp;ust=14177331939290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gr/imgres?imgurl=http://newfs.s3.amazonaws.com/taxon-images-1000s1000/Fabaceae/trifolium-pratense-le-ahaines-c.jpg&amp;imgrefurl=https://gobotany.newenglandwild.org/species/trifolium/pratense/&amp;docid=IUT92mjkhQQwfM&amp;tbnid=-NihRosiXe2OUM:&amp;w=1000&amp;h=931&amp;ei=fpF_VJn-DIL2O7KcgcgF&amp;ved=0CAIQxiAwAA&amp;iact=c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lection of garden leaves">
            <a:hlinkClick r:id="rId2" tooltip="Download Collection Of Garden Leaves Stock Photos - Image: 23960653"/>
          </p:cNvPr>
          <p:cNvPicPr>
            <a:picLocks noChangeAspect="1" noChangeArrowheads="1"/>
          </p:cNvPicPr>
          <p:nvPr/>
        </p:nvPicPr>
        <p:blipFill>
          <a:blip r:embed="rId3" cstate="print"/>
          <a:srcRect b="5437"/>
          <a:stretch>
            <a:fillRect/>
          </a:stretch>
        </p:blipFill>
        <p:spPr bwMode="auto">
          <a:xfrm>
            <a:off x="1096957" y="0"/>
            <a:ext cx="7075443" cy="6858000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899592" y="3861048"/>
            <a:ext cx="7772400" cy="1470025"/>
          </a:xfrm>
          <a:prstGeom prst="rect">
            <a:avLst/>
          </a:prstGeom>
          <a:solidFill>
            <a:srgbClr val="B2EF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 φύλλα και η μορφολογία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540768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8000"/>
                </a:solidFill>
              </a:rPr>
              <a:t>Καλή ξεκούραση!</a:t>
            </a:r>
            <a:endParaRPr lang="el-G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50106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solidFill>
                  <a:srgbClr val="008000"/>
                </a:solidFill>
              </a:rPr>
              <a:t>Φύλλα</a:t>
            </a:r>
            <a:r>
              <a:rPr lang="el-GR" sz="3200" dirty="0" smtClean="0">
                <a:solidFill>
                  <a:srgbClr val="008000"/>
                </a:solidFill>
              </a:rPr>
              <a:t> </a:t>
            </a:r>
            <a:r>
              <a:rPr lang="el-GR" sz="3200" dirty="0" smtClean="0"/>
              <a:t>= </a:t>
            </a:r>
            <a:r>
              <a:rPr lang="el-GR" sz="3200" dirty="0" smtClean="0">
                <a:solidFill>
                  <a:srgbClr val="008000"/>
                </a:solidFill>
              </a:rPr>
              <a:t>κύρια φωτοσυνθετικά όργανα του φυτού</a:t>
            </a:r>
            <a:endParaRPr lang="el-GR" sz="3200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Ένα τυπικό φύλλο αποτελείται από τα εξής μέρη: </a:t>
            </a:r>
          </a:p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Έλασμα:</a:t>
            </a:r>
            <a:r>
              <a:rPr lang="el-GR" sz="24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l-GR" sz="2400" dirty="0" smtClean="0"/>
              <a:t>Επίπεδη κατασκευή, μεγάλης επιφάνειας, που αποτελεί το κύριο φωτοσυνθετικό όργανο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Το πιο εμφανές τμήμα του φύλλου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Διατρέχεται από ένα σύστημα διακλαδώσεων που αποτελούν τη νεύρωση των φύλλων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Συνδέεται απευθείας με το βλαστό (άμισχα φύλλα) ή μέσω ενός μίσχου μικρού ή μεγάλου (</a:t>
            </a:r>
            <a:r>
              <a:rPr lang="el-GR" sz="2400" dirty="0" err="1" smtClean="0"/>
              <a:t>έμμισχα</a:t>
            </a:r>
            <a:r>
              <a:rPr lang="el-GR" sz="2400" dirty="0" smtClean="0"/>
              <a:t> φύλλα).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620688"/>
            <a:ext cx="756084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Μίσχος: </a:t>
            </a:r>
          </a:p>
          <a:p>
            <a:r>
              <a:rPr lang="el-GR" sz="2400" dirty="0" smtClean="0"/>
              <a:t>Συνδέει το έλασμα με το βλαστό.</a:t>
            </a:r>
          </a:p>
          <a:p>
            <a:r>
              <a:rPr lang="el-GR" sz="2400" dirty="0" smtClean="0"/>
              <a:t>Είναι δυνατόν να απουσιάζει τελείως (π.χ. μονοκότυλα φυτά).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Βάση:</a:t>
            </a:r>
            <a:r>
              <a:rPr lang="el-GR" sz="24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l-GR" sz="2400" dirty="0" smtClean="0"/>
              <a:t>Το σημείο σύνδεσης φύλλου και βλαστού. 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8000"/>
                </a:solidFill>
              </a:rPr>
              <a:t>Μέρη ενός τυπικού φύλλου</a:t>
            </a:r>
            <a:endParaRPr lang="el-GR" sz="3200" b="1" dirty="0">
              <a:solidFill>
                <a:srgbClr val="008000"/>
              </a:solidFill>
            </a:endParaRPr>
          </a:p>
        </p:txBody>
      </p:sp>
      <p:pic>
        <p:nvPicPr>
          <p:cNvPr id="5122" name="Picture 2" descr="https://encrypted-tbn3.gstatic.com/images?q=tbn:ANd9GcRZSKsK8m5goIxMofHNFB2EJLzvVVRHWYjIxtbeLKCZl3UwhZ_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3888432" cy="5324578"/>
          </a:xfrm>
          <a:prstGeom prst="rect">
            <a:avLst/>
          </a:prstGeom>
          <a:noFill/>
        </p:spPr>
      </p:pic>
      <p:cxnSp>
        <p:nvCxnSpPr>
          <p:cNvPr id="9" name="8 - Ευθύγραμμο βέλος σύνδεσης"/>
          <p:cNvCxnSpPr/>
          <p:nvPr/>
        </p:nvCxnSpPr>
        <p:spPr>
          <a:xfrm flipH="1">
            <a:off x="5508104" y="2060848"/>
            <a:ext cx="115212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732240" y="18448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έλασμα</a:t>
            </a:r>
            <a:endParaRPr lang="el-GR" sz="2400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H="1">
            <a:off x="4788024" y="5445224"/>
            <a:ext cx="115212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940152" y="52292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μίσχος</a:t>
            </a:r>
            <a:endParaRPr lang="el-GR" sz="24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H="1">
            <a:off x="4716016" y="6093296"/>
            <a:ext cx="108012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5796136" y="58679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βάση</a:t>
            </a:r>
            <a:endParaRPr lang="el-GR" sz="2400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131840" y="2708920"/>
            <a:ext cx="1368152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907704" y="241159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κύρια νεύρωση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8000"/>
                </a:solidFill>
              </a:rPr>
              <a:t>Κατηγορίες των φύλλων με βάση </a:t>
            </a:r>
            <a:r>
              <a:rPr lang="el-GR" sz="3200" b="1" dirty="0" smtClean="0">
                <a:solidFill>
                  <a:srgbClr val="008000"/>
                </a:solidFill>
              </a:rPr>
              <a:t>τη μορφολογία </a:t>
            </a:r>
            <a:r>
              <a:rPr lang="el-GR" sz="3200" b="1" dirty="0" smtClean="0">
                <a:solidFill>
                  <a:srgbClr val="008000"/>
                </a:solidFill>
              </a:rPr>
              <a:t>του ελάσματος</a:t>
            </a:r>
            <a:endParaRPr lang="el-GR" sz="3200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756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Απλά φύλλα:</a:t>
            </a:r>
          </a:p>
          <a:p>
            <a:r>
              <a:rPr lang="el-GR" sz="2400" dirty="0" smtClean="0"/>
              <a:t>Έλασμα με εγκολπώσεις (ελαφριές ή βαθιές) ή χωρίς, ενιαίο, με διάφορα σχήματα ανάλογα με τον αριθμό και το βάθος των εγκολπώσεων, συνήθως συμμετρικό.</a:t>
            </a:r>
          </a:p>
          <a:p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975" t="25219" r="23353" b="16443"/>
          <a:stretch>
            <a:fillRect/>
          </a:stretch>
        </p:blipFill>
        <p:spPr bwMode="auto">
          <a:xfrm>
            <a:off x="251520" y="3645024"/>
            <a:ext cx="16995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290" t="22438" r="35611" b="19369"/>
          <a:stretch>
            <a:fillRect/>
          </a:stretch>
        </p:blipFill>
        <p:spPr bwMode="auto">
          <a:xfrm>
            <a:off x="2195736" y="3573016"/>
            <a:ext cx="2119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2.gstatic.com/images?q=tbn:ANd9GcTg4tSVcYymFL0Ravj4P4GRHvRGFOqjxKtcOVP6P19LfbzuYqqD9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52" y="4005064"/>
            <a:ext cx="2052226" cy="136815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21775" t="23422" r="49447" b="15449"/>
          <a:stretch>
            <a:fillRect/>
          </a:stretch>
        </p:blipFill>
        <p:spPr bwMode="auto">
          <a:xfrm>
            <a:off x="4898644" y="3789040"/>
            <a:ext cx="16280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8000"/>
                </a:solidFill>
              </a:rPr>
              <a:t>Κατηγορίες των φύλλων με βάση </a:t>
            </a:r>
            <a:r>
              <a:rPr lang="el-GR" sz="3200" b="1" dirty="0" smtClean="0">
                <a:solidFill>
                  <a:srgbClr val="008000"/>
                </a:solidFill>
              </a:rPr>
              <a:t>τη μορφολογία </a:t>
            </a:r>
            <a:r>
              <a:rPr lang="el-GR" sz="3200" b="1" dirty="0" smtClean="0">
                <a:solidFill>
                  <a:srgbClr val="008000"/>
                </a:solidFill>
              </a:rPr>
              <a:t>του ελάσματος</a:t>
            </a:r>
            <a:endParaRPr lang="el-GR" sz="3200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Σύνθετα </a:t>
            </a:r>
            <a:r>
              <a:rPr lang="el-GR" sz="2400" b="1" u="sng" dirty="0" smtClean="0">
                <a:solidFill>
                  <a:srgbClr val="008000"/>
                </a:solidFill>
              </a:rPr>
              <a:t>φύλλα:</a:t>
            </a:r>
          </a:p>
          <a:p>
            <a:r>
              <a:rPr lang="el-GR" sz="2400" dirty="0" smtClean="0"/>
              <a:t>Εγκολπώσεις βαθιές μέχρι </a:t>
            </a:r>
            <a:r>
              <a:rPr lang="el-GR" sz="2400" dirty="0" smtClean="0"/>
              <a:t>την κύρια νεύρωση. </a:t>
            </a:r>
            <a:r>
              <a:rPr lang="el-GR" sz="2400" dirty="0" smtClean="0"/>
              <a:t>Το έλασμα διαιρείται σε τμήματα = </a:t>
            </a:r>
            <a:r>
              <a:rPr lang="el-GR" sz="2400" dirty="0" err="1" smtClean="0"/>
              <a:t>φυλλίδια</a:t>
            </a:r>
            <a:r>
              <a:rPr lang="el-GR" sz="2400" dirty="0" smtClean="0"/>
              <a:t> ή φυλλάρια.</a:t>
            </a:r>
          </a:p>
          <a:p>
            <a:endParaRPr lang="el-GR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9643" t="31125" r="39957" b="28516"/>
          <a:stretch>
            <a:fillRect/>
          </a:stretch>
        </p:blipFill>
        <p:spPr bwMode="auto">
          <a:xfrm>
            <a:off x="1403648" y="3573016"/>
            <a:ext cx="4176464" cy="234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the420review.com/wp-content/uploads/2011/03/sativa-vs-indica-leaves.jpg"/>
          <p:cNvPicPr>
            <a:picLocks noChangeAspect="1" noChangeArrowheads="1"/>
          </p:cNvPicPr>
          <p:nvPr/>
        </p:nvPicPr>
        <p:blipFill>
          <a:blip r:embed="rId3" cstate="print"/>
          <a:srcRect r="50051" b="16640"/>
          <a:stretch>
            <a:fillRect/>
          </a:stretch>
        </p:blipFill>
        <p:spPr bwMode="auto">
          <a:xfrm>
            <a:off x="5292080" y="3573016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8000"/>
                </a:solidFill>
              </a:rPr>
              <a:t>Κατηγορίες των φύλλων με βάση </a:t>
            </a:r>
            <a:r>
              <a:rPr lang="el-GR" sz="3200" b="1" dirty="0" smtClean="0">
                <a:solidFill>
                  <a:srgbClr val="008000"/>
                </a:solidFill>
              </a:rPr>
              <a:t>τη μορφολογία </a:t>
            </a:r>
            <a:r>
              <a:rPr lang="el-GR" sz="3200" b="1" dirty="0" smtClean="0">
                <a:solidFill>
                  <a:srgbClr val="008000"/>
                </a:solidFill>
              </a:rPr>
              <a:t>του ελάσματος</a:t>
            </a:r>
            <a:endParaRPr lang="el-GR" sz="3200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b="1" u="sng" dirty="0" smtClean="0">
                <a:solidFill>
                  <a:srgbClr val="008000"/>
                </a:solidFill>
              </a:rPr>
              <a:t>Παρασύνθετα </a:t>
            </a:r>
            <a:r>
              <a:rPr lang="el-GR" sz="2400" b="1" u="sng" dirty="0" smtClean="0">
                <a:solidFill>
                  <a:srgbClr val="008000"/>
                </a:solidFill>
              </a:rPr>
              <a:t>φύλλα:</a:t>
            </a:r>
          </a:p>
          <a:p>
            <a:r>
              <a:rPr lang="el-GR" sz="2400" dirty="0" smtClean="0"/>
              <a:t>Εγκολπώσεις όχι μόνο μέχρι την κύρια νεύρωση αλλά και στις διακλαδώσεις της κύριας νεύρωσης (φυλλάρια διαιρεμένα).</a:t>
            </a:r>
            <a:endParaRPr lang="el-GR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59490" t="31125" r="21140" b="25563"/>
          <a:stretch>
            <a:fillRect/>
          </a:stretch>
        </p:blipFill>
        <p:spPr bwMode="auto">
          <a:xfrm>
            <a:off x="1763688" y="3212976"/>
            <a:ext cx="23484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50082" t="40969" r="36636" b="27532"/>
          <a:stretch>
            <a:fillRect/>
          </a:stretch>
        </p:blipFill>
        <p:spPr bwMode="auto">
          <a:xfrm>
            <a:off x="4860032" y="3429000"/>
            <a:ext cx="1980220" cy="26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Φύλλο εφαρμογής</a:t>
            </a:r>
            <a:endParaRPr lang="el-GR" sz="2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95536" y="105273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Σημειώστε τα μέρη ενός τυπικού φύλλου:</a:t>
            </a:r>
          </a:p>
          <a:p>
            <a:r>
              <a:rPr lang="el-GR" sz="2400" dirty="0" smtClean="0"/>
              <a:t>Μίσχος, κύρια νεύρωση, βάση, έλασμα. </a:t>
            </a:r>
            <a:endParaRPr lang="el-GR" sz="2400" dirty="0"/>
          </a:p>
        </p:txBody>
      </p:sp>
      <p:pic>
        <p:nvPicPr>
          <p:cNvPr id="20" name="Picture 2" descr="https://encrypted-tbn2.gstatic.com/images?q=tbn:ANd9GcTg4tSVcYymFL0Ravj4P4GRHvRGFOqjxKtcOVP6P19LfbzuYqqD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60537" cy="3240360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6876256" y="29876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………………………..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flipH="1">
            <a:off x="6012160" y="3212976"/>
            <a:ext cx="792088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>
            <a:off x="3635896" y="3140968"/>
            <a:ext cx="792088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1907704" y="2924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………………………..</a:t>
            </a:r>
            <a:endParaRPr lang="el-GR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2555776" y="4725144"/>
            <a:ext cx="93610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683568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………………………..</a:t>
            </a:r>
            <a:endParaRPr lang="el-GR" dirty="0"/>
          </a:p>
        </p:txBody>
      </p:sp>
      <p:cxnSp>
        <p:nvCxnSpPr>
          <p:cNvPr id="31" name="30 - Ευθύγραμμο βέλος σύνδεσης"/>
          <p:cNvCxnSpPr>
            <a:stCxn id="20" idx="2"/>
          </p:cNvCxnSpPr>
          <p:nvPr/>
        </p:nvCxnSpPr>
        <p:spPr>
          <a:xfrm flipH="1" flipV="1">
            <a:off x="3779912" y="5085184"/>
            <a:ext cx="846093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4572000" y="53639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8000"/>
                </a:solidFill>
              </a:rPr>
              <a:t>Φύλλο εφαρμογής</a:t>
            </a:r>
            <a:endParaRPr lang="el-GR" sz="2800" b="1" dirty="0">
              <a:solidFill>
                <a:srgbClr val="008000"/>
              </a:solidFill>
            </a:endParaRPr>
          </a:p>
        </p:txBody>
      </p:sp>
      <p:pic>
        <p:nvPicPr>
          <p:cNvPr id="5124" name="Picture 4" descr="http://www.gaiapedia.gr/gaiapedia/images/thumb/f/ff/%CE%A6%CF%8D%CE%BB%CE%BB%CE%BF_%CE%BD%CF%84%CE%BF%CE%BC%CE%AC%CF%84%CE%B1%CF%82.png/180px-%CE%A6%CF%8D%CE%BB%CE%BB%CE%BF_%CE%BD%CF%84%CE%BF%CE%BC%CE%AC%CF%84%CE%B1%CF%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1656184" cy="1656184"/>
          </a:xfrm>
          <a:prstGeom prst="rect">
            <a:avLst/>
          </a:prstGeom>
          <a:noFill/>
        </p:spPr>
      </p:pic>
      <p:pic>
        <p:nvPicPr>
          <p:cNvPr id="5126" name="Picture 6" descr="http://thumb1.shutterstock.com/photos/thumb_large/692290/139972744.jpg"/>
          <p:cNvPicPr>
            <a:picLocks noChangeAspect="1" noChangeArrowheads="1"/>
          </p:cNvPicPr>
          <p:nvPr/>
        </p:nvPicPr>
        <p:blipFill>
          <a:blip r:embed="rId3" cstate="print"/>
          <a:srcRect r="9090"/>
          <a:stretch>
            <a:fillRect/>
          </a:stretch>
        </p:blipFill>
        <p:spPr bwMode="auto">
          <a:xfrm>
            <a:off x="539552" y="1824340"/>
            <a:ext cx="2088232" cy="2180724"/>
          </a:xfrm>
          <a:prstGeom prst="rect">
            <a:avLst/>
          </a:prstGeom>
          <a:noFill/>
        </p:spPr>
      </p:pic>
      <p:pic>
        <p:nvPicPr>
          <p:cNvPr id="5128" name="Picture 8" descr="https://encrypted-tbn3.gstatic.com/images?q=tbn:ANd9GcQKDnWUvmqEP7opJhFLkU_VTwJLRPvSQdpWaFyOaSE7vNq9x6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531529" cy="1800200"/>
          </a:xfrm>
          <a:prstGeom prst="rect">
            <a:avLst/>
          </a:prstGeom>
          <a:noFill/>
        </p:spPr>
      </p:pic>
      <p:pic>
        <p:nvPicPr>
          <p:cNvPr id="5130" name="Picture 10" descr="https://encrypted-tbn1.gstatic.com/images?q=tbn:ANd9GcSIGVasKMSNOrBlPwLEeAzsRi_S1QAcEvOZUPZ4uj967FSSa_Lp3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581128"/>
            <a:ext cx="1787277" cy="1664546"/>
          </a:xfrm>
          <a:prstGeom prst="rect">
            <a:avLst/>
          </a:prstGeom>
          <a:noFill/>
        </p:spPr>
      </p:pic>
      <p:pic>
        <p:nvPicPr>
          <p:cNvPr id="5132" name="Picture 12" descr="https://encrypted-tbn2.gstatic.com/images?q=tbn:ANd9GcRlmrI8_fCDRgZv8tV7O1uXtfX9EHWFeCNC_D5kPpJppZFz4zK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949808"/>
            <a:ext cx="2355187" cy="1287504"/>
          </a:xfrm>
          <a:prstGeom prst="rect">
            <a:avLst/>
          </a:prstGeom>
          <a:noFill/>
        </p:spPr>
      </p:pic>
      <p:pic>
        <p:nvPicPr>
          <p:cNvPr id="5134" name="Picture 14" descr="https://encrypted-tbn2.gstatic.com/images?q=tbn:ANd9GcT-2w8kyFDHFFzy-d_g3LlV32yyEA5CJ6KhmooNC26aYWnT9Hg0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306555"/>
            <a:ext cx="1943869" cy="1482485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755576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6444208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563888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444208" y="6372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419872" y="64440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55576" y="64440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………………………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95536" y="83671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Σημειώστε σε ποια κατηγορία φύλλων ανήκουν τα πιο κάτω φύλλα με βάση τη μορφολογία του ελάσματός τους: </a:t>
            </a:r>
          </a:p>
          <a:p>
            <a:r>
              <a:rPr lang="el-GR" sz="2400" dirty="0" smtClean="0"/>
              <a:t>απλά, σύνθετα ή παρασύνθετα;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1038</TotalTime>
  <Words>271</Words>
  <Application>Microsoft Office PowerPoint</Application>
  <PresentationFormat>Προβολή στην οθόνη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Φύλλα = κύρια φωτοσυνθετικά όργανα του φυτού</vt:lpstr>
      <vt:lpstr>Διαφάνεια 3</vt:lpstr>
      <vt:lpstr>Μέρη ενός τυπικού φύλλου</vt:lpstr>
      <vt:lpstr>Κατηγορίες των φύλλων με βάση τη μορφολογία του ελάσματος</vt:lpstr>
      <vt:lpstr>Κατηγορίες των φύλλων με βάση τη μορφολογία του ελάσματος</vt:lpstr>
      <vt:lpstr>Κατηγορίες των φύλλων με βάση τη μορφολογία του ελάσματος</vt:lpstr>
      <vt:lpstr>Φύλλο εφαρμογής</vt:lpstr>
      <vt:lpstr>Φύλλο εφαρμογής</vt:lpstr>
      <vt:lpstr>Διαφάνεια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persef</dc:creator>
  <cp:lastModifiedBy>persef</cp:lastModifiedBy>
  <cp:revision>41</cp:revision>
  <dcterms:created xsi:type="dcterms:W3CDTF">2014-12-02T21:21:54Z</dcterms:created>
  <dcterms:modified xsi:type="dcterms:W3CDTF">2014-12-04T13:29:42Z</dcterms:modified>
</cp:coreProperties>
</file>