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1" r:id="rId2"/>
    <p:sldId id="256" r:id="rId3"/>
    <p:sldId id="257" r:id="rId4"/>
    <p:sldId id="260" r:id="rId5"/>
    <p:sldId id="259" r:id="rId6"/>
    <p:sldId id="262" r:id="rId7"/>
    <p:sldId id="258" r:id="rId8"/>
    <p:sldId id="264" r:id="rId9"/>
    <p:sldId id="265" r:id="rId10"/>
    <p:sldId id="266" r:id="rId11"/>
    <p:sldId id="267"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2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16988-D9DE-453E-B927-A53A17C71B81}" type="datetimeFigureOut">
              <a:rPr lang="el-GR" smtClean="0"/>
              <a:pPr/>
              <a:t>3/12/2014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EE2757-889B-46A8-B5AF-CA2F9ED7828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CEE2757-889B-46A8-B5AF-CA2F9ED7828E}"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3/12/2014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7584" y="260648"/>
            <a:ext cx="7774632" cy="1080120"/>
          </a:xfrm>
        </p:spPr>
        <p:txBody>
          <a:bodyPr>
            <a:normAutofit/>
          </a:bodyPr>
          <a:lstStyle/>
          <a:p>
            <a:pPr algn="ctr"/>
            <a:r>
              <a:rPr lang="el-GR" sz="4400" b="1" cap="small" dirty="0" smtClean="0">
                <a:effectLst>
                  <a:outerShdw blurRad="38100" dist="38100" dir="2700000" algn="tl">
                    <a:srgbClr val="000000">
                      <a:alpha val="43137"/>
                    </a:srgbClr>
                  </a:outerShdw>
                </a:effectLst>
              </a:rPr>
              <a:t>ΤΟ ΕΣΩΤΕΡΙΚΟ ΤΟΥ ΥΠΟΛΟΓΙΣΤΗ</a:t>
            </a:r>
            <a:endParaRPr lang="el-GR" sz="4400" dirty="0">
              <a:effectLst>
                <a:outerShdw blurRad="38100" dist="38100" dir="2700000" algn="tl">
                  <a:srgbClr val="000000">
                    <a:alpha val="43137"/>
                  </a:srgbClr>
                </a:outerShdw>
              </a:effectLst>
            </a:endParaRPr>
          </a:p>
        </p:txBody>
      </p:sp>
      <p:sp>
        <p:nvSpPr>
          <p:cNvPr id="5" name="4 - Υπότιτλος"/>
          <p:cNvSpPr>
            <a:spLocks noGrp="1"/>
          </p:cNvSpPr>
          <p:nvPr>
            <p:ph type="subTitle" idx="1"/>
          </p:nvPr>
        </p:nvSpPr>
        <p:spPr>
          <a:xfrm>
            <a:off x="3995936" y="3068960"/>
            <a:ext cx="4536504" cy="2232248"/>
          </a:xfrm>
        </p:spPr>
        <p:txBody>
          <a:bodyPr>
            <a:normAutofit/>
          </a:bodyPr>
          <a:lstStyle/>
          <a:p>
            <a:pPr algn="ctr"/>
            <a:r>
              <a:rPr lang="el-GR" sz="2800" b="1" dirty="0" smtClean="0"/>
              <a:t>Έχετε αναρωτηθεί τι περιέχει ένα κουτί ηλεκτρονικού υπολογιστή</a:t>
            </a:r>
            <a:r>
              <a:rPr lang="en-US" sz="2800" b="1" dirty="0" smtClean="0"/>
              <a:t> (H/Y)</a:t>
            </a:r>
            <a:r>
              <a:rPr lang="el-GR" sz="2800" b="1" dirty="0" smtClean="0"/>
              <a:t> στο εσωτερικό του ;</a:t>
            </a:r>
          </a:p>
          <a:p>
            <a:pPr algn="ctr"/>
            <a:endParaRPr lang="el-GR" sz="2800" b="1" dirty="0" smtClean="0"/>
          </a:p>
          <a:p>
            <a:pPr algn="ctr"/>
            <a:endParaRPr lang="el-GR" b="1" dirty="0" smtClean="0"/>
          </a:p>
          <a:p>
            <a:pPr algn="ctr"/>
            <a:endParaRPr lang="el-GR" b="1" dirty="0" smtClean="0"/>
          </a:p>
        </p:txBody>
      </p:sp>
      <p:pic>
        <p:nvPicPr>
          <p:cNvPr id="6" name="Picture 2" descr="http://www.i-live.gr/wp-content/uploads/2009/08/news-acer-asm5800-asx5810-asm3202-desktops.jpg"/>
          <p:cNvPicPr>
            <a:picLocks noChangeAspect="1" noChangeArrowheads="1"/>
          </p:cNvPicPr>
          <p:nvPr/>
        </p:nvPicPr>
        <p:blipFill>
          <a:blip r:embed="rId3" cstate="print"/>
          <a:srcRect/>
          <a:stretch>
            <a:fillRect/>
          </a:stretch>
        </p:blipFill>
        <p:spPr bwMode="auto">
          <a:xfrm>
            <a:off x="395536" y="2924944"/>
            <a:ext cx="3348372" cy="223224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3200" dirty="0" smtClean="0"/>
              <a:t>Άλλες εσωτερικές κάρτες που πιθανώς γνωρίζετε ;</a:t>
            </a:r>
            <a:endParaRPr lang="el-G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67544" y="548680"/>
            <a:ext cx="8229600" cy="636680"/>
          </a:xfrm>
        </p:spPr>
        <p:txBody>
          <a:bodyPr>
            <a:normAutofit/>
          </a:bodyPr>
          <a:lstStyle/>
          <a:p>
            <a:pPr algn="ctr"/>
            <a:r>
              <a:rPr lang="el-GR" sz="3600" b="1" dirty="0" smtClean="0"/>
              <a:t>Κάρτες επέκτασης</a:t>
            </a:r>
            <a:endParaRPr lang="el-GR" sz="3600" b="1" dirty="0"/>
          </a:p>
        </p:txBody>
      </p:sp>
      <p:sp>
        <p:nvSpPr>
          <p:cNvPr id="3" name="2 - Θέση περιεχομένου"/>
          <p:cNvSpPr>
            <a:spLocks noGrp="1"/>
          </p:cNvSpPr>
          <p:nvPr>
            <p:ph idx="1"/>
          </p:nvPr>
        </p:nvSpPr>
        <p:spPr/>
        <p:txBody>
          <a:bodyPr/>
          <a:lstStyle/>
          <a:p>
            <a:r>
              <a:rPr lang="el-GR" dirty="0" smtClean="0"/>
              <a:t>Κάρτα ήχου : Για την αναπαραγωγή ήχων και μουσικής</a:t>
            </a:r>
          </a:p>
          <a:p>
            <a:r>
              <a:rPr lang="el-GR" dirty="0" smtClean="0"/>
              <a:t>Κάρτα Δικτύου : Για να συνδεθούμε σε κάποιο δίκτυο</a:t>
            </a:r>
          </a:p>
          <a:p>
            <a:r>
              <a:rPr lang="el-GR" dirty="0" smtClean="0"/>
              <a:t>Κάρτα Ραδιοφώνου : Για να ακούμε ραδιόφωνο</a:t>
            </a:r>
          </a:p>
          <a:p>
            <a:r>
              <a:rPr lang="el-GR" dirty="0" smtClean="0"/>
              <a:t>Κάρτα τηλεόρασης : Για να βλέπουμε τηλεόραση</a:t>
            </a:r>
          </a:p>
          <a:p>
            <a:endParaRPr lang="el-GR" dirty="0" smtClean="0"/>
          </a:p>
          <a:p>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908720"/>
            <a:ext cx="8229600" cy="1196752"/>
          </a:xfrm>
        </p:spPr>
        <p:txBody>
          <a:bodyPr>
            <a:noAutofit/>
          </a:bodyPr>
          <a:lstStyle/>
          <a:p>
            <a:pPr algn="ctr"/>
            <a:r>
              <a:rPr lang="el-GR" sz="3600" b="1" dirty="0" smtClean="0"/>
              <a:t>Τι περιέχει ο υπολογιστής στο εσωτερικό του ;</a:t>
            </a:r>
            <a:endParaRPr lang="el-GR" sz="3600" b="1" dirty="0"/>
          </a:p>
        </p:txBody>
      </p:sp>
      <p:sp>
        <p:nvSpPr>
          <p:cNvPr id="3" name="2 - Θέση περιεχομένου"/>
          <p:cNvSpPr>
            <a:spLocks noGrp="1"/>
          </p:cNvSpPr>
          <p:nvPr>
            <p:ph idx="1"/>
          </p:nvPr>
        </p:nvSpPr>
        <p:spPr>
          <a:xfrm>
            <a:off x="251520" y="2348880"/>
            <a:ext cx="8229600" cy="4392488"/>
          </a:xfrm>
        </p:spPr>
        <p:txBody>
          <a:bodyPr/>
          <a:lstStyle/>
          <a:p>
            <a:r>
              <a:rPr lang="el-GR" dirty="0" smtClean="0"/>
              <a:t>Τροφοδοτικό</a:t>
            </a:r>
          </a:p>
          <a:p>
            <a:r>
              <a:rPr lang="el-GR" dirty="0" smtClean="0"/>
              <a:t>Μητρική Πλακέτα</a:t>
            </a:r>
          </a:p>
          <a:p>
            <a:r>
              <a:rPr lang="el-GR" dirty="0" smtClean="0"/>
              <a:t>Κεντρική Μονάδα Επεξεργασίας</a:t>
            </a:r>
          </a:p>
          <a:p>
            <a:r>
              <a:rPr lang="el-GR" dirty="0" smtClean="0"/>
              <a:t>Μνήμη </a:t>
            </a:r>
            <a:r>
              <a:rPr lang="en-US" dirty="0" smtClean="0"/>
              <a:t>RAM </a:t>
            </a:r>
            <a:r>
              <a:rPr lang="el-GR" dirty="0" smtClean="0"/>
              <a:t>– Προσωρινή αποθήκευση δεδομένων</a:t>
            </a:r>
          </a:p>
          <a:p>
            <a:r>
              <a:rPr lang="el-GR" dirty="0" smtClean="0"/>
              <a:t>Σκληρό Δίσκο – Μόνιμη αποθήκευση δεδομένων</a:t>
            </a:r>
          </a:p>
          <a:p>
            <a:r>
              <a:rPr lang="el-GR" dirty="0" smtClean="0"/>
              <a:t>Εσωτερικές Κάρτες (Κάρτα Γραφικών, Κάρτα Ήχου, Κάρτα Δικτύου  κ.α.)</a:t>
            </a:r>
          </a:p>
          <a:p>
            <a:endParaRPr lang="el-GR" dirty="0" smtClean="0"/>
          </a:p>
          <a:p>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3429000"/>
            <a:ext cx="4608512" cy="1800200"/>
          </a:xfrm>
        </p:spPr>
        <p:txBody>
          <a:bodyPr>
            <a:noAutofit/>
          </a:bodyPr>
          <a:lstStyle/>
          <a:p>
            <a:r>
              <a:rPr lang="el-GR" sz="2400" dirty="0" smtClean="0">
                <a:solidFill>
                  <a:schemeClr val="tx1"/>
                </a:solidFill>
              </a:rPr>
              <a:t>Μέσα στην </a:t>
            </a:r>
            <a:r>
              <a:rPr lang="el-GR" sz="2400" b="1" dirty="0" smtClean="0">
                <a:solidFill>
                  <a:schemeClr val="tx1"/>
                </a:solidFill>
              </a:rPr>
              <a:t>Κεντρική Μονάδα </a:t>
            </a:r>
            <a:r>
              <a:rPr lang="el-GR" sz="2400" dirty="0" smtClean="0">
                <a:solidFill>
                  <a:schemeClr val="tx1"/>
                </a:solidFill>
              </a:rPr>
              <a:t>βρίσκονται τα κυριότερα εξαρτήματα ενός προσωπικού υπολογιστή</a:t>
            </a:r>
            <a:r>
              <a:rPr lang="en-US" sz="2400" dirty="0" smtClean="0">
                <a:solidFill>
                  <a:schemeClr val="tx1"/>
                </a:solidFill>
              </a:rPr>
              <a:t> (PC – Personal Computer)</a:t>
            </a:r>
            <a:endParaRPr lang="el-GR" sz="2400" dirty="0">
              <a:solidFill>
                <a:schemeClr val="tx1"/>
              </a:solidFill>
            </a:endParaRPr>
          </a:p>
        </p:txBody>
      </p:sp>
      <p:sp>
        <p:nvSpPr>
          <p:cNvPr id="3" name="2 - Υπότιτλος"/>
          <p:cNvSpPr>
            <a:spLocks noGrp="1"/>
          </p:cNvSpPr>
          <p:nvPr>
            <p:ph sz="half" idx="1"/>
          </p:nvPr>
        </p:nvSpPr>
        <p:spPr>
          <a:xfrm>
            <a:off x="467544" y="1340768"/>
            <a:ext cx="5050904" cy="1656184"/>
          </a:xfrm>
        </p:spPr>
        <p:txBody>
          <a:bodyPr>
            <a:normAutofit/>
          </a:bodyPr>
          <a:lstStyle/>
          <a:p>
            <a:pPr>
              <a:buNone/>
            </a:pPr>
            <a:r>
              <a:rPr lang="el-GR" sz="2800" dirty="0" smtClean="0">
                <a:solidFill>
                  <a:schemeClr val="tx1"/>
                </a:solidFill>
              </a:rPr>
              <a:t>	</a:t>
            </a:r>
            <a:r>
              <a:rPr lang="el-GR" sz="2800" dirty="0" smtClean="0">
                <a:solidFill>
                  <a:schemeClr val="tx2">
                    <a:lumMod val="75000"/>
                  </a:schemeClr>
                </a:solidFill>
              </a:rPr>
              <a:t>Το </a:t>
            </a:r>
            <a:r>
              <a:rPr lang="el-GR" sz="2800" b="1" dirty="0" smtClean="0">
                <a:solidFill>
                  <a:schemeClr val="tx2">
                    <a:lumMod val="75000"/>
                  </a:schemeClr>
                </a:solidFill>
              </a:rPr>
              <a:t>κουτί</a:t>
            </a:r>
            <a:r>
              <a:rPr lang="el-GR" sz="2800" dirty="0" smtClean="0">
                <a:solidFill>
                  <a:schemeClr val="tx2">
                    <a:lumMod val="75000"/>
                  </a:schemeClr>
                </a:solidFill>
              </a:rPr>
              <a:t> ή </a:t>
            </a:r>
            <a:r>
              <a:rPr lang="el-GR" sz="2800" b="1" dirty="0" smtClean="0">
                <a:solidFill>
                  <a:schemeClr val="tx2">
                    <a:lumMod val="75000"/>
                  </a:schemeClr>
                </a:solidFill>
              </a:rPr>
              <a:t>πύργος (</a:t>
            </a:r>
            <a:r>
              <a:rPr lang="en-US" sz="2800" b="1" dirty="0" smtClean="0">
                <a:solidFill>
                  <a:schemeClr val="tx2">
                    <a:lumMod val="75000"/>
                  </a:schemeClr>
                </a:solidFill>
              </a:rPr>
              <a:t>tower)</a:t>
            </a:r>
            <a:r>
              <a:rPr lang="el-GR" sz="2800" dirty="0" smtClean="0">
                <a:solidFill>
                  <a:schemeClr val="tx2">
                    <a:lumMod val="75000"/>
                  </a:schemeClr>
                </a:solidFill>
              </a:rPr>
              <a:t> του υπολογιστή ονομάζεται και </a:t>
            </a:r>
            <a:r>
              <a:rPr lang="el-GR" sz="2800" b="1" dirty="0" smtClean="0">
                <a:solidFill>
                  <a:schemeClr val="tx2">
                    <a:lumMod val="75000"/>
                  </a:schemeClr>
                </a:solidFill>
              </a:rPr>
              <a:t>Κεντρική Μονάδα</a:t>
            </a:r>
            <a:endParaRPr lang="el-GR" sz="2800" dirty="0" smtClean="0">
              <a:solidFill>
                <a:schemeClr val="tx2">
                  <a:lumMod val="75000"/>
                </a:schemeClr>
              </a:solidFill>
            </a:endParaRPr>
          </a:p>
          <a:p>
            <a:endParaRPr lang="el-GR" dirty="0"/>
          </a:p>
        </p:txBody>
      </p:sp>
      <p:pic>
        <p:nvPicPr>
          <p:cNvPr id="5" name="Picture 2" descr="http://3.bp.blogspot.com/-w8eZaQcGPvg/UqhtmgjowuI/AAAAAAAABWI/dIM897WwqIQ/s1600/8.JPG"/>
          <p:cNvPicPr>
            <a:picLocks noChangeAspect="1" noChangeArrowheads="1"/>
          </p:cNvPicPr>
          <p:nvPr/>
        </p:nvPicPr>
        <p:blipFill>
          <a:blip r:embed="rId2" cstate="print"/>
          <a:srcRect/>
          <a:stretch>
            <a:fillRect/>
          </a:stretch>
        </p:blipFill>
        <p:spPr bwMode="auto">
          <a:xfrm>
            <a:off x="6084168" y="2132856"/>
            <a:ext cx="2376264" cy="256263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63272" cy="852704"/>
          </a:xfrm>
        </p:spPr>
        <p:txBody>
          <a:bodyPr>
            <a:noAutofit/>
          </a:bodyPr>
          <a:lstStyle/>
          <a:p>
            <a:pPr algn="ctr"/>
            <a:r>
              <a:rPr lang="el-GR" sz="2800" dirty="0" smtClean="0"/>
              <a:t>Μερικά από τα </a:t>
            </a:r>
            <a:r>
              <a:rPr lang="el-GR" sz="2800" u="sng" dirty="0" smtClean="0"/>
              <a:t>βασικά περιεχόμενα εξαρτήματα </a:t>
            </a:r>
            <a:r>
              <a:rPr lang="el-GR" sz="2800" dirty="0" smtClean="0"/>
              <a:t>της Κεντρικής Μονάδας είναι :</a:t>
            </a:r>
            <a:r>
              <a:rPr lang="el-GR" sz="2400" dirty="0" smtClean="0"/>
              <a:t> </a:t>
            </a:r>
            <a:endParaRPr lang="el-GR" sz="2400" dirty="0"/>
          </a:p>
        </p:txBody>
      </p:sp>
      <p:sp>
        <p:nvSpPr>
          <p:cNvPr id="3" name="2 - Θέση περιεχομένου"/>
          <p:cNvSpPr>
            <a:spLocks noGrp="1"/>
          </p:cNvSpPr>
          <p:nvPr>
            <p:ph sz="quarter" idx="2"/>
          </p:nvPr>
        </p:nvSpPr>
        <p:spPr>
          <a:xfrm>
            <a:off x="467544" y="2996952"/>
            <a:ext cx="3885828" cy="1224136"/>
          </a:xfrm>
        </p:spPr>
        <p:txBody>
          <a:bodyPr>
            <a:normAutofit fontScale="85000" lnSpcReduction="10000"/>
          </a:bodyPr>
          <a:lstStyle/>
          <a:p>
            <a:pPr>
              <a:buNone/>
            </a:pPr>
            <a:r>
              <a:rPr lang="el-GR" sz="2800" b="1" dirty="0" smtClean="0"/>
              <a:t>	</a:t>
            </a:r>
            <a:r>
              <a:rPr lang="el-GR" sz="3300" b="1" dirty="0" smtClean="0"/>
              <a:t>Το τροφοδοτικό</a:t>
            </a:r>
            <a:r>
              <a:rPr lang="el-GR" sz="2800" b="1" dirty="0" smtClean="0"/>
              <a:t>, </a:t>
            </a:r>
            <a:r>
              <a:rPr lang="el-GR" sz="2800" dirty="0" smtClean="0"/>
              <a:t>μια συσκευή που παρέχει ρεύμα στον υπολογιστή</a:t>
            </a:r>
          </a:p>
          <a:p>
            <a:pPr>
              <a:buNone/>
            </a:pPr>
            <a:endParaRPr lang="el-GR" sz="2800" b="1" dirty="0"/>
          </a:p>
        </p:txBody>
      </p:sp>
      <p:pic>
        <p:nvPicPr>
          <p:cNvPr id="5122" name="Picture 2" descr="http://internal.webstorage.gr/jpg_400x300/0347712.jpg"/>
          <p:cNvPicPr>
            <a:picLocks noChangeAspect="1" noChangeArrowheads="1"/>
          </p:cNvPicPr>
          <p:nvPr/>
        </p:nvPicPr>
        <p:blipFill>
          <a:blip r:embed="rId2" cstate="print"/>
          <a:srcRect/>
          <a:stretch>
            <a:fillRect/>
          </a:stretch>
        </p:blipFill>
        <p:spPr bwMode="auto">
          <a:xfrm>
            <a:off x="5004048" y="2492896"/>
            <a:ext cx="3810000" cy="28575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648072"/>
          </a:xfrm>
        </p:spPr>
        <p:txBody>
          <a:bodyPr>
            <a:normAutofit/>
          </a:bodyPr>
          <a:lstStyle/>
          <a:p>
            <a:pPr algn="ctr"/>
            <a:r>
              <a:rPr lang="el-GR" sz="3600" b="1" dirty="0" smtClean="0"/>
              <a:t>Η Μητρική πλακέτα (</a:t>
            </a:r>
            <a:r>
              <a:rPr lang="en-US" sz="3600" b="1" dirty="0" smtClean="0"/>
              <a:t>motherboard)</a:t>
            </a:r>
            <a:endParaRPr lang="el-GR" sz="3600" b="1" dirty="0"/>
          </a:p>
        </p:txBody>
      </p:sp>
      <p:sp>
        <p:nvSpPr>
          <p:cNvPr id="3" name="2 - Θέση περιεχομένου"/>
          <p:cNvSpPr>
            <a:spLocks noGrp="1"/>
          </p:cNvSpPr>
          <p:nvPr>
            <p:ph idx="1"/>
          </p:nvPr>
        </p:nvSpPr>
        <p:spPr>
          <a:xfrm>
            <a:off x="0" y="2060848"/>
            <a:ext cx="4788024" cy="4797152"/>
          </a:xfrm>
        </p:spPr>
        <p:txBody>
          <a:bodyPr>
            <a:normAutofit fontScale="32500" lnSpcReduction="20000"/>
          </a:bodyPr>
          <a:lstStyle/>
          <a:p>
            <a:pPr>
              <a:buNone/>
            </a:pPr>
            <a:r>
              <a:rPr lang="el-GR" sz="6000" dirty="0" smtClean="0"/>
              <a:t>	</a:t>
            </a:r>
            <a:r>
              <a:rPr lang="el-GR" sz="7400" dirty="0" smtClean="0"/>
              <a:t>Είναι η βάση στην οποία χτίζεται ο υπολογιστής</a:t>
            </a:r>
          </a:p>
          <a:p>
            <a:pPr>
              <a:buNone/>
            </a:pPr>
            <a:r>
              <a:rPr lang="el-GR" sz="3800" dirty="0" smtClean="0"/>
              <a:t>	</a:t>
            </a:r>
            <a:endParaRPr lang="el-GR" sz="1700" dirty="0" smtClean="0"/>
          </a:p>
          <a:p>
            <a:pPr>
              <a:buNone/>
            </a:pPr>
            <a:r>
              <a:rPr lang="el-GR" sz="3800" dirty="0" smtClean="0"/>
              <a:t>	</a:t>
            </a:r>
            <a:r>
              <a:rPr lang="el-GR" sz="7400" dirty="0" smtClean="0"/>
              <a:t>Επάνω της τοποθετούνται και συνδέονται μεταξύ τους τα πιο βασικά μέρη του Η/Υ</a:t>
            </a:r>
          </a:p>
          <a:p>
            <a:pPr>
              <a:buNone/>
            </a:pPr>
            <a:r>
              <a:rPr lang="el-GR" sz="3800" dirty="0" smtClean="0"/>
              <a:t> </a:t>
            </a:r>
          </a:p>
          <a:p>
            <a:pPr>
              <a:buNone/>
            </a:pPr>
            <a:r>
              <a:rPr lang="el-GR" sz="3800" dirty="0" smtClean="0"/>
              <a:t>	</a:t>
            </a:r>
            <a:r>
              <a:rPr lang="el-GR" sz="7400" dirty="0" smtClean="0"/>
              <a:t>Η Μητρική πλακέτα δε συνδέει μόνο τα εσωτερικά μέρη της Κεντρικής Μονάδας, αλλά και τις </a:t>
            </a:r>
            <a:r>
              <a:rPr lang="el-GR" sz="7400" u="sng" dirty="0" smtClean="0"/>
              <a:t>περιφερειακές συσκευές </a:t>
            </a:r>
            <a:r>
              <a:rPr lang="el-GR" sz="7400" dirty="0" smtClean="0"/>
              <a:t>(οθόνη, πληκτρολόγιο, ποντίκι, εκτυπωτή)</a:t>
            </a:r>
          </a:p>
          <a:p>
            <a:pPr>
              <a:buNone/>
            </a:pPr>
            <a:r>
              <a:rPr lang="el-GR" sz="3800" dirty="0" smtClean="0"/>
              <a:t> </a:t>
            </a:r>
          </a:p>
          <a:p>
            <a:pPr>
              <a:buNone/>
            </a:pPr>
            <a:r>
              <a:rPr lang="el-GR" sz="3800" dirty="0" smtClean="0"/>
              <a:t>	</a:t>
            </a:r>
            <a:endParaRPr lang="el-GR" sz="7400" dirty="0" smtClean="0"/>
          </a:p>
          <a:p>
            <a:endParaRPr lang="el-GR" dirty="0"/>
          </a:p>
        </p:txBody>
      </p:sp>
      <p:pic>
        <p:nvPicPr>
          <p:cNvPr id="2049" name="Picture 1"/>
          <p:cNvPicPr>
            <a:picLocks noChangeAspect="1" noChangeArrowheads="1"/>
          </p:cNvPicPr>
          <p:nvPr/>
        </p:nvPicPr>
        <p:blipFill>
          <a:blip r:embed="rId2" cstate="print"/>
          <a:srcRect/>
          <a:stretch>
            <a:fillRect/>
          </a:stretch>
        </p:blipFill>
        <p:spPr bwMode="auto">
          <a:xfrm>
            <a:off x="4788024" y="1988840"/>
            <a:ext cx="4355976" cy="388843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8229600" cy="576064"/>
          </a:xfrm>
        </p:spPr>
        <p:txBody>
          <a:bodyPr>
            <a:noAutofit/>
          </a:bodyPr>
          <a:lstStyle/>
          <a:p>
            <a:pPr algn="ctr"/>
            <a:r>
              <a:rPr lang="el-GR" sz="3600" b="1" dirty="0" smtClean="0"/>
              <a:t>Η Κεντρική Μονάδα Επεξεργασίας (ΚΜΕ)</a:t>
            </a:r>
            <a:endParaRPr lang="el-GR" sz="3600" dirty="0"/>
          </a:p>
        </p:txBody>
      </p:sp>
      <p:sp>
        <p:nvSpPr>
          <p:cNvPr id="3" name="2 - Θέση περιεχομένου"/>
          <p:cNvSpPr>
            <a:spLocks noGrp="1"/>
          </p:cNvSpPr>
          <p:nvPr>
            <p:ph idx="1"/>
          </p:nvPr>
        </p:nvSpPr>
        <p:spPr>
          <a:xfrm>
            <a:off x="179512" y="1412776"/>
            <a:ext cx="4536504" cy="5445224"/>
          </a:xfrm>
        </p:spPr>
        <p:txBody>
          <a:bodyPr>
            <a:normAutofit fontScale="70000" lnSpcReduction="20000"/>
          </a:bodyPr>
          <a:lstStyle/>
          <a:p>
            <a:pPr>
              <a:buNone/>
            </a:pPr>
            <a:r>
              <a:rPr lang="el-GR" dirty="0" smtClean="0"/>
              <a:t>	</a:t>
            </a:r>
            <a:r>
              <a:rPr lang="el-GR" sz="3300" dirty="0" smtClean="0"/>
              <a:t>Η </a:t>
            </a:r>
            <a:r>
              <a:rPr lang="el-GR" sz="3300" b="1" dirty="0" smtClean="0"/>
              <a:t>Κεντρική Μονάδα Επεξεργασίας</a:t>
            </a:r>
            <a:r>
              <a:rPr lang="el-GR" sz="3300" dirty="0" smtClean="0"/>
              <a:t> είναι ο «</a:t>
            </a:r>
            <a:r>
              <a:rPr lang="el-GR" sz="3300" b="1" dirty="0" smtClean="0"/>
              <a:t>ηλεκτρονικός εγκέφαλος</a:t>
            </a:r>
            <a:r>
              <a:rPr lang="el-GR" sz="3300" dirty="0" smtClean="0"/>
              <a:t>» ενός υπολογιστή, αφού εκτελεί και ελέγχει όλες τις εργασίες του συστήματος </a:t>
            </a:r>
          </a:p>
          <a:p>
            <a:pPr>
              <a:buNone/>
            </a:pPr>
            <a:endParaRPr lang="el-GR" sz="3300" dirty="0" smtClean="0"/>
          </a:p>
          <a:p>
            <a:pPr>
              <a:buNone/>
            </a:pPr>
            <a:r>
              <a:rPr lang="el-GR" sz="3300" dirty="0" smtClean="0"/>
              <a:t>	Θα μπορούσαμε να την παρομοιάσουμε με τον εγκέφαλο στο ανθρώπινο σώμα</a:t>
            </a:r>
          </a:p>
          <a:p>
            <a:pPr>
              <a:buNone/>
            </a:pPr>
            <a:r>
              <a:rPr lang="el-GR" sz="3300" dirty="0" smtClean="0"/>
              <a:t>	</a:t>
            </a:r>
          </a:p>
          <a:p>
            <a:pPr>
              <a:buNone/>
            </a:pPr>
            <a:r>
              <a:rPr lang="el-GR" sz="3300" dirty="0" smtClean="0"/>
              <a:t>	Παίρνει τα δεδομένα που εισάγει ο χρήστης και τα επεξεργάζεται   </a:t>
            </a:r>
          </a:p>
          <a:p>
            <a:pPr>
              <a:buNone/>
            </a:pPr>
            <a:endParaRPr lang="el-GR" sz="3300" dirty="0" smtClean="0"/>
          </a:p>
          <a:p>
            <a:pPr>
              <a:buNone/>
            </a:pPr>
            <a:r>
              <a:rPr lang="el-GR" sz="3300" dirty="0" smtClean="0"/>
              <a:t>	Εκτελεί δισεκατομμύρια πράξεις σε ένα δευτερόλεπτο</a:t>
            </a:r>
          </a:p>
          <a:p>
            <a:pPr>
              <a:buNone/>
            </a:pPr>
            <a:endParaRPr lang="el-GR" dirty="0"/>
          </a:p>
        </p:txBody>
      </p:sp>
      <p:pic>
        <p:nvPicPr>
          <p:cNvPr id="3073" name="Picture 1"/>
          <p:cNvPicPr>
            <a:picLocks noChangeAspect="1" noChangeArrowheads="1"/>
          </p:cNvPicPr>
          <p:nvPr/>
        </p:nvPicPr>
        <p:blipFill>
          <a:blip r:embed="rId2" cstate="print"/>
          <a:srcRect/>
          <a:stretch>
            <a:fillRect/>
          </a:stretch>
        </p:blipFill>
        <p:spPr bwMode="auto">
          <a:xfrm>
            <a:off x="5940152" y="1916832"/>
            <a:ext cx="2719388" cy="1804988"/>
          </a:xfrm>
          <a:prstGeom prst="rect">
            <a:avLst/>
          </a:prstGeom>
          <a:noFill/>
          <a:ln w="9525">
            <a:noFill/>
            <a:miter lim="800000"/>
            <a:headEnd/>
            <a:tailEnd/>
          </a:ln>
        </p:spPr>
      </p:pic>
      <p:pic>
        <p:nvPicPr>
          <p:cNvPr id="3074" name="Picture 2"/>
          <p:cNvPicPr>
            <a:picLocks noChangeAspect="1" noChangeArrowheads="1"/>
          </p:cNvPicPr>
          <p:nvPr/>
        </p:nvPicPr>
        <p:blipFill>
          <a:blip r:embed="rId3" cstate="print"/>
          <a:srcRect/>
          <a:stretch>
            <a:fillRect/>
          </a:stretch>
        </p:blipFill>
        <p:spPr bwMode="auto">
          <a:xfrm>
            <a:off x="6300192" y="4077072"/>
            <a:ext cx="2160240" cy="231183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8229600" cy="792088"/>
          </a:xfrm>
        </p:spPr>
        <p:txBody>
          <a:bodyPr>
            <a:noAutofit/>
          </a:bodyPr>
          <a:lstStyle/>
          <a:p>
            <a:pPr algn="ctr"/>
            <a:r>
              <a:rPr lang="el-GR" sz="3600" b="1" dirty="0" smtClean="0"/>
              <a:t>Η κύρια μνήμη (</a:t>
            </a:r>
            <a:r>
              <a:rPr lang="en-US" sz="3600" b="1" dirty="0" smtClean="0"/>
              <a:t>RAM)</a:t>
            </a:r>
            <a:endParaRPr lang="el-GR" sz="3600" b="1" dirty="0"/>
          </a:p>
        </p:txBody>
      </p:sp>
      <p:sp>
        <p:nvSpPr>
          <p:cNvPr id="3" name="2 - Θέση περιεχομένου"/>
          <p:cNvSpPr>
            <a:spLocks noGrp="1"/>
          </p:cNvSpPr>
          <p:nvPr>
            <p:ph idx="1"/>
          </p:nvPr>
        </p:nvSpPr>
        <p:spPr>
          <a:xfrm>
            <a:off x="0" y="1484784"/>
            <a:ext cx="4427984" cy="5373216"/>
          </a:xfrm>
        </p:spPr>
        <p:txBody>
          <a:bodyPr>
            <a:normAutofit fontScale="70000" lnSpcReduction="20000"/>
          </a:bodyPr>
          <a:lstStyle/>
          <a:p>
            <a:pPr>
              <a:buNone/>
            </a:pPr>
            <a:r>
              <a:rPr lang="el-GR" dirty="0" smtClean="0"/>
              <a:t>	</a:t>
            </a:r>
            <a:r>
              <a:rPr lang="el-GR" sz="3400" dirty="0" smtClean="0">
                <a:latin typeface="+mj-lt"/>
              </a:rPr>
              <a:t>Στη μνήμη </a:t>
            </a:r>
            <a:r>
              <a:rPr lang="en-US" sz="3400" dirty="0" smtClean="0">
                <a:latin typeface="+mj-lt"/>
              </a:rPr>
              <a:t>RAM </a:t>
            </a:r>
            <a:r>
              <a:rPr lang="el-GR" sz="3400" u="sng" dirty="0" smtClean="0">
                <a:latin typeface="+mj-lt"/>
              </a:rPr>
              <a:t>αποθηκεύονται</a:t>
            </a:r>
            <a:r>
              <a:rPr lang="el-GR" sz="3400" dirty="0" smtClean="0">
                <a:latin typeface="+mj-lt"/>
              </a:rPr>
              <a:t> </a:t>
            </a:r>
            <a:r>
              <a:rPr lang="el-GR" sz="3400" u="sng" dirty="0" smtClean="0">
                <a:latin typeface="+mj-lt"/>
              </a:rPr>
              <a:t>προσωρινά</a:t>
            </a:r>
            <a:r>
              <a:rPr lang="el-GR" sz="3400" dirty="0" smtClean="0">
                <a:latin typeface="+mj-lt"/>
              </a:rPr>
              <a:t> τα προγράμματα και τα δεδομένα τα οποία επεξεργάζεται ο επεξεργαστής, δηλαδή  τα περιεχόμενά της χάνονται όταν : </a:t>
            </a:r>
          </a:p>
          <a:p>
            <a:pPr>
              <a:buNone/>
            </a:pPr>
            <a:endParaRPr lang="el-GR" sz="3400" dirty="0" smtClean="0">
              <a:latin typeface="+mj-lt"/>
            </a:endParaRPr>
          </a:p>
          <a:p>
            <a:pPr lvl="0"/>
            <a:r>
              <a:rPr lang="el-GR" sz="3400" dirty="0" smtClean="0">
                <a:latin typeface="+mj-lt"/>
              </a:rPr>
              <a:t>σβήσουμε τον υπολογιστή ή </a:t>
            </a:r>
          </a:p>
          <a:p>
            <a:pPr lvl="0"/>
            <a:r>
              <a:rPr lang="el-GR" sz="3400" dirty="0" smtClean="0">
                <a:latin typeface="+mj-lt"/>
              </a:rPr>
              <a:t>για οποιονδήποτε λόγο διακοπεί η λειτουργία του υπολογιστή, για παράδειγμα σε περίπτωση διακοπής του ρεύματος </a:t>
            </a:r>
          </a:p>
          <a:p>
            <a:pPr>
              <a:buNone/>
            </a:pPr>
            <a:endParaRPr lang="en-US" sz="3400" dirty="0" smtClean="0">
              <a:latin typeface="+mj-lt"/>
            </a:endParaRPr>
          </a:p>
          <a:p>
            <a:pPr>
              <a:buNone/>
            </a:pPr>
            <a:r>
              <a:rPr lang="el-GR" sz="3400" dirty="0" smtClean="0">
                <a:latin typeface="+mj-lt"/>
              </a:rPr>
              <a:t>	Η μνήμη </a:t>
            </a:r>
            <a:r>
              <a:rPr lang="en-US" sz="3400" dirty="0" smtClean="0">
                <a:latin typeface="+mj-lt"/>
              </a:rPr>
              <a:t>RAM </a:t>
            </a:r>
            <a:r>
              <a:rPr lang="el-GR" sz="3400" dirty="0" smtClean="0">
                <a:latin typeface="+mj-lt"/>
              </a:rPr>
              <a:t>τοποθετείται και αυτή στη μητρική πλακέτα</a:t>
            </a:r>
          </a:p>
          <a:p>
            <a:pPr>
              <a:buNone/>
            </a:pPr>
            <a:endParaRPr lang="el-GR" sz="3300" dirty="0"/>
          </a:p>
        </p:txBody>
      </p:sp>
      <p:pic>
        <p:nvPicPr>
          <p:cNvPr id="21506" name="Picture 2"/>
          <p:cNvPicPr>
            <a:picLocks noChangeAspect="1" noChangeArrowheads="1"/>
          </p:cNvPicPr>
          <p:nvPr/>
        </p:nvPicPr>
        <p:blipFill>
          <a:blip r:embed="rId2" cstate="print"/>
          <a:srcRect/>
          <a:stretch>
            <a:fillRect/>
          </a:stretch>
        </p:blipFill>
        <p:spPr bwMode="auto">
          <a:xfrm>
            <a:off x="4788024" y="3933056"/>
            <a:ext cx="3528392" cy="2347340"/>
          </a:xfrm>
          <a:prstGeom prst="rect">
            <a:avLst/>
          </a:prstGeom>
          <a:noFill/>
          <a:ln w="9525">
            <a:noFill/>
            <a:miter lim="800000"/>
            <a:headEnd/>
            <a:tailEnd/>
          </a:ln>
        </p:spPr>
      </p:pic>
      <p:pic>
        <p:nvPicPr>
          <p:cNvPr id="21507" name="Picture 3"/>
          <p:cNvPicPr>
            <a:picLocks noChangeAspect="1" noChangeArrowheads="1"/>
          </p:cNvPicPr>
          <p:nvPr/>
        </p:nvPicPr>
        <p:blipFill>
          <a:blip r:embed="rId3" cstate="print"/>
          <a:srcRect/>
          <a:stretch>
            <a:fillRect/>
          </a:stretch>
        </p:blipFill>
        <p:spPr bwMode="auto">
          <a:xfrm>
            <a:off x="4716016" y="1988840"/>
            <a:ext cx="3643605" cy="165618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 Τίτλος"/>
          <p:cNvSpPr>
            <a:spLocks noGrp="1"/>
          </p:cNvSpPr>
          <p:nvPr>
            <p:ph type="title"/>
          </p:nvPr>
        </p:nvSpPr>
        <p:spPr>
          <a:xfrm>
            <a:off x="179512" y="1052736"/>
            <a:ext cx="5040560" cy="5544616"/>
          </a:xfrm>
        </p:spPr>
        <p:txBody>
          <a:bodyPr>
            <a:noAutofit/>
          </a:bodyPr>
          <a:lstStyle/>
          <a:p>
            <a:r>
              <a:rPr lang="el-GR" sz="2400" dirty="0" smtClean="0">
                <a:solidFill>
                  <a:schemeClr val="tx1"/>
                </a:solidFill>
              </a:rPr>
              <a:t>Ο </a:t>
            </a:r>
            <a:r>
              <a:rPr lang="el-GR" sz="2400" b="1" dirty="0" smtClean="0">
                <a:solidFill>
                  <a:schemeClr val="tx1"/>
                </a:solidFill>
              </a:rPr>
              <a:t>σκληρός δίσκος</a:t>
            </a:r>
            <a:r>
              <a:rPr lang="el-GR" sz="2400" dirty="0" smtClean="0">
                <a:solidFill>
                  <a:schemeClr val="tx1"/>
                </a:solidFill>
              </a:rPr>
              <a:t> είναι μια συσκευή </a:t>
            </a:r>
            <a:r>
              <a:rPr lang="el-GR" sz="2400" u="sng" dirty="0" smtClean="0">
                <a:solidFill>
                  <a:schemeClr val="tx1"/>
                </a:solidFill>
              </a:rPr>
              <a:t>μόνιμης αποθήκευσης</a:t>
            </a:r>
            <a:r>
              <a:rPr lang="el-GR" sz="2400" dirty="0" smtClean="0">
                <a:solidFill>
                  <a:schemeClr val="tx1"/>
                </a:solidFill>
              </a:rPr>
              <a:t>. Δηλαδή, οι εργασίες που έχουμε αποθηκεύσει σε αυτόν </a:t>
            </a:r>
            <a:r>
              <a:rPr lang="el-GR" sz="2400" b="1" dirty="0" smtClean="0">
                <a:solidFill>
                  <a:schemeClr val="tx1"/>
                </a:solidFill>
              </a:rPr>
              <a:t>δε</a:t>
            </a:r>
            <a:r>
              <a:rPr lang="el-GR" sz="2400" b="1" dirty="0" smtClean="0">
                <a:solidFill>
                  <a:schemeClr val="tx1"/>
                </a:solidFill>
              </a:rPr>
              <a:t>ν</a:t>
            </a:r>
            <a:r>
              <a:rPr lang="el-GR" sz="2400" dirty="0" smtClean="0">
                <a:solidFill>
                  <a:schemeClr val="tx1"/>
                </a:solidFill>
              </a:rPr>
              <a:t> </a:t>
            </a:r>
            <a:r>
              <a:rPr lang="el-GR" sz="2400" dirty="0" smtClean="0">
                <a:solidFill>
                  <a:schemeClr val="tx1"/>
                </a:solidFill>
              </a:rPr>
              <a:t>χάνονται όταν σβήσουμε τον υπολογιστή</a:t>
            </a:r>
            <a:br>
              <a:rPr lang="el-GR" sz="2400" dirty="0" smtClean="0">
                <a:solidFill>
                  <a:schemeClr val="tx1"/>
                </a:solidFill>
              </a:rPr>
            </a:br>
            <a:r>
              <a:rPr lang="el-GR" sz="2000" dirty="0" smtClean="0">
                <a:solidFill>
                  <a:schemeClr val="tx1"/>
                </a:solidFill>
              </a:rPr>
              <a:t/>
            </a:r>
            <a:br>
              <a:rPr lang="el-GR" sz="2000" dirty="0" smtClean="0">
                <a:solidFill>
                  <a:schemeClr val="tx1"/>
                </a:solidFill>
              </a:rPr>
            </a:br>
            <a:r>
              <a:rPr lang="el-GR" sz="2400" dirty="0" smtClean="0">
                <a:solidFill>
                  <a:schemeClr val="tx1"/>
                </a:solidFill>
              </a:rPr>
              <a:t>Ένας σκληρός δίσκος μπορεί να περιέχει μεγάλη ποσότητα δεδομένων που μετράται σε </a:t>
            </a:r>
            <a:r>
              <a:rPr lang="en-US" sz="2400" b="1" dirty="0" smtClean="0">
                <a:solidFill>
                  <a:schemeClr val="tx1"/>
                </a:solidFill>
              </a:rPr>
              <a:t>Gigabyte</a:t>
            </a:r>
            <a:r>
              <a:rPr lang="en-US" sz="2400" dirty="0" smtClean="0">
                <a:solidFill>
                  <a:schemeClr val="tx1"/>
                </a:solidFill>
              </a:rPr>
              <a:t> </a:t>
            </a:r>
            <a:r>
              <a:rPr lang="el-GR" sz="2400" dirty="0" smtClean="0">
                <a:solidFill>
                  <a:schemeClr val="tx1"/>
                </a:solidFill>
              </a:rPr>
              <a:t>(ή </a:t>
            </a:r>
            <a:r>
              <a:rPr lang="en-US" sz="2400" b="1" dirty="0" smtClean="0">
                <a:solidFill>
                  <a:schemeClr val="tx1"/>
                </a:solidFill>
              </a:rPr>
              <a:t>GB</a:t>
            </a:r>
            <a:r>
              <a:rPr lang="el-GR" sz="2400" b="1" dirty="0" smtClean="0">
                <a:solidFill>
                  <a:schemeClr val="tx1"/>
                </a:solidFill>
              </a:rPr>
              <a:t>)</a:t>
            </a:r>
            <a:r>
              <a:rPr lang="el-GR" sz="2400" dirty="0" smtClean="0">
                <a:solidFill>
                  <a:schemeClr val="tx1"/>
                </a:solidFill>
              </a:rPr>
              <a:t>. Παρόλα αυτά υπάρχουν υπολογιστές με </a:t>
            </a:r>
            <a:r>
              <a:rPr lang="el-GR" sz="2400" u="sng" dirty="0" smtClean="0">
                <a:solidFill>
                  <a:schemeClr val="tx1"/>
                </a:solidFill>
              </a:rPr>
              <a:t>πολλούς σκληρούς δίσκους</a:t>
            </a:r>
            <a:r>
              <a:rPr lang="el-GR" sz="2400" dirty="0" smtClean="0">
                <a:effectLst>
                  <a:outerShdw blurRad="38100" dist="38100" dir="2700000" algn="tl">
                    <a:srgbClr val="000000">
                      <a:alpha val="43137"/>
                    </a:srgbClr>
                  </a:outerShdw>
                </a:effectLst>
              </a:rPr>
              <a:t/>
            </a:r>
            <a:br>
              <a:rPr lang="el-GR" sz="2400" dirty="0" smtClean="0">
                <a:effectLst>
                  <a:outerShdw blurRad="38100" dist="38100" dir="2700000" algn="tl">
                    <a:srgbClr val="000000">
                      <a:alpha val="43137"/>
                    </a:srgbClr>
                  </a:outerShdw>
                </a:effectLst>
              </a:rPr>
            </a:br>
            <a:endParaRPr lang="el-GR" sz="2400" dirty="0">
              <a:effectLst>
                <a:outerShdw blurRad="38100" dist="38100" dir="2700000" algn="tl">
                  <a:srgbClr val="000000">
                    <a:alpha val="43137"/>
                  </a:srgbClr>
                </a:outerShdw>
              </a:effectLst>
            </a:endParaRPr>
          </a:p>
        </p:txBody>
      </p:sp>
      <p:sp>
        <p:nvSpPr>
          <p:cNvPr id="5" name="4 - Θέση κειμένου"/>
          <p:cNvSpPr>
            <a:spLocks noGrp="1"/>
          </p:cNvSpPr>
          <p:nvPr>
            <p:ph idx="1"/>
          </p:nvPr>
        </p:nvSpPr>
        <p:spPr>
          <a:xfrm>
            <a:off x="539552" y="404664"/>
            <a:ext cx="8229600" cy="532656"/>
          </a:xfrm>
        </p:spPr>
        <p:txBody>
          <a:bodyPr>
            <a:noAutofit/>
          </a:bodyPr>
          <a:lstStyle/>
          <a:p>
            <a:pPr algn="ctr">
              <a:buNone/>
            </a:pPr>
            <a:r>
              <a:rPr lang="el-GR" sz="3200" b="1" dirty="0" smtClean="0">
                <a:solidFill>
                  <a:schemeClr val="tx2"/>
                </a:solidFill>
                <a:latin typeface="Bookman Old Style"/>
                <a:ea typeface="Times New Roman"/>
                <a:cs typeface="Times New Roman"/>
              </a:rPr>
              <a:t>Ο σκληρός δίσκος </a:t>
            </a:r>
            <a:endParaRPr lang="el-GR" sz="3200" b="1" dirty="0">
              <a:solidFill>
                <a:schemeClr val="tx2"/>
              </a:solidFill>
            </a:endParaRPr>
          </a:p>
        </p:txBody>
      </p:sp>
      <p:pic>
        <p:nvPicPr>
          <p:cNvPr id="4097" name="Picture 1"/>
          <p:cNvPicPr>
            <a:picLocks noChangeAspect="1" noChangeArrowheads="1"/>
          </p:cNvPicPr>
          <p:nvPr/>
        </p:nvPicPr>
        <p:blipFill>
          <a:blip r:embed="rId2" cstate="print"/>
          <a:srcRect/>
          <a:stretch>
            <a:fillRect/>
          </a:stretch>
        </p:blipFill>
        <p:spPr bwMode="auto">
          <a:xfrm>
            <a:off x="5508104" y="1268760"/>
            <a:ext cx="3312368" cy="2212281"/>
          </a:xfrm>
          <a:prstGeom prst="rect">
            <a:avLst/>
          </a:prstGeom>
          <a:noFill/>
          <a:ln w="9525">
            <a:noFill/>
            <a:miter lim="800000"/>
            <a:headEnd/>
            <a:tailEnd/>
          </a:ln>
        </p:spPr>
      </p:pic>
      <p:sp>
        <p:nvSpPr>
          <p:cNvPr id="4099" name="AutoShape 3" descr="data:image/jpeg;base64,/9j/4AAQSkZJRgABAQAAAQABAAD/2wCEAAkGBxITEhUUExQWFRUXFBgXGBYYFhgXHhsfHBwWFxscHBcYHCggHB8lHxQUIjEhJSkrLi4vGB8zODMsNygtLysBCgoKDgwNFA8PFCwcFBwsNywsNywsLCssLiwsLCsrKywsKywsLSw3NyssLCwsLDIsNywsLCwrLCwsLCsyKyw3Lf/AABEIAMIBAwMBIgACEQEDEQH/xAAcAAEAAgMBAQEAAAAAAAAAAAAABAUCAwYHAQj/xABCEAACAQIEAwYCBwYEBQUAAAABAgADEQQSITEFQVEGEyJhcYEykQcjQlJikqEUU4KxwdFDcpPwM6LC0uEVJFRz8f/EABcBAQEBAQAAAAAAAAAAAAAAAAABAwL/xAAZEQEBAQADAAAAAAAAAAAAAAAAEQEhIkH/2gAMAwEAAhEDEQA/APcYiICIiAiIgIiICIiAiIgIiYuwAJOgGpgZROS4vxVzdkqVk08CpTDgnlmJBtsb301EzxfbKlhkpti2WnnIW+urWuRYX84HVRItDiFNvtW8jpJUBERAREQEREBERAREQEREBERAREQEREBERAREQEREBERAREQE53tNxYIMguSTbKN2PSWnFseKSE3sbfIczOIp1GZhWtd3JWgh5dXbyA1PsOYgT6NNzu9MNfVF8RGl7HXexHKMUpUAs6hbgeJM2p0AABuT6SRhcOqKF31uWO5Y6lj5k6yXRwwqOGbUjmdT7X29oFflf94P9F/7zKnVrpqlVfQo6j9Tb9J0FdkA8eUAA76AAbygqcSpDLmVlzk5QNTl1szA7aAn2I33sE2hx+qo+tpZh9+mc4/TX9JZ4PjVCp8Li/MHl69PeUeHelU1pupOh0OVtbgGxsText1nzEYYH41DHqRlYejCxEg6wG+0+zkaSMn/AA6jp5P9Yv5h4vnJ1HjFZRd6YqL96mQ36DX9IHQRK3CccoVNA1j0Oh/8e8sVYHUG8D7ERAREQEREBERAREQEREBERAREQEREBERATCtVCqWOwmc5TtHxNnYUqWrE2H9W9BAruKYr9oqNmNqNPxVW5abKJvwFMkmq4yswsqfu05L6ndvPTkJjg8IrEU11pUm8R/eVR/MIf+b/ACyydYHymhJsJY/si2tz6yImISkRnDXYfEASBqAATyJvf0EkYos6gUmFrgsQdbb6W6/yvKNeLpkDKSWVuRBtprqRt76SuqcMotcsreIm7q17A20BXzUHW509LYLxXE0z9ZT+JzlUj4VGgu40ZmOw816m2+pxjDZ8jnI9rki4G19XXyF9eRXqIRQVeFOrDwllzlriza3AUkra2VctvCAMo5LrIw2LrUx4za/iyt4lUWso/CNNdjZPvNp0i0cwzI6uCLi9hvqPEvl1E04zCqdHUm/Mgm1vxrqNyNbc+sop+G8dFW96eVRqGU8j8N1P2iPFYHTMo1uJZZqZNw63vYa5GvvYHmba6Hax2M0VuHKVBpkD8Q8Qbnq6m9/M3t00Fq9+A1qrXz0/CCEvqCWJu1gNDa2hFhsJOBbYmhfR1Df5119mFjNKUmTWnUen5H6xfmPFIVZcTQCqFcILC+ji2hJJ1F2NluRoM7HUzNeNABM6Zmciwp6E3tY5STqQQbaWz0xu0QW2H4zWX40WoPvU2H6g2IljhuN0WOUko1r5WFr9bHYyv/8ATCrlxqWUKwva9rke4udfOVvEcAtRSKy5SGujoSGT8V+vpykV2asDqDceU+zznhfGalKucLXa1W2alUGgqr6DTMOYl+3HaynKqpUNixzNksoIBO2trj2gdPEreAcWGJpd5kamQxVlbkR0PMEEEHoZZQEREBERAREQEREBERAREQERNOKrhFv8oELjONyrlBsSNT0E5DDFsrVRpUqv3VI/dGt29gGb2lhxqoe7ck6kH9dP6zDDprh15Ck7e/gX+TN84E/C01RQi6KosP8AfWb7gAsbWGwJtc8hczGlTzGwkZ+JJkLvlSijNTuzEtmDZbGmF0JIuNSbWNhyuDQ+OIsa1JszWGZBmBNrnxL9m9hqTe+1puwi0WcOhBuCxtz1uNBYkXB3XW++s3qoIut0uLAEEeZuD1v8rSJiMArXJQHUEMhCm4FgdNNNrWOnrNeu+RG/EV6l7i1iANQSNtDnTqd7gfobwMRhsO/jellvYlhqG2PiKaa2N9PsnykpTlCKt7qthmPjN9cxNvPqsm4bFqBqDdjYk5R+pPiHud5mKSvwmqcz0KoLZyWNyCW5AsvIaaEC9lHK5+HjWLotZkNSmoChmFzUOwIddLsx21sq3OpnTKUIyjw31sPCflvymlsI4+F7jo//AHjX53gV9LjOGcnOCjBwmYX1cjVVZNWItY6cpPSgGuUqLUFyNbaEHbMnTbUGV2K4cmhdChAazoLhS17kFRvoupWVg7MVB48PWB8IVbHKUGxII0YgFyAbDM1ztA6taTjZvY6/rI9XDoWDvSAcbVFFiPcSNwmpiS7LVBCKtgW+InqGG/PXooO7aSv2Aj4arjXW5zX+f9LSCUtdbfFsOe8razFiSecyrDWwN7X1Pr5dNpVcVxDDLSQ2epcX+6o+N/a9h5kSK43ts96OEqqbPTrvkbnlUtY36eFZ03FcfTp4c16ygoEDWIuSTayjzJIEo8ZhRimVVH1f/Coj8I+Op+n6DrKXt1xcVq4oIfqcObHo1QC3uEGnqT0gekfRY7vhHrVBZ61d3IGoFgqWHkMlp2UoOwWF7vh+HUixNPOfVyX/AOqX8BERAREQEREBERAREQERED47AAk6ATjOP8RzNmz10sLItOmXDE7DQG2xvfqJb9oOJqoK30XVv7SioFmsatTu8wzLSGhy9WI9fKBjxiqe5RSPrXCjKN76X0HQ3krDA98q791Rs/kzlSF9bJf3E041lRT3WU1mGVMtmYE7E9AN7nSWvBsGEGm1ybnUsTuxJ3PnAn0UCi595SYjiqNmDoXQVEsyq3xa2yuvxFcmrDQXtfSW/EsJ3qFM709QcyEX0/zAgjyInOVez9WgoOHC1CrFreFCCVykoreAGwVbaAC4FryotV7qo9gXSoVfQi4tfxa6gbjmN/afMbgq60iKJU1Lixa50BufnqPlNvZ7AmjQpqws4QZhYCxPiYWBIHiJ0BNtBc2kV+J0cUXoBmTQEOGtmUEeJHptdddNbG42MoJjGSmrYimUqZrBAA3M2IN7XsATrpefKNSnUB7trfCdNhyuRzv8tJhxutiKS0qdGl3yEWL1HDEHlmLddfET0EwHBErUFFenkcvnNMEG2hUKTax0J9LkjaKJT4dgdj8XoLEAXN9N77XOs3UccRYXvoMotY9Oe23lrNNIuhJ7w2tYBr23uNSegC6fzmb4g6XUC3QfLTl8oE/DqCMw8JOpsfTcbX0mTYVL5soDfeGh6ct/eVmGohj4GKfxXvfoDrf1kuvix9hr2OUkEEXvaxOtjf8AkYg20qDqw+sLJb4WAJ/N/eZYqtlHmf8Ad5mrEC7WvbW236ytq1MzXk0YV66qrOzAKoJJ6AbzksbXZr5vDUri7daVAXsvkTrfzLHlLLjOKUsyn/hUbPVP3n0NOmOvJiOpXzlbhKJdmarYX+trnkoHwU79ABr6HrIqNxnif7Jhu8XStWHd0Ft8C/eI5WHiPqonGcB4RUr1EpoGsXylyDbN8TEnmQCWPqJhxzizYvENV+yfBSU8kGtyOrasfYcp6Z9EPCqgw/fVPgdmNEEfZJ1f+PKvsq9ZR6JQpBFVRsqhR6AWmyIkCIiAiIgIiICIiAiIgJC4pjRTX8R2/vJNeqEUsdhOK4vinrVBTT4n3P3FgRO8FRmqvc0aZ2Gud72AHXU2HmZbYCgwvUqW7x9WtsoHwoPJf1NzzkTA0lcqVH1NK4pfibZqnpuF9zzEtYGylTzG23WSExSXCi9tgQLrz+0NBsd5FNYgWUXv8W5PqALX57G/S8xVD8VuVw1819rAlbNpzBB5y4mrO8+yn70nW5NjuD/MoPK3iUbTcmMYDMbFepIX5MCVP6SjdxWnVakRSNnuuxyki4zAMQbEi4v+o3Fd2e4dUTvGrKoLWC+LM2l73YEkA6G2Y632lsMSLAnwjzt/PabQbwMaaZdjp00/nIVfNclrjoR/deWoGo2B6yfF4EBW0N/h0GtuRIVbjS3P3mJN9xe58hf03U9OW0m1KCt5eYNv5TStBk+Cx65hb9RAhVqY0BFj+Lwn2vod+TTXSwIFTOqWqAanLlYjobfEPK55S6G2o9t5qxWJWmpZiABzJsIEatiCQARY7kfylVj8eVOSnY1WFxfZB99/Ichz+ZEfH8X8Nwe7T9641P8A9dPdj6/IysZQR4gyoxv3e9Wsfx+W2m3U20nKtTWKrlu1NWul969U3u58r3IPqdgJR9u+Jd3S/ZKZzOV73Et5HZf4jYW+6oHOdJxXHLhaLYirYsq5UQbAnRUXqSbXP9BPOK6uwysC+IxNQO9umYG3pfKoH9pRa9hez5xeIGYfVJZn8xyX+Ij8qnrPe8PSyqB5Sh7E8BGFw6ppmPic9WO/sNAPITo5AiIgIiICIiAiIgIiICIlR2gx+RCq7ka+QgVXani32V1ANgB9puQlVh8KdaV/rHAbEOPsqdkB5FtvIXPSacM2as9RtRRQkDqbEk/paWnCqeSmL6u/jqN1ZtT7DQDyAgT0QAAAWAFgByn0TWrzNTA+5RClgboQCTc32b16H8Q97xmn0GBKNBXszLZrDnqPLMs01sF909d7jnf4l9TuDMVqW2M2DFddZUQihQm6nZulj6sun5lma1yFAXbkVsPIfDdeu+W+k2Y7E1bA0VRjfxByRpb7PK97bmVyccohl/aKT4eoTpmBsTrpmXfnyt5yosUxrCwIDX5/Df03U89jJKYpT+HW1m0+V99pqppTcE0yNd2Qj9bafOanwOlhY3I/D81sVJ25CBYRKyjXNMEFTa+xGToNLkr7Aj+cmU8SpNtQ29iLH+xgbrzie0fFvFXqsM1PCqMqcmdgGufTMoHqZ1XEK1hl5n+U5jieDpsXpv8ABikym24ZV3/KB7qOsmriLwnAFwKrN3lcgFqjarSuLhKa8zYjoBcXvtJ+CSmWOSotR7eI5wzf/muw01lD2GxZ7mthHPjptUAf7yklL+xHytI/bLFfswDA01rOGWmKYK6MLVKhB53Y23teRXOdtOOCvicoP1GHaw55nGjt5gaqP4us6j6L+BtWqtjKo3a1MHla4/5QbepfpOF7O8IbEVqdFOel97Abt7D9bT9F8C4clGkqILKqhVHkJRYIthaZREgREQEREBERAREQERECHxXiKUKZdzbpOYauKoLXvm/3tIHb/tCtDF0qT6K1EuCRmF8xAzLva4Q3HQzVwLHU3BArU6lQkXVPABYBfAh1y6crwIQ4mlHFMlTRKul/83+yJdcPr5SKFQ2cDwHlUXkV8xzEgdouz37QoI0qLtfYjoekx4Ph2dO5rKGC7K+jC33Tv6EQOiCeU+3letOrT0SqSPuVgW9hVXxfPNNh4jl/41Nqf4h9Yn50FwP8yiBODTKaqNVWF1YMOqkEfMTaqmAKwJ9vPkBMjqLHUdCLj5GY2gGBBrcGpEhkz0mGxpsVHPdb7anQWii+Mp6FkxC36d2wHpz+Z9JYXmJEtSI2H7Q0mstVHoMfs1F/qLj52lgopgd4trEXup0a+txY2N9NZGZQwswDDoQCPkYd7gDQACwA0tbQaRSItd9SzG3MnoP7TmamJZz3q/HVvTw4t8FP7VQjkTv+QSx45WFRu4vZAveV26INQl+rW18geshYWm9Q5/hesLUxsadIbt5HX8zDpIr7gsNSol65OWnTp92GPMLrUbzFwB5kHrPMeL4+pi8Q1Sxu2irvlRbkD2F2PmTOm+kTjIGXB0tFQKalvKxRPYWY+q+ch/Rtw6pWxlk+EUz3pIv4GI8OuxfKR/lzQO/+i/s13VLvXFqlUA2P2U3Uep+I+oHKeigTThKOVfOb4CIiAiIgIiICIiAiIgIiIHi/04L/AO8wx64Zx8nX/uE8/WoR/v8ApPcPpO7HnHrh2Sp3T0qhBbLe6NbMB5+FSL6XE8w+kbgNLAtS7kVGDhiwZ18NsoGUmxNy3P5yhwrtniqOneFl6P4x8mN/YMJ1/Du3eHq2FenlPVfEB/CbOP4c3rPJqWKQm17H7reE/I7+0kCB7xgsTTqi9GsrjmpOa3kdnX3m5ly7hk81OZfewv8AMTwuhjHUghjcbdR6HcexE6fhfbzE09HPeL0cZvk4sw9TnkHoFbAU2OcDxfvKTZG9yuje8wrYytSU/XUiLb11KlfMmmQG9LD1lVw/tfhK3xhqTfeBuPzoAwH+ZRLTGcIpYunpWLIftKUa/uNIFIe0SM+U49yelGgir83Un9ZdUqlYAFMQH6CtSAv5ZqeW3rr6SNw3sPg6WuVnb7zOf5LYSZ2jw9Q4Z1pG5C3CN5clbcH1uPSBvwfEw7d2693VAvlJuGHVG0zD2BHSWYtPMuyvGHxdAr/j0XD0idCQN1ufK4953VLjVG3jbuj92p4CPzaH1BMCztNVWqikKWUM18oJALW1NgdTbykb/wBaw37+j/qJ/eaK2JwdR0dnw7PTuUYtTJW+hykm4uOkCxkLimMWjTZyLnQKo3Zjoqj1P9YPEKP72mf41/vKTEY7vH74DMlM5MOv7yodC/oNgegY84Gn9l1NKo1/8fFvyJ3Wn6AAadFUc5u4zxMYXD1MQ4He1LLTpnlv3aewuzeZaTMFggLIxzZT3lZj9tz4lX02YjkAgnl3bjtB+14g5TelTutP8X3n/iI08gOpgU1FHq1Obu7+7Mx/qTP0D2J7PrhaKppm+J2+8x39uQ8hOA+ijs7mb9pcaAlafmdmb2+Ee/Sey0qeUWgZxEQEREBERAREQEREBERAREQPjKDvOW7bdh8LxDumrh70icuVsoIJUspHMHKPOdVEDyXtV9FtKu7VUdqbvqVID0zYBQMh+EAAAWOgAnAcU7EY7DXORmQfapXqr7028a+xM/TDKDvItbAKdtIH5UTHkEqwuRvlvf3RgGHyMl0K6t8LA/76bz3ztB2Mw+IB72ijm2jW8Q8wRY/rOH499GWalRTDrSvSVs9SoHz1CbWvUU5lHxW3A0EDgJMwPF61JsyOQeoJB9yNT73EicW4LjMJc1UcKObA1U9qtMXH8SzVie8onLXpPSNgdRcWIDDUbaEHW0o9E4H9IZAy4i5P37D9Sg3/AIZ0WE7VYasB4+7PR7AezglD87zxym4YXUgjqDeZoxBuCQfI2geycL4RSo1GqIgIckldOet1O3tNnGaj6d0r+YKFv6GeVcO4/XonwMQOgNh+WxQ+pW/nOv4R2/FwKy+6+A/lYlT+YekgmHF4wf4V/Wh/4mDcRxPOiv8Aof8AidJg+NUa1u7qC5+yfC35Tv6i4kTjvaVcLUopUp1nNZsoNNMwU6Dxa+ew13gc3iOJYj/46f6B/tJHBMRiqjZnpMWGillyIvt/bUzsamKVRd2CgaXJsJGxnEaKUWrlwaagkspBvbkPO9hbqYHH9veNfs9AUEb62qDmbnlPxMehY3A8r9JwXZ3hLYmulJdMx1P3VHxN7DQeZE0cV4g+JrvVcgF29lGwHoBb9Tzns30ddmqVFWq07t3tsrMLHux8PpmN3/iA5Sjr+BcOSjTVEFlVQqjoBLOfFFp9kCIiAiIgIiICIiAiIgIiICIiAiIgIiICYPSBBB5zOIFdiOGA7a+R/vPO+3/0eYnFM1alicjEIBTbQDJm2ZeuY3uP6Ceqz4yg7wPyjxPs5j8K3/uMM1r276lpvzLJ4T/EshHihSo6XDZXK3YZToSL3FwdvKfrCtw9TtpOJ7S/RlgcRdmohHN71KP1ZueZAGVj6gwPEqfEEO5y3+9oPZtj85Kl7xj6JcVSucNVWqu2Rvq2te/O6sfy+k5XtBhamErMGoVaC30YA5fyt4D7EQJ9Ksy/CSPLcfI6GX/DO2eJpCxbMo5N4h8ibj+FlnI4LibagMlW9vDax2H+G/8A0kyS2LptooytzUkj/lYZh8zKPSB2nwuJQCo4psqvdGvZrgW1I/DyN9d5xfaDjavTFKk4ZWbvXy6AtbKBboAugPr0lLWOh9JC4LQaoQqjMzFVUDmTsPmZB1vYXsscbWGcfU0yrVPxcxT97a+XrP0Pg6IVRpynPdiez64WglMakau33mPxH+g8gJ1MBERAREQEREBERAREQEREBERAREQEREBERAREQEREBERA1VcOrbiQMbwhXXKQrLzVgCD7HSWkQPKu0P0UYKrdlRsO/wB6n8Puh0+U5Sh9GGJRu6Z1rUmYWqc6a/aIVtQbXAtfUz38iR3wSE3tYwOD4z2FwdembUcjZSA1PwEm1he3hPLcTk/od7I1UZq2JpsjoxREcWN9me3S2gPmZ7clMAWmIoKDcCBlRp5RaZxEBERAREQEREBERAREQEREBERAREQEREBERAREQEREBERAREQEREBERAREQEREBERAREQEREBERAREQ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4101" name="AutoShape 5" descr="data:image/jpeg;base64,/9j/4AAQSkZJRgABAQAAAQABAAD/2wCEAAkGBxITEhUUExQWFRUXFBgXGBYYFhgXHhsfHBwWFxscHBcYHCggHB8lHxQUIjEhJSkrLi4vGB8zODMsNygtLysBCgoKDgwNFA8PFCwcFBwsNywsNywsLCssLiwsLCsrKywsKywsLSw3NyssLCwsLDIsNywsLCwrLCwsLCsyKyw3Lf/AABEIAMIBAwMBIgACEQEDEQH/xAAcAAEAAgMBAQEAAAAAAAAAAAAABAUCAwYHAQj/xABCEAACAQIEAwYCBwYEBQUAAAABAgADEQQSITEFQVEGEyJhcYEykQcjQlJikqEUU4KxwdFDcpPwM6LC0uEVJFRz8f/EABcBAQEBAQAAAAAAAAAAAAAAAAABAwL/xAAZEQEBAQADAAAAAAAAAAAAAAAAEQEhIkH/2gAMAwEAAhEDEQA/APcYiICIiAiIgIiICIiAiIgIiYuwAJOgGpgZROS4vxVzdkqVk08CpTDgnlmJBtsb301EzxfbKlhkpti2WnnIW+urWuRYX84HVRItDiFNvtW8jpJUBERAREQEREBERAREQEREBERAREQEREBERAREQEREBERAREQE53tNxYIMguSTbKN2PSWnFseKSE3sbfIczOIp1GZhWtd3JWgh5dXbyA1PsOYgT6NNzu9MNfVF8RGl7HXexHKMUpUAs6hbgeJM2p0AABuT6SRhcOqKF31uWO5Y6lj5k6yXRwwqOGbUjmdT7X29oFflf94P9F/7zKnVrpqlVfQo6j9Tb9J0FdkA8eUAA76AAbygqcSpDLmVlzk5QNTl1szA7aAn2I33sE2hx+qo+tpZh9+mc4/TX9JZ4PjVCp8Li/MHl69PeUeHelU1pupOh0OVtbgGxsText1nzEYYH41DHqRlYejCxEg6wG+0+zkaSMn/AA6jp5P9Yv5h4vnJ1HjFZRd6YqL96mQ36DX9IHQRK3CccoVNA1j0Oh/8e8sVYHUG8D7ERAREQEREBERAREQEREBERAREQEREBERATCtVCqWOwmc5TtHxNnYUqWrE2H9W9BAruKYr9oqNmNqNPxVW5abKJvwFMkmq4yswsqfu05L6ndvPTkJjg8IrEU11pUm8R/eVR/MIf+b/ACyydYHymhJsJY/si2tz6yImISkRnDXYfEASBqAATyJvf0EkYos6gUmFrgsQdbb6W6/yvKNeLpkDKSWVuRBtprqRt76SuqcMotcsreIm7q17A20BXzUHW509LYLxXE0z9ZT+JzlUj4VGgu40ZmOw816m2+pxjDZ8jnI9rki4G19XXyF9eRXqIRQVeFOrDwllzlriza3AUkra2VctvCAMo5LrIw2LrUx4za/iyt4lUWso/CNNdjZPvNp0i0cwzI6uCLi9hvqPEvl1E04zCqdHUm/Mgm1vxrqNyNbc+sop+G8dFW96eVRqGU8j8N1P2iPFYHTMo1uJZZqZNw63vYa5GvvYHmba6Hax2M0VuHKVBpkD8Q8Qbnq6m9/M3t00Fq9+A1qrXz0/CCEvqCWJu1gNDa2hFhsJOBbYmhfR1Df5119mFjNKUmTWnUen5H6xfmPFIVZcTQCqFcILC+ji2hJJ1F2NluRoM7HUzNeNABM6Zmciwp6E3tY5STqQQbaWz0xu0QW2H4zWX40WoPvU2H6g2IljhuN0WOUko1r5WFr9bHYyv/8ATCrlxqWUKwva9rke4udfOVvEcAtRSKy5SGujoSGT8V+vpykV2asDqDceU+zznhfGalKucLXa1W2alUGgqr6DTMOYl+3HaynKqpUNixzNksoIBO2trj2gdPEreAcWGJpd5kamQxVlbkR0PMEEEHoZZQEREBERAREQEREBERAREQERNOKrhFv8oELjONyrlBsSNT0E5DDFsrVRpUqv3VI/dGt29gGb2lhxqoe7ck6kH9dP6zDDprh15Ck7e/gX+TN84E/C01RQi6KosP8AfWb7gAsbWGwJtc8hczGlTzGwkZ+JJkLvlSijNTuzEtmDZbGmF0JIuNSbWNhyuDQ+OIsa1JszWGZBmBNrnxL9m9hqTe+1puwi0WcOhBuCxtz1uNBYkXB3XW++s3qoIut0uLAEEeZuD1v8rSJiMArXJQHUEMhCm4FgdNNNrWOnrNeu+RG/EV6l7i1iANQSNtDnTqd7gfobwMRhsO/jellvYlhqG2PiKaa2N9PsnykpTlCKt7qthmPjN9cxNvPqsm4bFqBqDdjYk5R+pPiHud5mKSvwmqcz0KoLZyWNyCW5AsvIaaEC9lHK5+HjWLotZkNSmoChmFzUOwIddLsx21sq3OpnTKUIyjw31sPCflvymlsI4+F7jo//AHjX53gV9LjOGcnOCjBwmYX1cjVVZNWItY6cpPSgGuUqLUFyNbaEHbMnTbUGV2K4cmhdChAazoLhS17kFRvoupWVg7MVB48PWB8IVbHKUGxII0YgFyAbDM1ztA6taTjZvY6/rI9XDoWDvSAcbVFFiPcSNwmpiS7LVBCKtgW+InqGG/PXooO7aSv2Aj4arjXW5zX+f9LSCUtdbfFsOe8razFiSecyrDWwN7X1Pr5dNpVcVxDDLSQ2epcX+6o+N/a9h5kSK43ts96OEqqbPTrvkbnlUtY36eFZ03FcfTp4c16ygoEDWIuSTayjzJIEo8ZhRimVVH1f/Coj8I+Op+n6DrKXt1xcVq4oIfqcObHo1QC3uEGnqT0gekfRY7vhHrVBZ61d3IGoFgqWHkMlp2UoOwWF7vh+HUixNPOfVyX/AOqX8BERAREQEREBERAREQERED47AAk6ATjOP8RzNmz10sLItOmXDE7DQG2xvfqJb9oOJqoK30XVv7SioFmsatTu8wzLSGhy9WI9fKBjxiqe5RSPrXCjKN76X0HQ3krDA98q791Rs/kzlSF9bJf3E041lRT3WU1mGVMtmYE7E9AN7nSWvBsGEGm1ybnUsTuxJ3PnAn0UCi595SYjiqNmDoXQVEsyq3xa2yuvxFcmrDQXtfSW/EsJ3qFM709QcyEX0/zAgjyInOVez9WgoOHC1CrFreFCCVykoreAGwVbaAC4FryotV7qo9gXSoVfQi4tfxa6gbjmN/afMbgq60iKJU1Lixa50BufnqPlNvZ7AmjQpqws4QZhYCxPiYWBIHiJ0BNtBc2kV+J0cUXoBmTQEOGtmUEeJHptdddNbG42MoJjGSmrYimUqZrBAA3M2IN7XsATrpefKNSnUB7trfCdNhyuRzv8tJhxutiKS0qdGl3yEWL1HDEHlmLddfET0EwHBErUFFenkcvnNMEG2hUKTax0J9LkjaKJT4dgdj8XoLEAXN9N77XOs3UccRYXvoMotY9Oe23lrNNIuhJ7w2tYBr23uNSegC6fzmb4g6XUC3QfLTl8oE/DqCMw8JOpsfTcbX0mTYVL5soDfeGh6ct/eVmGohj4GKfxXvfoDrf1kuvix9hr2OUkEEXvaxOtjf8AkYg20qDqw+sLJb4WAJ/N/eZYqtlHmf8Ad5mrEC7WvbW236ytq1MzXk0YV66qrOzAKoJJ6AbzksbXZr5vDUri7daVAXsvkTrfzLHlLLjOKUsyn/hUbPVP3n0NOmOvJiOpXzlbhKJdmarYX+trnkoHwU79ABr6HrIqNxnif7Jhu8XStWHd0Ft8C/eI5WHiPqonGcB4RUr1EpoGsXylyDbN8TEnmQCWPqJhxzizYvENV+yfBSU8kGtyOrasfYcp6Z9EPCqgw/fVPgdmNEEfZJ1f+PKvsq9ZR6JQpBFVRsqhR6AWmyIkCIiAiIgIiICIiAiIgJC4pjRTX8R2/vJNeqEUsdhOK4vinrVBTT4n3P3FgRO8FRmqvc0aZ2Gud72AHXU2HmZbYCgwvUqW7x9WtsoHwoPJf1NzzkTA0lcqVH1NK4pfibZqnpuF9zzEtYGylTzG23WSExSXCi9tgQLrz+0NBsd5FNYgWUXv8W5PqALX57G/S8xVD8VuVw1819rAlbNpzBB5y4mrO8+yn70nW5NjuD/MoPK3iUbTcmMYDMbFepIX5MCVP6SjdxWnVakRSNnuuxyki4zAMQbEi4v+o3Fd2e4dUTvGrKoLWC+LM2l73YEkA6G2Y632lsMSLAnwjzt/PabQbwMaaZdjp00/nIVfNclrjoR/deWoGo2B6yfF4EBW0N/h0GtuRIVbjS3P3mJN9xe58hf03U9OW0m1KCt5eYNv5TStBk+Cx65hb9RAhVqY0BFj+Lwn2vod+TTXSwIFTOqWqAanLlYjobfEPK55S6G2o9t5qxWJWmpZiABzJsIEatiCQARY7kfylVj8eVOSnY1WFxfZB99/Ichz+ZEfH8X8Nwe7T9641P8A9dPdj6/IysZQR4gyoxv3e9Wsfx+W2m3U20nKtTWKrlu1NWul969U3u58r3IPqdgJR9u+Jd3S/ZKZzOV73Et5HZf4jYW+6oHOdJxXHLhaLYirYsq5UQbAnRUXqSbXP9BPOK6uwysC+IxNQO9umYG3pfKoH9pRa9hez5xeIGYfVJZn8xyX+Ij8qnrPe8PSyqB5Sh7E8BGFw6ppmPic9WO/sNAPITo5AiIgIiICIiAiIgIiICIlR2gx+RCq7ka+QgVXani32V1ANgB9puQlVh8KdaV/rHAbEOPsqdkB5FtvIXPSacM2as9RtRRQkDqbEk/paWnCqeSmL6u/jqN1ZtT7DQDyAgT0QAAAWAFgByn0TWrzNTA+5RClgboQCTc32b16H8Q97xmn0GBKNBXszLZrDnqPLMs01sF909d7jnf4l9TuDMVqW2M2DFddZUQihQm6nZulj6sun5lma1yFAXbkVsPIfDdeu+W+k2Y7E1bA0VRjfxByRpb7PK97bmVyccohl/aKT4eoTpmBsTrpmXfnyt5yosUxrCwIDX5/Df03U89jJKYpT+HW1m0+V99pqppTcE0yNd2Qj9bafOanwOlhY3I/D81sVJ25CBYRKyjXNMEFTa+xGToNLkr7Aj+cmU8SpNtQ29iLH+xgbrzie0fFvFXqsM1PCqMqcmdgGufTMoHqZ1XEK1hl5n+U5jieDpsXpv8ABikym24ZV3/KB7qOsmriLwnAFwKrN3lcgFqjarSuLhKa8zYjoBcXvtJ+CSmWOSotR7eI5wzf/muw01lD2GxZ7mthHPjptUAf7yklL+xHytI/bLFfswDA01rOGWmKYK6MLVKhB53Y23teRXOdtOOCvicoP1GHaw55nGjt5gaqP4us6j6L+BtWqtjKo3a1MHla4/5QbepfpOF7O8IbEVqdFOel97Abt7D9bT9F8C4clGkqILKqhVHkJRYIthaZREgREQEREBERAREQERECHxXiKUKZdzbpOYauKoLXvm/3tIHb/tCtDF0qT6K1EuCRmF8xAzLva4Q3HQzVwLHU3BArU6lQkXVPABYBfAh1y6crwIQ4mlHFMlTRKul/83+yJdcPr5SKFQ2cDwHlUXkV8xzEgdouz37QoI0qLtfYjoekx4Ph2dO5rKGC7K+jC33Tv6EQOiCeU+3letOrT0SqSPuVgW9hVXxfPNNh4jl/41Nqf4h9Yn50FwP8yiBODTKaqNVWF1YMOqkEfMTaqmAKwJ9vPkBMjqLHUdCLj5GY2gGBBrcGpEhkz0mGxpsVHPdb7anQWii+Mp6FkxC36d2wHpz+Z9JYXmJEtSI2H7Q0mstVHoMfs1F/qLj52lgopgd4trEXup0a+txY2N9NZGZQwswDDoQCPkYd7gDQACwA0tbQaRSItd9SzG3MnoP7TmamJZz3q/HVvTw4t8FP7VQjkTv+QSx45WFRu4vZAveV26INQl+rW18geshYWm9Q5/hesLUxsadIbt5HX8zDpIr7gsNSol65OWnTp92GPMLrUbzFwB5kHrPMeL4+pi8Q1Sxu2irvlRbkD2F2PmTOm+kTjIGXB0tFQKalvKxRPYWY+q+ch/Rtw6pWxlk+EUz3pIv4GI8OuxfKR/lzQO/+i/s13VLvXFqlUA2P2U3Uep+I+oHKeigTThKOVfOb4CIiAiIgIiICIiAiIgIiIHi/04L/AO8wx64Zx8nX/uE8/WoR/v8ApPcPpO7HnHrh2Sp3T0qhBbLe6NbMB5+FSL6XE8w+kbgNLAtS7kVGDhiwZ18NsoGUmxNy3P5yhwrtniqOneFl6P4x8mN/YMJ1/Du3eHq2FenlPVfEB/CbOP4c3rPJqWKQm17H7reE/I7+0kCB7xgsTTqi9GsrjmpOa3kdnX3m5ly7hk81OZfewv8AMTwuhjHUghjcbdR6HcexE6fhfbzE09HPeL0cZvk4sw9TnkHoFbAU2OcDxfvKTZG9yuje8wrYytSU/XUiLb11KlfMmmQG9LD1lVw/tfhK3xhqTfeBuPzoAwH+ZRLTGcIpYunpWLIftKUa/uNIFIe0SM+U49yelGgir83Un9ZdUqlYAFMQH6CtSAv5ZqeW3rr6SNw3sPg6WuVnb7zOf5LYSZ2jw9Q4Z1pG5C3CN5clbcH1uPSBvwfEw7d2693VAvlJuGHVG0zD2BHSWYtPMuyvGHxdAr/j0XD0idCQN1ufK4953VLjVG3jbuj92p4CPzaH1BMCztNVWqikKWUM18oJALW1NgdTbykb/wBaw37+j/qJ/eaK2JwdR0dnw7PTuUYtTJW+hykm4uOkCxkLimMWjTZyLnQKo3Zjoqj1P9YPEKP72mf41/vKTEY7vH74DMlM5MOv7yodC/oNgegY84Gn9l1NKo1/8fFvyJ3Wn6AAadFUc5u4zxMYXD1MQ4He1LLTpnlv3aewuzeZaTMFggLIxzZT3lZj9tz4lX02YjkAgnl3bjtB+14g5TelTutP8X3n/iI08gOpgU1FHq1Obu7+7Mx/qTP0D2J7PrhaKppm+J2+8x39uQ8hOA+ijs7mb9pcaAlafmdmb2+Ee/Sey0qeUWgZxEQEREBERAREQEREBERAREQPjKDvOW7bdh8LxDumrh70icuVsoIJUspHMHKPOdVEDyXtV9FtKu7VUdqbvqVID0zYBQMh+EAAAWOgAnAcU7EY7DXORmQfapXqr7028a+xM/TDKDvItbAKdtIH5UTHkEqwuRvlvf3RgGHyMl0K6t8LA/76bz3ztB2Mw+IB72ijm2jW8Q8wRY/rOH499GWalRTDrSvSVs9SoHz1CbWvUU5lHxW3A0EDgJMwPF61JsyOQeoJB9yNT73EicW4LjMJc1UcKObA1U9qtMXH8SzVie8onLXpPSNgdRcWIDDUbaEHW0o9E4H9IZAy4i5P37D9Sg3/AIZ0WE7VYasB4+7PR7AezglD87zxym4YXUgjqDeZoxBuCQfI2geycL4RSo1GqIgIckldOet1O3tNnGaj6d0r+YKFv6GeVcO4/XonwMQOgNh+WxQ+pW/nOv4R2/FwKy+6+A/lYlT+YekgmHF4wf4V/Wh/4mDcRxPOiv8Aof8AidJg+NUa1u7qC5+yfC35Tv6i4kTjvaVcLUopUp1nNZsoNNMwU6Dxa+ew13gc3iOJYj/46f6B/tJHBMRiqjZnpMWGillyIvt/bUzsamKVRd2CgaXJsJGxnEaKUWrlwaagkspBvbkPO9hbqYHH9veNfs9AUEb62qDmbnlPxMehY3A8r9JwXZ3hLYmulJdMx1P3VHxN7DQeZE0cV4g+JrvVcgF29lGwHoBb9Tzns30ddmqVFWq07t3tsrMLHux8PpmN3/iA5Sjr+BcOSjTVEFlVQqjoBLOfFFp9kCIiAiIgIiICIiAiIgIiICIiAiIgIiICYPSBBB5zOIFdiOGA7a+R/vPO+3/0eYnFM1alicjEIBTbQDJm2ZeuY3uP6Ceqz4yg7wPyjxPs5j8K3/uMM1r276lpvzLJ4T/EshHihSo6XDZXK3YZToSL3FwdvKfrCtw9TtpOJ7S/RlgcRdmohHN71KP1ZueZAGVj6gwPEqfEEO5y3+9oPZtj85Kl7xj6JcVSucNVWqu2Rvq2te/O6sfy+k5XtBhamErMGoVaC30YA5fyt4D7EQJ9Ksy/CSPLcfI6GX/DO2eJpCxbMo5N4h8ibj+FlnI4LibagMlW9vDax2H+G/8A0kyS2LptooytzUkj/lYZh8zKPSB2nwuJQCo4psqvdGvZrgW1I/DyN9d5xfaDjavTFKk4ZWbvXy6AtbKBboAugPr0lLWOh9JC4LQaoQqjMzFVUDmTsPmZB1vYXsscbWGcfU0yrVPxcxT97a+XrP0Pg6IVRpynPdiez64WglMakau33mPxH+g8gJ1MBERAREQEREBERAREQEREBERAREQEREBERAREQEREBERA1VcOrbiQMbwhXXKQrLzVgCD7HSWkQPKu0P0UYKrdlRsO/wB6n8Puh0+U5Sh9GGJRu6Z1rUmYWqc6a/aIVtQbXAtfUz38iR3wSE3tYwOD4z2FwdembUcjZSA1PwEm1he3hPLcTk/od7I1UZq2JpsjoxREcWN9me3S2gPmZ7clMAWmIoKDcCBlRp5RaZxEBERAREQEREBERAREQEREBERAREQEREBERAREQEREBERAREQEREBERAREQEREBERAREQEREBERAREQ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4105" name="Picture 9" descr="http://www.e-shop.gr/images/PER/ART2/PER.303789_1.jpg"/>
          <p:cNvPicPr>
            <a:picLocks noChangeAspect="1" noChangeArrowheads="1"/>
          </p:cNvPicPr>
          <p:nvPr/>
        </p:nvPicPr>
        <p:blipFill>
          <a:blip r:embed="rId3" cstate="print"/>
          <a:srcRect/>
          <a:stretch>
            <a:fillRect/>
          </a:stretch>
        </p:blipFill>
        <p:spPr bwMode="auto">
          <a:xfrm>
            <a:off x="5580112" y="3540223"/>
            <a:ext cx="3317776" cy="331777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852704"/>
          </a:xfrm>
        </p:spPr>
        <p:txBody>
          <a:bodyPr>
            <a:normAutofit/>
          </a:bodyPr>
          <a:lstStyle/>
          <a:p>
            <a:pPr algn="ctr"/>
            <a:r>
              <a:rPr lang="el-GR" sz="3600" b="1" dirty="0" smtClean="0"/>
              <a:t>Εσωτερικές Κάρτες</a:t>
            </a:r>
            <a:endParaRPr lang="el-GR" sz="3600" b="1" dirty="0"/>
          </a:p>
        </p:txBody>
      </p:sp>
      <p:sp>
        <p:nvSpPr>
          <p:cNvPr id="3" name="2 - Θέση περιεχομένου"/>
          <p:cNvSpPr>
            <a:spLocks noGrp="1"/>
          </p:cNvSpPr>
          <p:nvPr>
            <p:ph idx="1"/>
          </p:nvPr>
        </p:nvSpPr>
        <p:spPr/>
        <p:txBody>
          <a:bodyPr/>
          <a:lstStyle/>
          <a:p>
            <a:pPr>
              <a:buNone/>
            </a:pPr>
            <a:r>
              <a:rPr lang="el-GR" dirty="0" smtClean="0"/>
              <a:t>	Είναι ηλεκτρονικές κάρτες μερικές από τις οποίες είναι </a:t>
            </a:r>
            <a:r>
              <a:rPr lang="el-GR" u="sng" dirty="0" smtClean="0"/>
              <a:t>απαραίτητες</a:t>
            </a:r>
            <a:r>
              <a:rPr lang="el-GR" dirty="0" smtClean="0"/>
              <a:t> για τη λειτουργία του Η/Υ, ενώ άλλες απλώς παρέχουν </a:t>
            </a:r>
            <a:r>
              <a:rPr lang="el-GR" u="sng" dirty="0" smtClean="0"/>
              <a:t>πρόσθετες δυνατότητες </a:t>
            </a:r>
            <a:r>
              <a:rPr lang="el-GR" dirty="0" smtClean="0"/>
              <a:t>στον υπολογιστή </a:t>
            </a:r>
          </a:p>
          <a:p>
            <a:pPr>
              <a:buNone/>
            </a:pPr>
            <a:r>
              <a:rPr lang="el-GR" dirty="0" smtClean="0"/>
              <a:t>	</a:t>
            </a:r>
          </a:p>
          <a:p>
            <a:pPr>
              <a:buNone/>
            </a:pPr>
            <a:r>
              <a:rPr lang="el-GR" dirty="0" smtClean="0"/>
              <a:t>	Ονομάζονται και </a:t>
            </a:r>
            <a:r>
              <a:rPr lang="el-GR" u="sng" dirty="0" smtClean="0"/>
              <a:t>κάρτες επέκτασης</a:t>
            </a:r>
            <a:endParaRPr lang="el-GR"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564672"/>
          </a:xfrm>
        </p:spPr>
        <p:txBody>
          <a:bodyPr>
            <a:noAutofit/>
          </a:bodyPr>
          <a:lstStyle/>
          <a:p>
            <a:pPr algn="ctr"/>
            <a:r>
              <a:rPr lang="el-GR" sz="3600" b="1" dirty="0" smtClean="0"/>
              <a:t>Η κάρτα οθόνης ή κάρτα γραφικών</a:t>
            </a:r>
            <a:endParaRPr lang="el-GR" sz="3600" b="1" dirty="0"/>
          </a:p>
        </p:txBody>
      </p:sp>
      <p:sp>
        <p:nvSpPr>
          <p:cNvPr id="3" name="2 - Θέση περιεχομένου"/>
          <p:cNvSpPr>
            <a:spLocks noGrp="1"/>
          </p:cNvSpPr>
          <p:nvPr>
            <p:ph idx="1"/>
          </p:nvPr>
        </p:nvSpPr>
        <p:spPr>
          <a:xfrm>
            <a:off x="457200" y="1600200"/>
            <a:ext cx="3754760" cy="4525963"/>
          </a:xfrm>
        </p:spPr>
        <p:txBody>
          <a:bodyPr>
            <a:normAutofit fontScale="92500" lnSpcReduction="20000"/>
          </a:bodyPr>
          <a:lstStyle/>
          <a:p>
            <a:pPr>
              <a:buNone/>
            </a:pPr>
            <a:r>
              <a:rPr lang="el-GR" dirty="0" smtClean="0"/>
              <a:t>	</a:t>
            </a:r>
            <a:r>
              <a:rPr lang="el-GR" sz="2800" dirty="0" smtClean="0"/>
              <a:t>Τοποθετείται πάνω στην μητρική πλακέτα και συνδέει την Κεντρική Μονάδα με την οθόνη</a:t>
            </a:r>
          </a:p>
          <a:p>
            <a:pPr>
              <a:buNone/>
            </a:pPr>
            <a:r>
              <a:rPr lang="el-GR" sz="2800" dirty="0" smtClean="0"/>
              <a:t>	</a:t>
            </a:r>
          </a:p>
          <a:p>
            <a:pPr>
              <a:buNone/>
            </a:pPr>
            <a:r>
              <a:rPr lang="el-GR" sz="2800" dirty="0" smtClean="0"/>
              <a:t>	Η κάρτα γραφικών δημιουργεί και επεξεργάζεται την εικόνα που βλέπουμε στην οθόνη του υπολογιστή μας</a:t>
            </a:r>
            <a:endParaRPr lang="el-GR" sz="2800" dirty="0"/>
          </a:p>
        </p:txBody>
      </p:sp>
      <p:pic>
        <p:nvPicPr>
          <p:cNvPr id="23554" name="Picture 2" descr="http://1.bp.blogspot.com/_wpA9p6cpZzU/Sw6WV-HlgYI/AAAAAAAAFmQ/ThYF4SV1UkM/s1600/nvidia+310.png"/>
          <p:cNvPicPr>
            <a:picLocks noChangeAspect="1" noChangeArrowheads="1"/>
          </p:cNvPicPr>
          <p:nvPr/>
        </p:nvPicPr>
        <p:blipFill>
          <a:blip r:embed="rId2" cstate="print"/>
          <a:srcRect/>
          <a:stretch>
            <a:fillRect/>
          </a:stretch>
        </p:blipFill>
        <p:spPr bwMode="auto">
          <a:xfrm>
            <a:off x="4499992" y="2420888"/>
            <a:ext cx="4280545" cy="270053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354</TotalTime>
  <Words>182</Words>
  <Application>Microsoft Office PowerPoint</Application>
  <PresentationFormat>Προβολή στην οθόνη (4:3)</PresentationFormat>
  <Paragraphs>56</Paragraphs>
  <Slides>12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Ροή</vt:lpstr>
      <vt:lpstr>ΤΟ ΕΣΩΤΕΡΙΚΟ ΤΟΥ ΥΠΟΛΟΓΙΣΤΗ</vt:lpstr>
      <vt:lpstr>Μέσα στην Κεντρική Μονάδα βρίσκονται τα κυριότερα εξαρτήματα ενός προσωπικού υπολογιστή (PC – Personal Computer)</vt:lpstr>
      <vt:lpstr>Μερικά από τα βασικά περιεχόμενα εξαρτήματα της Κεντρικής Μονάδας είναι : </vt:lpstr>
      <vt:lpstr>Η Μητρική πλακέτα (motherboard)</vt:lpstr>
      <vt:lpstr>Η Κεντρική Μονάδα Επεξεργασίας (ΚΜΕ)</vt:lpstr>
      <vt:lpstr>Η κύρια μνήμη (RAM)</vt:lpstr>
      <vt:lpstr>Ο σκληρός δίσκος είναι μια συσκευή μόνιμης αποθήκευσης. Δηλαδή, οι εργασίες που έχουμε αποθηκεύσει σε αυτόν δεν χάνονται όταν σβήσουμε τον υπολογιστή  Ένας σκληρός δίσκος μπορεί να περιέχει μεγάλη ποσότητα δεδομένων που μετράται σε Gigabyte (ή GB). Παρόλα αυτά υπάρχουν υπολογιστές με πολλούς σκληρούς δίσκους </vt:lpstr>
      <vt:lpstr>Εσωτερικές Κάρτες</vt:lpstr>
      <vt:lpstr>Η κάρτα οθόνης ή κάρτα γραφικών</vt:lpstr>
      <vt:lpstr>Διαφάνεια 10</vt:lpstr>
      <vt:lpstr>Κάρτες επέκτασης</vt:lpstr>
      <vt:lpstr>Τι περιέχει ο υπολογιστής στο εσωτερικό του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Kostas</cp:lastModifiedBy>
  <cp:revision>40</cp:revision>
  <dcterms:modified xsi:type="dcterms:W3CDTF">2014-12-03T10:25:01Z</dcterms:modified>
</cp:coreProperties>
</file>