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3" r:id="rId4"/>
    <p:sldId id="258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257" autoAdjust="0"/>
  </p:normalViewPr>
  <p:slideViewPr>
    <p:cSldViewPr snapToGrid="0">
      <p:cViewPr varScale="1">
        <p:scale>
          <a:sx n="79" d="100"/>
          <a:sy n="79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21834D-4B15-6634-011B-C49FFC6379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2C7E15C-7363-9371-A8E3-D75228FD0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9AB0836-C765-0F84-7C3E-2DABCC74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A2E0-7DE5-4565-8823-2980E8E8B4AB}" type="datetimeFigureOut">
              <a:rPr lang="el-GR" smtClean="0"/>
              <a:t>7/11/2022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383FC96-6D4F-D4CE-513A-EC9122079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68178DF-C2F4-7B19-79EC-9E70EE28B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3506-EF3A-4B4C-BF5E-8DC39710A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556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032554-925C-3B27-C4D7-1B5E2A627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EDE255F-CC7C-3191-793D-6ABAFD8E8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7E0C7E2-9146-DD63-A357-482039F2A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A2E0-7DE5-4565-8823-2980E8E8B4AB}" type="datetimeFigureOut">
              <a:rPr lang="el-GR" smtClean="0"/>
              <a:t>7/11/2022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DD97616-1D92-39CB-F2A1-FC71311D3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9B24A97-35FB-3E8A-3EE1-2BD9F1FF1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3506-EF3A-4B4C-BF5E-8DC39710A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943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2814F4A7-0DAB-1DFA-EE4B-AA4929C8D4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446CE93-18E3-DD14-437A-09001539C7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332C5FE-BA8A-D1BE-C37A-6069B87A2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A2E0-7DE5-4565-8823-2980E8E8B4AB}" type="datetimeFigureOut">
              <a:rPr lang="el-GR" smtClean="0"/>
              <a:t>7/11/2022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00AA5AF-E2E2-B702-0DF6-D53CCA7C3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DD5CA48-F365-954E-A58F-56E645EFD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3506-EF3A-4B4C-BF5E-8DC39710A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4328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3A91F9-8CDD-E761-3CBC-A31367761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FD0241E-53A6-6D22-D00D-99ED2A266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89A642A-1756-5DCA-54FA-54C59CD48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A2E0-7DE5-4565-8823-2980E8E8B4AB}" type="datetimeFigureOut">
              <a:rPr lang="el-GR" smtClean="0"/>
              <a:t>7/11/2022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61C5B54-7D10-FAA5-7354-C92A1BA5E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A2792D2-9670-6DFD-84D0-C6C6E74A4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3506-EF3A-4B4C-BF5E-8DC39710A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345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12A5E01-ED38-6200-8285-BDEA21C8C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0AC123D-A1A9-C961-C288-8BD02727E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093DC55-3A07-34AF-6047-0ABF1A6B6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A2E0-7DE5-4565-8823-2980E8E8B4AB}" type="datetimeFigureOut">
              <a:rPr lang="el-GR" smtClean="0"/>
              <a:t>7/11/2022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DEAEAF2-DF68-FFC9-7B37-2BCCC5495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473C7C6-4E87-7B81-74EC-A7DC83420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3506-EF3A-4B4C-BF5E-8DC39710A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041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D7F6C8-6CAD-811C-2000-2195A44D9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9B79753-AE09-0A5F-3A30-7F451F5DE2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B725FBA-B15A-2084-1BD7-93A7294FFD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55F53C5-7A23-506E-63F6-98A98D76B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A2E0-7DE5-4565-8823-2980E8E8B4AB}" type="datetimeFigureOut">
              <a:rPr lang="el-GR" smtClean="0"/>
              <a:t>7/11/2022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92F05CA-5277-6F70-8E97-B23C3DDE5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F5CC3A2-6BE8-7763-6F3B-1E5DD0004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3506-EF3A-4B4C-BF5E-8DC39710A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732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6FE355-074F-5462-A88C-FDF983AF7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EFD2706-A71C-0637-4D1A-D12C2902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BEAC5A9-FB7D-1F7F-D338-C5DAD28CA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2AA29588-7109-2A18-3DA7-1F436BCE66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98ECC152-F2EB-E15A-D117-021A8F14CF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8640FCEA-BD2B-D450-AFBA-383756439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A2E0-7DE5-4565-8823-2980E8E8B4AB}" type="datetimeFigureOut">
              <a:rPr lang="el-GR" smtClean="0"/>
              <a:t>7/11/2022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C75446A0-991C-CB34-58AE-BA091F76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BD616F6A-D83A-320B-C8E7-D52C67D75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3506-EF3A-4B4C-BF5E-8DC39710A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4682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954BE2-D28E-88A3-C125-9FB6C37C6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44165105-BE7E-C535-57A8-D94729C8F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A2E0-7DE5-4565-8823-2980E8E8B4AB}" type="datetimeFigureOut">
              <a:rPr lang="el-GR" smtClean="0"/>
              <a:t>7/11/2022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D831B07-5B66-15C5-5E9D-FE00BAD6B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EF4D894-9126-1E5A-0785-CA29DD399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3506-EF3A-4B4C-BF5E-8DC39710A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2128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E081221-067E-159F-3456-2B414C335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A2E0-7DE5-4565-8823-2980E8E8B4AB}" type="datetimeFigureOut">
              <a:rPr lang="el-GR" smtClean="0"/>
              <a:t>7/11/2022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FEA901DE-8912-6260-9A62-F4327AEE6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88160FB-1651-673A-CE58-96F092D6D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3506-EF3A-4B4C-BF5E-8DC39710A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221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201283D-007F-8F58-D568-1DF96F35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9B4A119-695F-1DF1-BCD5-78C1265A6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0485807-579F-7B5A-C107-759A77F03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2F9ADFA-0145-4297-C918-D1ED792C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A2E0-7DE5-4565-8823-2980E8E8B4AB}" type="datetimeFigureOut">
              <a:rPr lang="el-GR" smtClean="0"/>
              <a:t>7/11/2022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E09DCDF-07E4-109A-3A82-1CE4B9F22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CE66AAE-06BF-BB68-5262-0616B0A99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3506-EF3A-4B4C-BF5E-8DC39710A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07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E2CDBD-DCEA-B94C-9DFD-89FB33873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DF90903-C412-3010-4B90-2DF824B678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EF8703C-6F24-C7E2-0DDD-247F020DF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3B40F64-792F-B3D4-DE50-5EBFD9385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A2E0-7DE5-4565-8823-2980E8E8B4AB}" type="datetimeFigureOut">
              <a:rPr lang="el-GR" smtClean="0"/>
              <a:t>7/11/2022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BD82ACC-C0FD-3DE0-B63A-E252AC3DD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0BA1EDC-90C5-646F-5FF1-61EA689D6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3506-EF3A-4B4C-BF5E-8DC39710A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1214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EB70A0E7-8A3E-0D9B-1D94-1D8B67515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1B59E10-842C-A5AE-F525-90D9A1507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7F2F788-5CD6-1289-1AC5-249A3A61E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2A2E0-7DE5-4565-8823-2980E8E8B4AB}" type="datetimeFigureOut">
              <a:rPr lang="el-GR" smtClean="0"/>
              <a:t>7/11/2022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B0C04FA-4484-68E2-E685-C8506135E2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53195B6-987A-7C73-1EFA-31BE81817F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D3506-EF3A-4B4C-BF5E-8DC39710A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6130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4DC05B5-3BF5-3187-95D8-A973254934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16948"/>
          </a:xfrm>
        </p:spPr>
        <p:txBody>
          <a:bodyPr>
            <a:normAutofit fontScale="90000"/>
          </a:bodyPr>
          <a:lstStyle/>
          <a:p>
            <a:r>
              <a:rPr lang="el-GR" sz="107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ΠΑΝΕΚΦΕ</a:t>
            </a:r>
            <a:b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Σεμινάριο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Tracker</a:t>
            </a:r>
            <a:endParaRPr lang="el-GR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F3D9ECC-BB96-163D-71E8-3758C8AB1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77774"/>
            <a:ext cx="9144000" cy="1178859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Μάθημα 2</a:t>
            </a:r>
            <a:r>
              <a:rPr lang="el-GR" sz="2800" baseline="30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</a:t>
            </a:r>
            <a:r>
              <a:rPr lang="el-GR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Το περιβάλλον εργασίας</a:t>
            </a:r>
          </a:p>
        </p:txBody>
      </p:sp>
    </p:spTree>
    <p:extLst>
      <p:ext uri="{BB962C8B-B14F-4D97-AF65-F5344CB8AC3E}">
        <p14:creationId xmlns:p14="http://schemas.microsoft.com/office/powerpoint/2010/main" val="3194563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8869EB-ACCC-C25D-7CBD-B576FE44F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Γραμμή μενού – Σύστημα Συντεταγμένων</a:t>
            </a:r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164FE7E7-5ACE-0107-B807-042A58C329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99198"/>
            <a:ext cx="7641418" cy="2396627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A724BF7E-D3EF-99FF-0908-321516214C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9213" y="1823537"/>
            <a:ext cx="1874587" cy="3210926"/>
          </a:xfrm>
          <a:prstGeom prst="rect">
            <a:avLst/>
          </a:prstGeom>
        </p:spPr>
      </p:pic>
      <p:cxnSp>
        <p:nvCxnSpPr>
          <p:cNvPr id="7" name="Ευθύγραμμο βέλος σύνδεσης 6">
            <a:extLst>
              <a:ext uri="{FF2B5EF4-FFF2-40B4-BE49-F238E27FC236}">
                <a16:creationId xmlns:a16="http://schemas.microsoft.com/office/drawing/2014/main" id="{F1773780-2007-271F-19FF-EB9C2C68010B}"/>
              </a:ext>
            </a:extLst>
          </p:cNvPr>
          <p:cNvCxnSpPr>
            <a:cxnSpLocks/>
          </p:cNvCxnSpPr>
          <p:nvPr/>
        </p:nvCxnSpPr>
        <p:spPr>
          <a:xfrm flipH="1">
            <a:off x="6295976" y="2847975"/>
            <a:ext cx="3183237" cy="0"/>
          </a:xfrm>
          <a:prstGeom prst="straightConnector1">
            <a:avLst/>
          </a:prstGeom>
          <a:ln w="25400">
            <a:solidFill>
              <a:schemeClr val="accent2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4920082C-ABE7-CEBC-0745-719428BEEC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8961" y="5244602"/>
            <a:ext cx="1528027" cy="682982"/>
          </a:xfrm>
          <a:prstGeom prst="rect">
            <a:avLst/>
          </a:prstGeom>
        </p:spPr>
      </p:pic>
      <p:cxnSp>
        <p:nvCxnSpPr>
          <p:cNvPr id="10" name="Ευθύγραμμο βέλος σύνδεσης 9">
            <a:extLst>
              <a:ext uri="{FF2B5EF4-FFF2-40B4-BE49-F238E27FC236}">
                <a16:creationId xmlns:a16="http://schemas.microsoft.com/office/drawing/2014/main" id="{8700E2E8-A10B-B938-2475-EE14B345C3CB}"/>
              </a:ext>
            </a:extLst>
          </p:cNvPr>
          <p:cNvCxnSpPr>
            <a:cxnSpLocks/>
          </p:cNvCxnSpPr>
          <p:nvPr/>
        </p:nvCxnSpPr>
        <p:spPr>
          <a:xfrm flipH="1" flipV="1">
            <a:off x="6295975" y="4486275"/>
            <a:ext cx="982986" cy="758327"/>
          </a:xfrm>
          <a:prstGeom prst="straightConnector1">
            <a:avLst/>
          </a:prstGeom>
          <a:ln w="25400">
            <a:solidFill>
              <a:schemeClr val="accent2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513E17E-9BFE-8741-B53E-A9FE6E054A69}"/>
              </a:ext>
            </a:extLst>
          </p:cNvPr>
          <p:cNvSpPr txBox="1"/>
          <p:nvPr/>
        </p:nvSpPr>
        <p:spPr>
          <a:xfrm>
            <a:off x="1844440" y="5467623"/>
            <a:ext cx="3982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l-GR" dirty="0"/>
              <a:t>Προσαρμογή της αρχής των αξόνων</a:t>
            </a:r>
          </a:p>
          <a:p>
            <a:r>
              <a:rPr lang="el-GR" dirty="0"/>
              <a:t>σε κάποιο υλικό σημείο (σχετική κίνηση)</a:t>
            </a:r>
          </a:p>
        </p:txBody>
      </p:sp>
      <p:cxnSp>
        <p:nvCxnSpPr>
          <p:cNvPr id="13" name="Ευθύγραμμο βέλος σύνδεσης 12">
            <a:extLst>
              <a:ext uri="{FF2B5EF4-FFF2-40B4-BE49-F238E27FC236}">
                <a16:creationId xmlns:a16="http://schemas.microsoft.com/office/drawing/2014/main" id="{E4EA881B-C4F3-012E-FAC5-84A77E9FC4C8}"/>
              </a:ext>
            </a:extLst>
          </p:cNvPr>
          <p:cNvCxnSpPr>
            <a:cxnSpLocks/>
          </p:cNvCxnSpPr>
          <p:nvPr/>
        </p:nvCxnSpPr>
        <p:spPr>
          <a:xfrm flipH="1" flipV="1">
            <a:off x="5827262" y="5790789"/>
            <a:ext cx="1444136" cy="2001"/>
          </a:xfrm>
          <a:prstGeom prst="straightConnector1">
            <a:avLst/>
          </a:prstGeom>
          <a:ln w="25400">
            <a:solidFill>
              <a:schemeClr val="accent2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076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99A7BD-9BC1-106A-84D7-665EC18D3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Γραμμή μενού – Παράθυρο</a:t>
            </a:r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5B49FA4C-0DA9-5443-0B3F-83C6FE11DD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030" y="2209800"/>
            <a:ext cx="8443939" cy="20041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4D33A3-CDDE-4C35-D009-9A559471EAA3}"/>
              </a:ext>
            </a:extLst>
          </p:cNvPr>
          <p:cNvSpPr txBox="1"/>
          <p:nvPr/>
        </p:nvSpPr>
        <p:spPr>
          <a:xfrm>
            <a:off x="2982358" y="4810125"/>
            <a:ext cx="6227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Τίποτα που να μη μπορεί να ενεργοποιηθεί και με άλλο τρόπο!</a:t>
            </a:r>
          </a:p>
        </p:txBody>
      </p:sp>
    </p:spTree>
    <p:extLst>
      <p:ext uri="{BB962C8B-B14F-4D97-AF65-F5344CB8AC3E}">
        <p14:creationId xmlns:p14="http://schemas.microsoft.com/office/powerpoint/2010/main" val="3183029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C8E7681-748D-1F93-EF7E-4CE72F3D0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Γραμμή μενού – Βοήθεια</a:t>
            </a:r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30145285-DA9C-21C8-5766-E4B4616EB4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864" y="1613429"/>
            <a:ext cx="8182272" cy="2900161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987033BF-8298-51AD-CDA1-8B211E8A56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798281"/>
            <a:ext cx="3968268" cy="3694594"/>
          </a:xfrm>
          <a:prstGeom prst="rect">
            <a:avLst/>
          </a:prstGeom>
        </p:spPr>
      </p:pic>
      <p:cxnSp>
        <p:nvCxnSpPr>
          <p:cNvPr id="8" name="Ευθύγραμμο βέλος σύνδεσης 7">
            <a:extLst>
              <a:ext uri="{FF2B5EF4-FFF2-40B4-BE49-F238E27FC236}">
                <a16:creationId xmlns:a16="http://schemas.microsoft.com/office/drawing/2014/main" id="{21FCD770-1C30-9A2B-0F39-C9FDCC90EB45}"/>
              </a:ext>
            </a:extLst>
          </p:cNvPr>
          <p:cNvCxnSpPr>
            <a:cxnSpLocks/>
          </p:cNvCxnSpPr>
          <p:nvPr/>
        </p:nvCxnSpPr>
        <p:spPr>
          <a:xfrm flipH="1">
            <a:off x="6896582" y="4354515"/>
            <a:ext cx="567354" cy="0"/>
          </a:xfrm>
          <a:prstGeom prst="straightConnector1">
            <a:avLst/>
          </a:prstGeom>
          <a:ln w="25400">
            <a:solidFill>
              <a:schemeClr val="accent2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737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8FCBDA-F1CC-C797-AF7F-26174D482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Γραμμή εργαλείων</a:t>
            </a:r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55226A15-ACF2-8F26-DE37-C23A5D30C7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99" y="1585115"/>
            <a:ext cx="11224801" cy="493411"/>
          </a:xfrm>
          <a:prstGeom prst="rect">
            <a:avLst/>
          </a:prstGeom>
        </p:spPr>
      </p:pic>
      <p:cxnSp>
        <p:nvCxnSpPr>
          <p:cNvPr id="6" name="Ευθύγραμμο βέλος σύνδεσης 5">
            <a:extLst>
              <a:ext uri="{FF2B5EF4-FFF2-40B4-BE49-F238E27FC236}">
                <a16:creationId xmlns:a16="http://schemas.microsoft.com/office/drawing/2014/main" id="{53104673-310E-2C76-4897-826F3BD88932}"/>
              </a:ext>
            </a:extLst>
          </p:cNvPr>
          <p:cNvCxnSpPr>
            <a:cxnSpLocks/>
            <a:stCxn id="29" idx="3"/>
          </p:cNvCxnSpPr>
          <p:nvPr/>
        </p:nvCxnSpPr>
        <p:spPr>
          <a:xfrm>
            <a:off x="3307365" y="3650729"/>
            <a:ext cx="6427432" cy="55086"/>
          </a:xfrm>
          <a:prstGeom prst="straightConnector1">
            <a:avLst/>
          </a:prstGeom>
          <a:ln w="25400">
            <a:solidFill>
              <a:schemeClr val="accent2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5D946A8-B403-7329-75BF-65AEC1359571}"/>
              </a:ext>
            </a:extLst>
          </p:cNvPr>
          <p:cNvSpPr txBox="1"/>
          <p:nvPr/>
        </p:nvSpPr>
        <p:spPr>
          <a:xfrm>
            <a:off x="1044694" y="2343135"/>
            <a:ext cx="4215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Άνοιγμα αρχείου ή</a:t>
            </a:r>
            <a:r>
              <a:rPr lang="en-US" dirty="0"/>
              <a:t> </a:t>
            </a:r>
            <a:r>
              <a:rPr lang="el-GR" dirty="0"/>
              <a:t>Περιηγητή βιβλιοθήκης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79C68B-E20D-57A2-4722-FA0FB206E2A2}"/>
              </a:ext>
            </a:extLst>
          </p:cNvPr>
          <p:cNvSpPr txBox="1"/>
          <p:nvPr/>
        </p:nvSpPr>
        <p:spPr>
          <a:xfrm>
            <a:off x="1044694" y="2888195"/>
            <a:ext cx="1393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Αποθήκευση</a:t>
            </a:r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3B62F46C-05D8-5702-75A9-B37E2AE1D1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4797" y="2285093"/>
            <a:ext cx="1924868" cy="2567728"/>
          </a:xfrm>
          <a:prstGeom prst="rect">
            <a:avLst/>
          </a:prstGeom>
        </p:spPr>
      </p:pic>
      <p:pic>
        <p:nvPicPr>
          <p:cNvPr id="26" name="Εικόνα 25">
            <a:extLst>
              <a:ext uri="{FF2B5EF4-FFF2-40B4-BE49-F238E27FC236}">
                <a16:creationId xmlns:a16="http://schemas.microsoft.com/office/drawing/2014/main" id="{66AF00F1-DF22-7518-9666-7CBD5B02C7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" t="9644" r="96305" b="3872"/>
          <a:stretch/>
        </p:blipFill>
        <p:spPr>
          <a:xfrm>
            <a:off x="581026" y="2296448"/>
            <a:ext cx="367664" cy="426720"/>
          </a:xfrm>
          <a:prstGeom prst="rect">
            <a:avLst/>
          </a:prstGeom>
        </p:spPr>
      </p:pic>
      <p:pic>
        <p:nvPicPr>
          <p:cNvPr id="27" name="Εικόνα 26">
            <a:extLst>
              <a:ext uri="{FF2B5EF4-FFF2-40B4-BE49-F238E27FC236}">
                <a16:creationId xmlns:a16="http://schemas.microsoft.com/office/drawing/2014/main" id="{41A8DACF-1456-53A1-09AD-4B60B017B5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7" t="10357" r="93608" b="3158"/>
          <a:stretch/>
        </p:blipFill>
        <p:spPr>
          <a:xfrm>
            <a:off x="581026" y="2859501"/>
            <a:ext cx="367664" cy="426720"/>
          </a:xfrm>
          <a:prstGeom prst="rect">
            <a:avLst/>
          </a:prstGeom>
        </p:spPr>
      </p:pic>
      <p:pic>
        <p:nvPicPr>
          <p:cNvPr id="28" name="Εικόνα 27">
            <a:extLst>
              <a:ext uri="{FF2B5EF4-FFF2-40B4-BE49-F238E27FC236}">
                <a16:creationId xmlns:a16="http://schemas.microsoft.com/office/drawing/2014/main" id="{0036323B-D127-0B2B-13F0-FCE9E90AA9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4" t="10429" r="89900" b="3086"/>
          <a:stretch/>
        </p:blipFill>
        <p:spPr>
          <a:xfrm>
            <a:off x="581026" y="3453861"/>
            <a:ext cx="367664" cy="42672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788BAFFD-EC3F-07E5-C01D-6E48290D96E7}"/>
              </a:ext>
            </a:extLst>
          </p:cNvPr>
          <p:cNvSpPr txBox="1"/>
          <p:nvPr/>
        </p:nvSpPr>
        <p:spPr>
          <a:xfrm>
            <a:off x="1044694" y="3466063"/>
            <a:ext cx="2262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Ρυθμίσεις βίντεο-κλιπ</a:t>
            </a:r>
          </a:p>
        </p:txBody>
      </p:sp>
      <p:pic>
        <p:nvPicPr>
          <p:cNvPr id="33" name="Εικόνα 32">
            <a:extLst>
              <a:ext uri="{FF2B5EF4-FFF2-40B4-BE49-F238E27FC236}">
                <a16:creationId xmlns:a16="http://schemas.microsoft.com/office/drawing/2014/main" id="{27CEDBA5-CEFC-D9D4-2D76-26FF599ACE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7" t="9652" r="86336" b="3865"/>
          <a:stretch/>
        </p:blipFill>
        <p:spPr>
          <a:xfrm>
            <a:off x="556260" y="4099023"/>
            <a:ext cx="417195" cy="426719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F132D3DA-615D-6575-813F-51FA1A1D2F44}"/>
              </a:ext>
            </a:extLst>
          </p:cNvPr>
          <p:cNvSpPr txBox="1"/>
          <p:nvPr/>
        </p:nvSpPr>
        <p:spPr>
          <a:xfrm>
            <a:off x="1044694" y="4008195"/>
            <a:ext cx="3570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Εμφάνιση, Απόκρυψη ή δημιουργία</a:t>
            </a:r>
          </a:p>
          <a:p>
            <a:r>
              <a:rPr lang="el-GR" dirty="0"/>
              <a:t>εργαλείων βαθμονόμησης</a:t>
            </a:r>
          </a:p>
        </p:txBody>
      </p:sp>
      <p:pic>
        <p:nvPicPr>
          <p:cNvPr id="35" name="Εικόνα 34">
            <a:extLst>
              <a:ext uri="{FF2B5EF4-FFF2-40B4-BE49-F238E27FC236}">
                <a16:creationId xmlns:a16="http://schemas.microsoft.com/office/drawing/2014/main" id="{B0FD7E37-54CE-FEA5-7383-F0F7059962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79" t="10429" r="82995" b="3088"/>
          <a:stretch/>
        </p:blipFill>
        <p:spPr>
          <a:xfrm>
            <a:off x="556260" y="4825462"/>
            <a:ext cx="373379" cy="426719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44E13AD3-A830-3F40-7E87-D72C4B92E3B1}"/>
              </a:ext>
            </a:extLst>
          </p:cNvPr>
          <p:cNvSpPr txBox="1"/>
          <p:nvPr/>
        </p:nvSpPr>
        <p:spPr>
          <a:xfrm>
            <a:off x="1044693" y="4715655"/>
            <a:ext cx="28195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Εμφάνιση, Απόκρυψη των</a:t>
            </a:r>
          </a:p>
          <a:p>
            <a:r>
              <a:rPr lang="el-GR" dirty="0"/>
              <a:t>Αξόνων των συντεταγμένων</a:t>
            </a:r>
          </a:p>
        </p:txBody>
      </p:sp>
      <p:pic>
        <p:nvPicPr>
          <p:cNvPr id="38" name="Εικόνα 37">
            <a:extLst>
              <a:ext uri="{FF2B5EF4-FFF2-40B4-BE49-F238E27FC236}">
                <a16:creationId xmlns:a16="http://schemas.microsoft.com/office/drawing/2014/main" id="{AEA78E58-3B3A-57BA-56BF-6387A404BA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425" t="7455" r="71456" b="78155"/>
          <a:stretch/>
        </p:blipFill>
        <p:spPr>
          <a:xfrm>
            <a:off x="7181407" y="3838649"/>
            <a:ext cx="2402106" cy="1283088"/>
          </a:xfrm>
          <a:prstGeom prst="rect">
            <a:avLst/>
          </a:prstGeom>
        </p:spPr>
      </p:pic>
      <p:cxnSp>
        <p:nvCxnSpPr>
          <p:cNvPr id="39" name="Ευθύγραμμο βέλος σύνδεσης 38">
            <a:extLst>
              <a:ext uri="{FF2B5EF4-FFF2-40B4-BE49-F238E27FC236}">
                <a16:creationId xmlns:a16="http://schemas.microsoft.com/office/drawing/2014/main" id="{B7F0EE3A-FC4D-945A-32BB-60D2ADB96A4A}"/>
              </a:ext>
            </a:extLst>
          </p:cNvPr>
          <p:cNvCxnSpPr>
            <a:cxnSpLocks/>
          </p:cNvCxnSpPr>
          <p:nvPr/>
        </p:nvCxnSpPr>
        <p:spPr>
          <a:xfrm>
            <a:off x="4615223" y="4186286"/>
            <a:ext cx="2511479" cy="0"/>
          </a:xfrm>
          <a:prstGeom prst="straightConnector1">
            <a:avLst/>
          </a:prstGeom>
          <a:ln w="25400">
            <a:solidFill>
              <a:schemeClr val="accent2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Εικόνα 44">
            <a:extLst>
              <a:ext uri="{FF2B5EF4-FFF2-40B4-BE49-F238E27FC236}">
                <a16:creationId xmlns:a16="http://schemas.microsoft.com/office/drawing/2014/main" id="{CA8815D9-4959-F386-9B15-127C9303BE8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6366" t="7529" r="64376" b="78107"/>
          <a:stretch/>
        </p:blipFill>
        <p:spPr>
          <a:xfrm>
            <a:off x="5535834" y="5272885"/>
            <a:ext cx="2347617" cy="1242599"/>
          </a:xfrm>
          <a:prstGeom prst="rect">
            <a:avLst/>
          </a:prstGeom>
        </p:spPr>
      </p:pic>
      <p:cxnSp>
        <p:nvCxnSpPr>
          <p:cNvPr id="46" name="Ευθύγραμμο βέλος σύνδεσης 45">
            <a:extLst>
              <a:ext uri="{FF2B5EF4-FFF2-40B4-BE49-F238E27FC236}">
                <a16:creationId xmlns:a16="http://schemas.microsoft.com/office/drawing/2014/main" id="{06F9794A-1168-A45C-B514-C0DCA5C0BBD4}"/>
              </a:ext>
            </a:extLst>
          </p:cNvPr>
          <p:cNvCxnSpPr>
            <a:cxnSpLocks/>
          </p:cNvCxnSpPr>
          <p:nvPr/>
        </p:nvCxnSpPr>
        <p:spPr>
          <a:xfrm>
            <a:off x="4615222" y="5805322"/>
            <a:ext cx="867137" cy="0"/>
          </a:xfrm>
          <a:prstGeom prst="straightConnector1">
            <a:avLst/>
          </a:prstGeom>
          <a:ln w="25400">
            <a:solidFill>
              <a:schemeClr val="accent2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Εικόνα 47">
            <a:extLst>
              <a:ext uri="{FF2B5EF4-FFF2-40B4-BE49-F238E27FC236}">
                <a16:creationId xmlns:a16="http://schemas.microsoft.com/office/drawing/2014/main" id="{FEC69C80-3B74-DCB9-E21C-B64507C01E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43" r="79697"/>
          <a:stretch/>
        </p:blipFill>
        <p:spPr>
          <a:xfrm>
            <a:off x="531909" y="5551901"/>
            <a:ext cx="422079" cy="493411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11D8ACA3-51AE-099D-4961-B27E6C0681F0}"/>
              </a:ext>
            </a:extLst>
          </p:cNvPr>
          <p:cNvSpPr txBox="1"/>
          <p:nvPr/>
        </p:nvSpPr>
        <p:spPr>
          <a:xfrm>
            <a:off x="1044693" y="5432991"/>
            <a:ext cx="3570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Εμφάνιση, Απόκρυψη ή δημιουργία</a:t>
            </a:r>
          </a:p>
          <a:p>
            <a:r>
              <a:rPr lang="el-GR" dirty="0"/>
              <a:t>εργαλείων μέτρησης</a:t>
            </a:r>
          </a:p>
        </p:txBody>
      </p:sp>
    </p:spTree>
    <p:extLst>
      <p:ext uri="{BB962C8B-B14F-4D97-AF65-F5344CB8AC3E}">
        <p14:creationId xmlns:p14="http://schemas.microsoft.com/office/powerpoint/2010/main" val="1465912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91F48A9-9E85-F9C8-BA67-E3FD2D3DD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Γραμμή εργαλείων</a:t>
            </a:r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D1DC4935-F665-81D2-1BEC-1F2AC39CD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99" y="1585115"/>
            <a:ext cx="11224801" cy="493411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8F8A343A-A245-B953-D7CE-BEB4A5B53F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16" t="2922" r="70944" b="2519"/>
          <a:stretch/>
        </p:blipFill>
        <p:spPr>
          <a:xfrm>
            <a:off x="853990" y="2339340"/>
            <a:ext cx="880110" cy="466563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503DE5D4-025A-FBE7-084E-83EB9C693EC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284" t="7529" r="55854" b="48886"/>
          <a:stretch/>
        </p:blipFill>
        <p:spPr>
          <a:xfrm>
            <a:off x="9356172" y="2417291"/>
            <a:ext cx="2202181" cy="297941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817A131-0F19-C2E3-372D-CDF9D66896F0}"/>
              </a:ext>
            </a:extLst>
          </p:cNvPr>
          <p:cNvSpPr txBox="1"/>
          <p:nvPr/>
        </p:nvSpPr>
        <p:spPr>
          <a:xfrm>
            <a:off x="1895433" y="2387955"/>
            <a:ext cx="5188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Εμφάνιση, Απόκρυψη του Πίνακα ελέγχου Τροχιών</a:t>
            </a:r>
          </a:p>
        </p:txBody>
      </p:sp>
      <p:cxnSp>
        <p:nvCxnSpPr>
          <p:cNvPr id="9" name="Ευθύγραμμο βέλος σύνδεσης 8">
            <a:extLst>
              <a:ext uri="{FF2B5EF4-FFF2-40B4-BE49-F238E27FC236}">
                <a16:creationId xmlns:a16="http://schemas.microsoft.com/office/drawing/2014/main" id="{EFA5DF3B-A844-E9C5-9641-ADDB290B500A}"/>
              </a:ext>
            </a:extLst>
          </p:cNvPr>
          <p:cNvCxnSpPr>
            <a:cxnSpLocks/>
          </p:cNvCxnSpPr>
          <p:nvPr/>
        </p:nvCxnSpPr>
        <p:spPr>
          <a:xfrm>
            <a:off x="6944810" y="2572621"/>
            <a:ext cx="2321110" cy="0"/>
          </a:xfrm>
          <a:prstGeom prst="straightConnector1">
            <a:avLst/>
          </a:prstGeom>
          <a:ln w="25400">
            <a:solidFill>
              <a:schemeClr val="accent2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22919180-70A5-EAAF-AFB3-1C7E6EDC9A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25" t="2721" r="68194" b="3006"/>
          <a:stretch/>
        </p:blipFill>
        <p:spPr>
          <a:xfrm>
            <a:off x="1109895" y="3091648"/>
            <a:ext cx="368300" cy="46515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384F0D8-C67D-911D-30B5-46EB7E50ED12}"/>
              </a:ext>
            </a:extLst>
          </p:cNvPr>
          <p:cNvSpPr txBox="1"/>
          <p:nvPr/>
        </p:nvSpPr>
        <p:spPr>
          <a:xfrm>
            <a:off x="1895433" y="3139559"/>
            <a:ext cx="5188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Εμφάνιση, Απόκρυψη του Αυτόματου Ιχνηλάτη</a:t>
            </a:r>
          </a:p>
        </p:txBody>
      </p:sp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633E1904-DB27-8D38-C9D9-6E23442CC7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50" t="2283" r="64358" b="423"/>
          <a:stretch/>
        </p:blipFill>
        <p:spPr>
          <a:xfrm>
            <a:off x="1109895" y="3929990"/>
            <a:ext cx="369570" cy="48006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229E23D-3C9D-2B1A-E6CF-600C9147AC29}"/>
              </a:ext>
            </a:extLst>
          </p:cNvPr>
          <p:cNvSpPr txBox="1"/>
          <p:nvPr/>
        </p:nvSpPr>
        <p:spPr>
          <a:xfrm>
            <a:off x="1895433" y="3985354"/>
            <a:ext cx="152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Ορατότητα</a:t>
            </a:r>
          </a:p>
        </p:txBody>
      </p:sp>
      <p:pic>
        <p:nvPicPr>
          <p:cNvPr id="22" name="Εικόνα 21">
            <a:extLst>
              <a:ext uri="{FF2B5EF4-FFF2-40B4-BE49-F238E27FC236}">
                <a16:creationId xmlns:a16="http://schemas.microsoft.com/office/drawing/2014/main" id="{79E84CBE-F7A8-04ED-2A49-87865C56AC5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121" t="7298" r="21959" b="62192"/>
          <a:stretch/>
        </p:blipFill>
        <p:spPr>
          <a:xfrm>
            <a:off x="4320542" y="3965068"/>
            <a:ext cx="4945378" cy="2331720"/>
          </a:xfrm>
          <a:prstGeom prst="rect">
            <a:avLst/>
          </a:prstGeom>
        </p:spPr>
      </p:pic>
      <p:cxnSp>
        <p:nvCxnSpPr>
          <p:cNvPr id="23" name="Ευθύγραμμο βέλος σύνδεσης 22">
            <a:extLst>
              <a:ext uri="{FF2B5EF4-FFF2-40B4-BE49-F238E27FC236}">
                <a16:creationId xmlns:a16="http://schemas.microsoft.com/office/drawing/2014/main" id="{06D88ACE-7263-6461-15B3-D312CFEFCB43}"/>
              </a:ext>
            </a:extLst>
          </p:cNvPr>
          <p:cNvCxnSpPr>
            <a:cxnSpLocks/>
          </p:cNvCxnSpPr>
          <p:nvPr/>
        </p:nvCxnSpPr>
        <p:spPr>
          <a:xfrm>
            <a:off x="3134810" y="4172796"/>
            <a:ext cx="1185732" cy="0"/>
          </a:xfrm>
          <a:prstGeom prst="straightConnector1">
            <a:avLst/>
          </a:prstGeom>
          <a:ln w="25400">
            <a:solidFill>
              <a:schemeClr val="accent2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Εικόνα 26">
            <a:extLst>
              <a:ext uri="{FF2B5EF4-FFF2-40B4-BE49-F238E27FC236}">
                <a16:creationId xmlns:a16="http://schemas.microsoft.com/office/drawing/2014/main" id="{5DF44813-2DBC-ED84-A2FE-93C78E8D66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09" r="58468"/>
          <a:stretch/>
        </p:blipFill>
        <p:spPr>
          <a:xfrm>
            <a:off x="922189" y="4760589"/>
            <a:ext cx="743712" cy="493411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91A68D2-1C74-93BD-AC99-90BB70936018}"/>
              </a:ext>
            </a:extLst>
          </p:cNvPr>
          <p:cNvSpPr txBox="1"/>
          <p:nvPr/>
        </p:nvSpPr>
        <p:spPr>
          <a:xfrm>
            <a:off x="1895433" y="4850465"/>
            <a:ext cx="152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Μεγέθυνση</a:t>
            </a:r>
          </a:p>
        </p:txBody>
      </p:sp>
    </p:spTree>
    <p:extLst>
      <p:ext uri="{BB962C8B-B14F-4D97-AF65-F5344CB8AC3E}">
        <p14:creationId xmlns:p14="http://schemas.microsoft.com/office/powerpoint/2010/main" val="464144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267F4E-5EA6-C076-742D-606F57611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Γραμμή εργαλείων</a:t>
            </a:r>
            <a:endParaRPr lang="el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0F995110-1846-FB6D-E01B-5493D3361C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88" r="9639"/>
          <a:stretch/>
        </p:blipFill>
        <p:spPr>
          <a:xfrm>
            <a:off x="838200" y="2663973"/>
            <a:ext cx="457200" cy="49341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1A53126-1B71-72AF-D579-B761FCF7D5C4}"/>
              </a:ext>
            </a:extLst>
          </p:cNvPr>
          <p:cNvSpPr txBox="1"/>
          <p:nvPr/>
        </p:nvSpPr>
        <p:spPr>
          <a:xfrm>
            <a:off x="1712638" y="2726012"/>
            <a:ext cx="2237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Εργαλείο Σχεδιασμού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080763FF-1CC3-3302-4A84-0245F5FA9E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71" r="6720"/>
          <a:stretch/>
        </p:blipFill>
        <p:spPr>
          <a:xfrm>
            <a:off x="881062" y="3603633"/>
            <a:ext cx="371476" cy="49341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CCACDF2-160E-1864-2407-876A434CA2AF}"/>
              </a:ext>
            </a:extLst>
          </p:cNvPr>
          <p:cNvSpPr txBox="1"/>
          <p:nvPr/>
        </p:nvSpPr>
        <p:spPr>
          <a:xfrm>
            <a:off x="1712638" y="3665672"/>
            <a:ext cx="2425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Εισαγωγή σημειώσεων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DDA6DA04-667A-C61E-38CC-E81CC4F88F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99" y="1585115"/>
            <a:ext cx="11224801" cy="493411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8323216A-E2BC-9DED-84A4-0AE99E41CF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975" y="2368734"/>
            <a:ext cx="3994963" cy="4014356"/>
          </a:xfrm>
          <a:prstGeom prst="rect">
            <a:avLst/>
          </a:prstGeom>
        </p:spPr>
      </p:pic>
      <p:cxnSp>
        <p:nvCxnSpPr>
          <p:cNvPr id="10" name="Ευθύγραμμο βέλος σύνδεσης 9">
            <a:extLst>
              <a:ext uri="{FF2B5EF4-FFF2-40B4-BE49-F238E27FC236}">
                <a16:creationId xmlns:a16="http://schemas.microsoft.com/office/drawing/2014/main" id="{8A866E38-21EA-DC80-117A-B7E0C716C487}"/>
              </a:ext>
            </a:extLst>
          </p:cNvPr>
          <p:cNvCxnSpPr>
            <a:cxnSpLocks/>
          </p:cNvCxnSpPr>
          <p:nvPr/>
        </p:nvCxnSpPr>
        <p:spPr>
          <a:xfrm>
            <a:off x="3852440" y="2922730"/>
            <a:ext cx="3463535" cy="0"/>
          </a:xfrm>
          <a:prstGeom prst="straightConnector1">
            <a:avLst/>
          </a:prstGeom>
          <a:ln w="25400">
            <a:solidFill>
              <a:schemeClr val="accent2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647601AF-60EC-2479-C6A1-EB4F212C5B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26" r="3117"/>
          <a:stretch/>
        </p:blipFill>
        <p:spPr>
          <a:xfrm>
            <a:off x="886968" y="4296587"/>
            <a:ext cx="365570" cy="49341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587A039-80F3-37A6-92D6-28E0A51B8B1B}"/>
              </a:ext>
            </a:extLst>
          </p:cNvPr>
          <p:cNvSpPr txBox="1"/>
          <p:nvPr/>
        </p:nvSpPr>
        <p:spPr>
          <a:xfrm>
            <a:off x="1712638" y="4358626"/>
            <a:ext cx="2425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Μνήμη σε χρήση</a:t>
            </a:r>
          </a:p>
        </p:txBody>
      </p:sp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5E4CA75A-D302-B4BF-A134-557C18FF01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383" r="308"/>
          <a:stretch/>
        </p:blipFill>
        <p:spPr>
          <a:xfrm>
            <a:off x="881062" y="5026179"/>
            <a:ext cx="371476" cy="49341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ED1F194-65BD-9B8B-AE4B-4661896EF1CA}"/>
              </a:ext>
            </a:extLst>
          </p:cNvPr>
          <p:cNvSpPr txBox="1"/>
          <p:nvPr/>
        </p:nvSpPr>
        <p:spPr>
          <a:xfrm>
            <a:off x="1712637" y="5088218"/>
            <a:ext cx="3951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Ανανέωση δεδομένων και προβολών</a:t>
            </a:r>
          </a:p>
        </p:txBody>
      </p:sp>
    </p:spTree>
    <p:extLst>
      <p:ext uri="{BB962C8B-B14F-4D97-AF65-F5344CB8AC3E}">
        <p14:creationId xmlns:p14="http://schemas.microsoft.com/office/powerpoint/2010/main" val="3748521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3617A36-A1B5-B02E-0AF8-C78876058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Γραμμή ιδιοτήτων ενεργού τροχιάς</a:t>
            </a:r>
            <a:endParaRPr lang="el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E2A04BAF-D9C1-FD40-0842-5065D49C29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2" t="12378" r="24375" b="58500"/>
          <a:stretch/>
        </p:blipFill>
        <p:spPr>
          <a:xfrm>
            <a:off x="838200" y="3429000"/>
            <a:ext cx="10515600" cy="262262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620875-BAD7-E5E3-633B-02ECD5E1BFA8}"/>
              </a:ext>
            </a:extLst>
          </p:cNvPr>
          <p:cNvSpPr txBox="1"/>
          <p:nvPr/>
        </p:nvSpPr>
        <p:spPr>
          <a:xfrm>
            <a:off x="838200" y="1748169"/>
            <a:ext cx="13742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dirty="0"/>
              <a:t>Επιλογή</a:t>
            </a:r>
          </a:p>
          <a:p>
            <a:pPr algn="ctr"/>
            <a:r>
              <a:rPr lang="el-GR" dirty="0"/>
              <a:t>υπάρχουσας</a:t>
            </a:r>
          </a:p>
          <a:p>
            <a:pPr algn="ctr"/>
            <a:r>
              <a:rPr lang="el-GR" dirty="0"/>
              <a:t>τροχιάς</a:t>
            </a:r>
          </a:p>
        </p:txBody>
      </p:sp>
      <p:cxnSp>
        <p:nvCxnSpPr>
          <p:cNvPr id="6" name="Ευθύγραμμο βέλος σύνδεσης 5">
            <a:extLst>
              <a:ext uri="{FF2B5EF4-FFF2-40B4-BE49-F238E27FC236}">
                <a16:creationId xmlns:a16="http://schemas.microsoft.com/office/drawing/2014/main" id="{4C4006A9-03C9-D141-3018-E0B69FFE2830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1041722" y="2671499"/>
            <a:ext cx="483622" cy="700019"/>
          </a:xfrm>
          <a:prstGeom prst="straightConnector1">
            <a:avLst/>
          </a:prstGeom>
          <a:ln w="25400">
            <a:solidFill>
              <a:schemeClr val="accent2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A4D7357-98AF-41E7-774E-067FA652A862}"/>
              </a:ext>
            </a:extLst>
          </p:cNvPr>
          <p:cNvSpPr txBox="1"/>
          <p:nvPr/>
        </p:nvSpPr>
        <p:spPr>
          <a:xfrm>
            <a:off x="2326512" y="1913512"/>
            <a:ext cx="12666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dirty="0"/>
              <a:t>Επιλεγμένη</a:t>
            </a:r>
          </a:p>
          <a:p>
            <a:pPr algn="ctr"/>
            <a:r>
              <a:rPr lang="el-GR" dirty="0"/>
              <a:t>τροχιά</a:t>
            </a:r>
          </a:p>
        </p:txBody>
      </p:sp>
      <p:cxnSp>
        <p:nvCxnSpPr>
          <p:cNvPr id="10" name="Ευθύγραμμο βέλος σύνδεσης 9">
            <a:extLst>
              <a:ext uri="{FF2B5EF4-FFF2-40B4-BE49-F238E27FC236}">
                <a16:creationId xmlns:a16="http://schemas.microsoft.com/office/drawing/2014/main" id="{2DF288C3-863A-5E9B-B8C0-CAC11663B4A4}"/>
              </a:ext>
            </a:extLst>
          </p:cNvPr>
          <p:cNvCxnSpPr>
            <a:cxnSpLocks/>
          </p:cNvCxnSpPr>
          <p:nvPr/>
        </p:nvCxnSpPr>
        <p:spPr>
          <a:xfrm flipH="1">
            <a:off x="1909823" y="2559843"/>
            <a:ext cx="682906" cy="869157"/>
          </a:xfrm>
          <a:prstGeom prst="straightConnector1">
            <a:avLst/>
          </a:prstGeom>
          <a:ln w="25400">
            <a:solidFill>
              <a:schemeClr val="accent2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Δεξί άγκιστρο 13">
            <a:extLst>
              <a:ext uri="{FF2B5EF4-FFF2-40B4-BE49-F238E27FC236}">
                <a16:creationId xmlns:a16="http://schemas.microsoft.com/office/drawing/2014/main" id="{D5106D9E-5EE9-2557-93CB-34BBB58014E6}"/>
              </a:ext>
            </a:extLst>
          </p:cNvPr>
          <p:cNvSpPr/>
          <p:nvPr/>
        </p:nvSpPr>
        <p:spPr>
          <a:xfrm rot="16200000">
            <a:off x="6272097" y="-897138"/>
            <a:ext cx="590309" cy="7838823"/>
          </a:xfrm>
          <a:prstGeom prst="rightBrac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7A0B6F8-884B-1C7C-6660-57212FCF44D6}"/>
              </a:ext>
            </a:extLst>
          </p:cNvPr>
          <p:cNvSpPr txBox="1"/>
          <p:nvPr/>
        </p:nvSpPr>
        <p:spPr>
          <a:xfrm>
            <a:off x="4750151" y="2329045"/>
            <a:ext cx="3634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Ιδιότητες επιλεγμένης τροχιάς</a:t>
            </a:r>
          </a:p>
        </p:txBody>
      </p:sp>
    </p:spTree>
    <p:extLst>
      <p:ext uri="{BB962C8B-B14F-4D97-AF65-F5344CB8AC3E}">
        <p14:creationId xmlns:p14="http://schemas.microsoft.com/office/powerpoint/2010/main" val="2185463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19FA6C-F596-FC8F-EF3D-001507892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Χειριστήρια αναπαραγωγής βίντεο</a:t>
            </a:r>
            <a:endParaRPr lang="el-G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5A920D-643F-9A8F-5AF4-B0625E99C8D5}"/>
              </a:ext>
            </a:extLst>
          </p:cNvPr>
          <p:cNvSpPr txBox="1"/>
          <p:nvPr/>
        </p:nvSpPr>
        <p:spPr>
          <a:xfrm>
            <a:off x="461468" y="1889869"/>
            <a:ext cx="840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dirty="0"/>
              <a:t>Τρέχον</a:t>
            </a:r>
          </a:p>
          <a:p>
            <a:pPr algn="ctr"/>
            <a:r>
              <a:rPr lang="el-GR" dirty="0"/>
              <a:t>καρέ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06AA01-35F1-1CDB-78B2-AC407CB96E98}"/>
              </a:ext>
            </a:extLst>
          </p:cNvPr>
          <p:cNvSpPr txBox="1"/>
          <p:nvPr/>
        </p:nvSpPr>
        <p:spPr>
          <a:xfrm>
            <a:off x="461468" y="5525316"/>
            <a:ext cx="1639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dirty="0"/>
              <a:t>Ρυθμός</a:t>
            </a:r>
          </a:p>
          <a:p>
            <a:pPr algn="ctr"/>
            <a:r>
              <a:rPr lang="el-GR" dirty="0"/>
              <a:t>αναπαραγωγής</a:t>
            </a:r>
          </a:p>
        </p:txBody>
      </p:sp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F02F034C-EE42-1F70-E01A-0EFB7B8F80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2" t="89819" r="20122" b="5443"/>
          <a:stretch/>
        </p:blipFill>
        <p:spPr>
          <a:xfrm>
            <a:off x="591315" y="3031582"/>
            <a:ext cx="10762483" cy="466893"/>
          </a:xfrm>
          <a:prstGeom prst="rect">
            <a:avLst/>
          </a:prstGeom>
        </p:spPr>
      </p:pic>
      <p:cxnSp>
        <p:nvCxnSpPr>
          <p:cNvPr id="13" name="Ευθύγραμμο βέλος σύνδεσης 12">
            <a:extLst>
              <a:ext uri="{FF2B5EF4-FFF2-40B4-BE49-F238E27FC236}">
                <a16:creationId xmlns:a16="http://schemas.microsoft.com/office/drawing/2014/main" id="{1D40D0E6-7A32-6E8D-B7A0-1FD5204C0090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1903132" y="3360663"/>
            <a:ext cx="427368" cy="1070047"/>
          </a:xfrm>
          <a:prstGeom prst="straightConnector1">
            <a:avLst/>
          </a:prstGeom>
          <a:ln w="25400">
            <a:solidFill>
              <a:schemeClr val="accent2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Ευθύγραμμο βέλος σύνδεσης 4">
            <a:extLst>
              <a:ext uri="{FF2B5EF4-FFF2-40B4-BE49-F238E27FC236}">
                <a16:creationId xmlns:a16="http://schemas.microsoft.com/office/drawing/2014/main" id="{4A213AEE-7C6E-2C7E-FAB9-68CC18C4D175}"/>
              </a:ext>
            </a:extLst>
          </p:cNvPr>
          <p:cNvCxnSpPr>
            <a:cxnSpLocks/>
          </p:cNvCxnSpPr>
          <p:nvPr/>
        </p:nvCxnSpPr>
        <p:spPr>
          <a:xfrm flipV="1">
            <a:off x="818499" y="2556464"/>
            <a:ext cx="0" cy="583944"/>
          </a:xfrm>
          <a:prstGeom prst="straightConnector1">
            <a:avLst/>
          </a:prstGeom>
          <a:ln w="25400">
            <a:solidFill>
              <a:schemeClr val="accent2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>
            <a:extLst>
              <a:ext uri="{FF2B5EF4-FFF2-40B4-BE49-F238E27FC236}">
                <a16:creationId xmlns:a16="http://schemas.microsoft.com/office/drawing/2014/main" id="{6344D52D-39A5-A71D-96E6-390E47506D74}"/>
              </a:ext>
            </a:extLst>
          </p:cNvPr>
          <p:cNvCxnSpPr>
            <a:cxnSpLocks/>
          </p:cNvCxnSpPr>
          <p:nvPr/>
        </p:nvCxnSpPr>
        <p:spPr>
          <a:xfrm>
            <a:off x="1308022" y="3360663"/>
            <a:ext cx="18862" cy="2164653"/>
          </a:xfrm>
          <a:prstGeom prst="straightConnector1">
            <a:avLst/>
          </a:prstGeom>
          <a:ln w="25400">
            <a:solidFill>
              <a:schemeClr val="accent2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Ευθύγραμμο βέλος σύνδεσης 15">
            <a:extLst>
              <a:ext uri="{FF2B5EF4-FFF2-40B4-BE49-F238E27FC236}">
                <a16:creationId xmlns:a16="http://schemas.microsoft.com/office/drawing/2014/main" id="{EAEA5FFF-29F3-911C-8A34-3773297647D1}"/>
              </a:ext>
            </a:extLst>
          </p:cNvPr>
          <p:cNvCxnSpPr>
            <a:cxnSpLocks/>
          </p:cNvCxnSpPr>
          <p:nvPr/>
        </p:nvCxnSpPr>
        <p:spPr>
          <a:xfrm flipV="1">
            <a:off x="2217660" y="2443571"/>
            <a:ext cx="0" cy="696837"/>
          </a:xfrm>
          <a:prstGeom prst="straightConnector1">
            <a:avLst/>
          </a:prstGeom>
          <a:ln w="25400">
            <a:solidFill>
              <a:schemeClr val="accent2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77EE8F2-F5E9-7ABB-B26E-47927FA56BFE}"/>
              </a:ext>
            </a:extLst>
          </p:cNvPr>
          <p:cNvSpPr txBox="1"/>
          <p:nvPr/>
        </p:nvSpPr>
        <p:spPr>
          <a:xfrm>
            <a:off x="1527812" y="2101143"/>
            <a:ext cx="1546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dirty="0"/>
              <a:t>Αναπαραγωγή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67BE61-339D-506D-E7F3-C7DFD920A079}"/>
              </a:ext>
            </a:extLst>
          </p:cNvPr>
          <p:cNvSpPr txBox="1"/>
          <p:nvPr/>
        </p:nvSpPr>
        <p:spPr>
          <a:xfrm>
            <a:off x="1527812" y="4430710"/>
            <a:ext cx="1605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dirty="0"/>
              <a:t>Επιστροφή στο</a:t>
            </a:r>
          </a:p>
          <a:p>
            <a:pPr algn="ctr"/>
            <a:r>
              <a:rPr lang="el-GR" dirty="0"/>
              <a:t>πρώτο καρέ</a:t>
            </a:r>
          </a:p>
        </p:txBody>
      </p:sp>
      <p:cxnSp>
        <p:nvCxnSpPr>
          <p:cNvPr id="20" name="Ευθύγραμμο βέλος σύνδεσης 19">
            <a:extLst>
              <a:ext uri="{FF2B5EF4-FFF2-40B4-BE49-F238E27FC236}">
                <a16:creationId xmlns:a16="http://schemas.microsoft.com/office/drawing/2014/main" id="{AF39368D-075F-CA6F-52C4-030E8ABE2FD4}"/>
              </a:ext>
            </a:extLst>
          </p:cNvPr>
          <p:cNvCxnSpPr>
            <a:cxnSpLocks/>
          </p:cNvCxnSpPr>
          <p:nvPr/>
        </p:nvCxnSpPr>
        <p:spPr>
          <a:xfrm flipV="1">
            <a:off x="6280579" y="2577017"/>
            <a:ext cx="0" cy="489822"/>
          </a:xfrm>
          <a:prstGeom prst="straightConnector1">
            <a:avLst/>
          </a:prstGeom>
          <a:ln w="25400">
            <a:solidFill>
              <a:schemeClr val="accent2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03AD3F0-4436-AF99-2AC9-A18484375645}"/>
              </a:ext>
            </a:extLst>
          </p:cNvPr>
          <p:cNvSpPr txBox="1"/>
          <p:nvPr/>
        </p:nvSpPr>
        <p:spPr>
          <a:xfrm>
            <a:off x="5146013" y="1951467"/>
            <a:ext cx="25053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dirty="0"/>
              <a:t>Μοχλός σάρωσης βίντεο</a:t>
            </a:r>
          </a:p>
          <a:p>
            <a:pPr algn="ctr"/>
            <a:r>
              <a:rPr lang="el-GR" dirty="0"/>
              <a:t>αλλαγή τρέχοντος καρέ</a:t>
            </a:r>
          </a:p>
        </p:txBody>
      </p:sp>
      <p:cxnSp>
        <p:nvCxnSpPr>
          <p:cNvPr id="24" name="Ευθύγραμμο βέλος σύνδεσης 23">
            <a:extLst>
              <a:ext uri="{FF2B5EF4-FFF2-40B4-BE49-F238E27FC236}">
                <a16:creationId xmlns:a16="http://schemas.microsoft.com/office/drawing/2014/main" id="{C1B8E355-AC20-0425-390E-0FCC7EC7EAF8}"/>
              </a:ext>
            </a:extLst>
          </p:cNvPr>
          <p:cNvCxnSpPr>
            <a:cxnSpLocks/>
          </p:cNvCxnSpPr>
          <p:nvPr/>
        </p:nvCxnSpPr>
        <p:spPr>
          <a:xfrm>
            <a:off x="3640121" y="3438485"/>
            <a:ext cx="2828412" cy="2086831"/>
          </a:xfrm>
          <a:prstGeom prst="straightConnector1">
            <a:avLst/>
          </a:prstGeom>
          <a:ln w="25400">
            <a:solidFill>
              <a:schemeClr val="accent2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Ευθύγραμμο βέλος σύνδεσης 25">
            <a:extLst>
              <a:ext uri="{FF2B5EF4-FFF2-40B4-BE49-F238E27FC236}">
                <a16:creationId xmlns:a16="http://schemas.microsoft.com/office/drawing/2014/main" id="{5D1622FD-097B-A4C9-34F4-BCA908D5DE39}"/>
              </a:ext>
            </a:extLst>
          </p:cNvPr>
          <p:cNvCxnSpPr>
            <a:cxnSpLocks/>
          </p:cNvCxnSpPr>
          <p:nvPr/>
        </p:nvCxnSpPr>
        <p:spPr>
          <a:xfrm flipH="1">
            <a:off x="7068405" y="3449833"/>
            <a:ext cx="2634152" cy="2075483"/>
          </a:xfrm>
          <a:prstGeom prst="straightConnector1">
            <a:avLst/>
          </a:prstGeom>
          <a:ln w="25400">
            <a:solidFill>
              <a:schemeClr val="accent2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8A1CEF6C-0BDD-67F6-FCD5-B2D1551B55D9}"/>
              </a:ext>
            </a:extLst>
          </p:cNvPr>
          <p:cNvSpPr txBox="1"/>
          <p:nvPr/>
        </p:nvSpPr>
        <p:spPr>
          <a:xfrm>
            <a:off x="5900351" y="5525316"/>
            <a:ext cx="1749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dirty="0"/>
              <a:t>Επιλογή αρχικού</a:t>
            </a:r>
          </a:p>
          <a:p>
            <a:pPr algn="ctr"/>
            <a:r>
              <a:rPr lang="el-GR" dirty="0"/>
              <a:t>και τελικού καρέ</a:t>
            </a:r>
          </a:p>
        </p:txBody>
      </p:sp>
      <p:cxnSp>
        <p:nvCxnSpPr>
          <p:cNvPr id="32" name="Ευθύγραμμο βέλος σύνδεσης 31">
            <a:extLst>
              <a:ext uri="{FF2B5EF4-FFF2-40B4-BE49-F238E27FC236}">
                <a16:creationId xmlns:a16="http://schemas.microsoft.com/office/drawing/2014/main" id="{E8A9F098-E6EA-B828-B718-9B4674FAB391}"/>
              </a:ext>
            </a:extLst>
          </p:cNvPr>
          <p:cNvCxnSpPr>
            <a:cxnSpLocks/>
          </p:cNvCxnSpPr>
          <p:nvPr/>
        </p:nvCxnSpPr>
        <p:spPr>
          <a:xfrm>
            <a:off x="10570477" y="3382403"/>
            <a:ext cx="0" cy="547482"/>
          </a:xfrm>
          <a:prstGeom prst="straightConnector1">
            <a:avLst/>
          </a:prstGeom>
          <a:ln w="25400">
            <a:solidFill>
              <a:schemeClr val="accent2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F6D9C343-5700-6CAC-F8E6-5D240F292024}"/>
              </a:ext>
            </a:extLst>
          </p:cNvPr>
          <p:cNvSpPr txBox="1"/>
          <p:nvPr/>
        </p:nvSpPr>
        <p:spPr>
          <a:xfrm>
            <a:off x="10278805" y="3917783"/>
            <a:ext cx="690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dirty="0"/>
              <a:t>Βήμα</a:t>
            </a:r>
          </a:p>
        </p:txBody>
      </p:sp>
      <p:cxnSp>
        <p:nvCxnSpPr>
          <p:cNvPr id="34" name="Ευθύγραμμο βέλος σύνδεσης 33">
            <a:extLst>
              <a:ext uri="{FF2B5EF4-FFF2-40B4-BE49-F238E27FC236}">
                <a16:creationId xmlns:a16="http://schemas.microsoft.com/office/drawing/2014/main" id="{63CE417A-1032-11D0-96D6-45F9C7C4C882}"/>
              </a:ext>
            </a:extLst>
          </p:cNvPr>
          <p:cNvCxnSpPr>
            <a:cxnSpLocks/>
          </p:cNvCxnSpPr>
          <p:nvPr/>
        </p:nvCxnSpPr>
        <p:spPr>
          <a:xfrm flipH="1" flipV="1">
            <a:off x="9824936" y="2503448"/>
            <a:ext cx="453869" cy="636960"/>
          </a:xfrm>
          <a:prstGeom prst="straightConnector1">
            <a:avLst/>
          </a:prstGeom>
          <a:ln w="25400">
            <a:solidFill>
              <a:schemeClr val="accent2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54BA53B-4D71-E28E-7F3A-D771F6B5954C}"/>
              </a:ext>
            </a:extLst>
          </p:cNvPr>
          <p:cNvSpPr txBox="1"/>
          <p:nvPr/>
        </p:nvSpPr>
        <p:spPr>
          <a:xfrm>
            <a:off x="9361809" y="1895656"/>
            <a:ext cx="6900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dirty="0"/>
              <a:t>Βήμα</a:t>
            </a:r>
            <a:endParaRPr lang="en-US" dirty="0"/>
          </a:p>
          <a:p>
            <a:pPr algn="ctr"/>
            <a:r>
              <a:rPr lang="el-GR" dirty="0"/>
              <a:t>πίσω</a:t>
            </a:r>
          </a:p>
        </p:txBody>
      </p:sp>
      <p:cxnSp>
        <p:nvCxnSpPr>
          <p:cNvPr id="38" name="Ευθύγραμμο βέλος σύνδεσης 37">
            <a:extLst>
              <a:ext uri="{FF2B5EF4-FFF2-40B4-BE49-F238E27FC236}">
                <a16:creationId xmlns:a16="http://schemas.microsoft.com/office/drawing/2014/main" id="{257EC67C-B095-A79B-34E6-6792A13B58B4}"/>
              </a:ext>
            </a:extLst>
          </p:cNvPr>
          <p:cNvCxnSpPr>
            <a:cxnSpLocks/>
          </p:cNvCxnSpPr>
          <p:nvPr/>
        </p:nvCxnSpPr>
        <p:spPr>
          <a:xfrm flipV="1">
            <a:off x="10816301" y="2393476"/>
            <a:ext cx="152565" cy="657517"/>
          </a:xfrm>
          <a:prstGeom prst="straightConnector1">
            <a:avLst/>
          </a:prstGeom>
          <a:ln w="25400">
            <a:solidFill>
              <a:schemeClr val="accent2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18C9A767-752A-42C1-ADD6-6964C7E95EAB}"/>
              </a:ext>
            </a:extLst>
          </p:cNvPr>
          <p:cNvSpPr txBox="1"/>
          <p:nvPr/>
        </p:nvSpPr>
        <p:spPr>
          <a:xfrm>
            <a:off x="10456738" y="1797240"/>
            <a:ext cx="1024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dirty="0"/>
              <a:t>Βήμα</a:t>
            </a:r>
            <a:endParaRPr lang="en-US" dirty="0"/>
          </a:p>
          <a:p>
            <a:pPr algn="ctr"/>
            <a:r>
              <a:rPr lang="el-GR" dirty="0"/>
              <a:t>μπροστά</a:t>
            </a:r>
          </a:p>
        </p:txBody>
      </p:sp>
      <p:cxnSp>
        <p:nvCxnSpPr>
          <p:cNvPr id="41" name="Ευθύγραμμο βέλος σύνδεσης 40">
            <a:extLst>
              <a:ext uri="{FF2B5EF4-FFF2-40B4-BE49-F238E27FC236}">
                <a16:creationId xmlns:a16="http://schemas.microsoft.com/office/drawing/2014/main" id="{0F5A490C-C3A3-F88C-FA69-819A21BF5836}"/>
              </a:ext>
            </a:extLst>
          </p:cNvPr>
          <p:cNvCxnSpPr>
            <a:cxnSpLocks/>
          </p:cNvCxnSpPr>
          <p:nvPr/>
        </p:nvCxnSpPr>
        <p:spPr>
          <a:xfrm>
            <a:off x="11170350" y="3409301"/>
            <a:ext cx="0" cy="1430068"/>
          </a:xfrm>
          <a:prstGeom prst="straightConnector1">
            <a:avLst/>
          </a:prstGeom>
          <a:ln w="25400">
            <a:solidFill>
              <a:schemeClr val="accent2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78A149B6-1817-54BA-BB93-761164EEA1FA}"/>
              </a:ext>
            </a:extLst>
          </p:cNvPr>
          <p:cNvSpPr txBox="1"/>
          <p:nvPr/>
        </p:nvSpPr>
        <p:spPr>
          <a:xfrm>
            <a:off x="9798246" y="4839369"/>
            <a:ext cx="1544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l-GR" dirty="0"/>
              <a:t>Συνεχής</a:t>
            </a:r>
          </a:p>
          <a:p>
            <a:pPr algn="r"/>
            <a:r>
              <a:rPr lang="el-GR" dirty="0"/>
              <a:t>αναπαραγωγή</a:t>
            </a:r>
          </a:p>
        </p:txBody>
      </p:sp>
    </p:spTree>
    <p:extLst>
      <p:ext uri="{BB962C8B-B14F-4D97-AF65-F5344CB8AC3E}">
        <p14:creationId xmlns:p14="http://schemas.microsoft.com/office/powerpoint/2010/main" val="3562810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72E3B73-D13C-BBD6-6EDF-9E6AB2783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Ας συνεχίσουμε…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9DC93D2-8C20-EFAD-EF80-81501C64C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0553"/>
            <a:ext cx="10515600" cy="3696410"/>
          </a:xfrm>
        </p:spPr>
        <p:txBody>
          <a:bodyPr/>
          <a:lstStyle/>
          <a:p>
            <a:pPr marL="0" indent="0" algn="ctr">
              <a:buNone/>
            </a:pPr>
            <a:r>
              <a:rPr lang="el-GR" dirty="0"/>
              <a:t>με την απλούστερη περίπτωση ανάλυσης</a:t>
            </a:r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την ανάλυση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στατικής εικόνας</a:t>
            </a:r>
          </a:p>
          <a:p>
            <a:pPr marL="0" indent="0" algn="ctr">
              <a:buNone/>
            </a:pPr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τα σχετικά εργαλεία μέτρησης</a:t>
            </a:r>
          </a:p>
        </p:txBody>
      </p:sp>
    </p:spTree>
    <p:extLst>
      <p:ext uri="{BB962C8B-B14F-4D97-AF65-F5344CB8AC3E}">
        <p14:creationId xmlns:p14="http://schemas.microsoft.com/office/powerpoint/2010/main" val="1468161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353B4E-8D68-7E2A-9870-B3587FFEB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είναι το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Tracker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?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6904CB6-2FC5-1203-624F-D6E919A49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311" y="2071991"/>
            <a:ext cx="10243226" cy="410497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l-GR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Το 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Tracker</a:t>
            </a:r>
            <a:r>
              <a:rPr lang="el-GR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είναι </a:t>
            </a:r>
            <a:r>
              <a:rPr lang="el-GR" b="1" i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ελεύθερο λογισμικό ανάλυσης βίντεο </a:t>
            </a:r>
            <a:r>
              <a:rPr lang="el-GR" i="0" dirty="0">
                <a:solidFill>
                  <a:schemeClr val="tx1">
                    <a:lumMod val="95000"/>
                    <a:lumOff val="5000"/>
                  </a:schemeClr>
                </a:solidFill>
                <a:latin typeface="Roboto" panose="02000000000000000000" pitchFamily="2" charset="0"/>
              </a:rPr>
              <a:t>και</a:t>
            </a:r>
            <a:r>
              <a:rPr lang="el-GR" b="1" i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 </a:t>
            </a:r>
            <a:r>
              <a:rPr lang="el-GR" b="1" i="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μοντελοποίησης</a:t>
            </a:r>
            <a:r>
              <a:rPr lang="el-GR" dirty="0">
                <a:solidFill>
                  <a:srgbClr val="000000"/>
                </a:solidFill>
                <a:latin typeface="Roboto" panose="02000000000000000000" pitchFamily="2" charset="0"/>
              </a:rPr>
              <a:t>, </a:t>
            </a:r>
            <a:r>
              <a:rPr lang="el-GR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που βασίζεται στ</a:t>
            </a:r>
            <a:r>
              <a:rPr lang="el-GR" dirty="0">
                <a:solidFill>
                  <a:srgbClr val="000000"/>
                </a:solidFill>
                <a:latin typeface="Roboto" panose="02000000000000000000" pitchFamily="2" charset="0"/>
              </a:rPr>
              <a:t>ο</a:t>
            </a:r>
            <a:r>
              <a:rPr lang="el-GR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Java</a:t>
            </a:r>
            <a:r>
              <a:rPr lang="el-GR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l-GR" dirty="0">
                <a:solidFill>
                  <a:srgbClr val="000000"/>
                </a:solidFill>
                <a:latin typeface="Roboto" panose="02000000000000000000" pitchFamily="2" charset="0"/>
              </a:rPr>
              <a:t>πακέτο βιβλιοθηκών</a:t>
            </a:r>
            <a:r>
              <a:rPr lang="el-GR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Open</a:t>
            </a:r>
            <a:r>
              <a:rPr lang="el-GR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Source</a:t>
            </a:r>
            <a:r>
              <a:rPr lang="el-GR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Physics</a:t>
            </a:r>
            <a:r>
              <a:rPr lang="el-GR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(OSP).</a:t>
            </a:r>
          </a:p>
          <a:p>
            <a:endParaRPr lang="el-GR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>
              <a:lnSpc>
                <a:spcPct val="120000"/>
              </a:lnSpc>
            </a:pPr>
            <a:r>
              <a:rPr lang="el-GR" dirty="0">
                <a:solidFill>
                  <a:srgbClr val="000000"/>
                </a:solidFill>
                <a:latin typeface="Roboto" panose="02000000000000000000" pitchFamily="2" charset="0"/>
              </a:rPr>
              <a:t>Συνδυάζει με ιδανικό τρόπο το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πραγματικό πείραμα </a:t>
            </a:r>
            <a:r>
              <a:rPr lang="el-GR" dirty="0">
                <a:solidFill>
                  <a:srgbClr val="000000"/>
                </a:solidFill>
                <a:latin typeface="Roboto" panose="02000000000000000000" pitchFamily="2" charset="0"/>
              </a:rPr>
              <a:t>με την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προσομοίωση</a:t>
            </a:r>
            <a:r>
              <a:rPr lang="el-GR" dirty="0">
                <a:solidFill>
                  <a:srgbClr val="000000"/>
                </a:solidFill>
                <a:latin typeface="Roboto" panose="02000000000000000000" pitchFamily="2" charset="0"/>
              </a:rPr>
              <a:t>, αναδεικνύοντας το σημαντικό ρόλο καθενός και κυρίως του συνδυασμού τους, στην εκπαίδευση στη Φυσική.</a:t>
            </a:r>
          </a:p>
          <a:p>
            <a:endParaRPr lang="el-GR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pPr>
              <a:lnSpc>
                <a:spcPct val="120000"/>
              </a:lnSpc>
            </a:pPr>
            <a:r>
              <a:rPr lang="el-GR" dirty="0">
                <a:solidFill>
                  <a:srgbClr val="000000"/>
                </a:solidFill>
                <a:latin typeface="Roboto" panose="02000000000000000000" pitchFamily="2" charset="0"/>
              </a:rPr>
              <a:t>Παρότι δείχνει </a:t>
            </a:r>
            <a:r>
              <a:rPr lang="el-GR" i="1" dirty="0">
                <a:solidFill>
                  <a:srgbClr val="000000"/>
                </a:solidFill>
                <a:latin typeface="Roboto" panose="02000000000000000000" pitchFamily="2" charset="0"/>
              </a:rPr>
              <a:t>«τον καλύτερο εαυτό του» </a:t>
            </a:r>
            <a:r>
              <a:rPr lang="el-GR" dirty="0">
                <a:solidFill>
                  <a:srgbClr val="000000"/>
                </a:solidFill>
                <a:latin typeface="Roboto" panose="02000000000000000000" pitchFamily="2" charset="0"/>
              </a:rPr>
              <a:t>σε φαινόμενα κινήσεων, βρίσκει εφαρμογή και σε άλλους τομείς της Φυσικής (π.χ. φασματοσκοπία), αλλά και στη Χημεία, τη Βιολογία, ή την Αστρονομία.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11371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DC9BF07-A453-5C1E-C21A-5799F7A06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είναι το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Tracker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?</a:t>
            </a:r>
            <a:endParaRPr lang="el-GR" dirty="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17365880-89A5-6CA4-B8C1-D87CFF48FD80}"/>
              </a:ext>
            </a:extLst>
          </p:cNvPr>
          <p:cNvSpPr/>
          <p:nvPr/>
        </p:nvSpPr>
        <p:spPr>
          <a:xfrm>
            <a:off x="1363494" y="2675106"/>
            <a:ext cx="2062264" cy="875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Tracker</a:t>
            </a:r>
            <a:endParaRPr lang="el-G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21402069-9585-6818-3988-F84676E4C63D}"/>
              </a:ext>
            </a:extLst>
          </p:cNvPr>
          <p:cNvSpPr/>
          <p:nvPr/>
        </p:nvSpPr>
        <p:spPr>
          <a:xfrm>
            <a:off x="4510390" y="1799616"/>
            <a:ext cx="2590801" cy="875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Ανάλυση βίντεο</a:t>
            </a: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1B6168F3-238B-E9DC-18DB-66C9806E1F4D}"/>
              </a:ext>
            </a:extLst>
          </p:cNvPr>
          <p:cNvSpPr/>
          <p:nvPr/>
        </p:nvSpPr>
        <p:spPr>
          <a:xfrm>
            <a:off x="4510389" y="3409544"/>
            <a:ext cx="2590801" cy="875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Μοντελοποίηση</a:t>
            </a:r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Ευθύγραμμο βέλος σύνδεσης 7">
            <a:extLst>
              <a:ext uri="{FF2B5EF4-FFF2-40B4-BE49-F238E27FC236}">
                <a16:creationId xmlns:a16="http://schemas.microsoft.com/office/drawing/2014/main" id="{A1B8751C-F69F-BF36-87BB-F496725F717C}"/>
              </a:ext>
            </a:extLst>
          </p:cNvPr>
          <p:cNvCxnSpPr>
            <a:stCxn id="4" idx="3"/>
            <a:endCxn id="5" idx="1"/>
          </p:cNvCxnSpPr>
          <p:nvPr/>
        </p:nvCxnSpPr>
        <p:spPr>
          <a:xfrm flipV="1">
            <a:off x="3425758" y="2237361"/>
            <a:ext cx="1084632" cy="875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ύγραμμο βέλος σύνδεσης 9">
            <a:extLst>
              <a:ext uri="{FF2B5EF4-FFF2-40B4-BE49-F238E27FC236}">
                <a16:creationId xmlns:a16="http://schemas.microsoft.com/office/drawing/2014/main" id="{413DD066-AADC-50C9-761D-8B9F3F8F5BD7}"/>
              </a:ext>
            </a:extLst>
          </p:cNvPr>
          <p:cNvCxnSpPr>
            <a:stCxn id="4" idx="3"/>
            <a:endCxn id="6" idx="1"/>
          </p:cNvCxnSpPr>
          <p:nvPr/>
        </p:nvCxnSpPr>
        <p:spPr>
          <a:xfrm>
            <a:off x="3425758" y="3112851"/>
            <a:ext cx="1084631" cy="734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709E4287-8660-A76F-6677-1579DD7B02F3}"/>
              </a:ext>
            </a:extLst>
          </p:cNvPr>
          <p:cNvSpPr/>
          <p:nvPr/>
        </p:nvSpPr>
        <p:spPr>
          <a:xfrm>
            <a:off x="8185823" y="1799616"/>
            <a:ext cx="2590801" cy="875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Πείραμα</a:t>
            </a:r>
          </a:p>
        </p:txBody>
      </p:sp>
      <p:cxnSp>
        <p:nvCxnSpPr>
          <p:cNvPr id="14" name="Ευθύγραμμο βέλος σύνδεσης 13">
            <a:extLst>
              <a:ext uri="{FF2B5EF4-FFF2-40B4-BE49-F238E27FC236}">
                <a16:creationId xmlns:a16="http://schemas.microsoft.com/office/drawing/2014/main" id="{2B6B9627-DE8A-7657-792D-F155CFDE62EE}"/>
              </a:ext>
            </a:extLst>
          </p:cNvPr>
          <p:cNvCxnSpPr>
            <a:stCxn id="5" idx="3"/>
            <a:endCxn id="12" idx="1"/>
          </p:cNvCxnSpPr>
          <p:nvPr/>
        </p:nvCxnSpPr>
        <p:spPr>
          <a:xfrm>
            <a:off x="7101191" y="2237361"/>
            <a:ext cx="10846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AD5A3468-26A8-4581-BD6C-2DBA163B190C}"/>
              </a:ext>
            </a:extLst>
          </p:cNvPr>
          <p:cNvSpPr/>
          <p:nvPr/>
        </p:nvSpPr>
        <p:spPr>
          <a:xfrm>
            <a:off x="8185823" y="3401741"/>
            <a:ext cx="2590801" cy="875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Προσομοίωση</a:t>
            </a:r>
          </a:p>
        </p:txBody>
      </p:sp>
      <p:cxnSp>
        <p:nvCxnSpPr>
          <p:cNvPr id="17" name="Ευθύγραμμο βέλος σύνδεσης 16">
            <a:extLst>
              <a:ext uri="{FF2B5EF4-FFF2-40B4-BE49-F238E27FC236}">
                <a16:creationId xmlns:a16="http://schemas.microsoft.com/office/drawing/2014/main" id="{1482AD0E-689F-4529-73B8-77D8C54653EB}"/>
              </a:ext>
            </a:extLst>
          </p:cNvPr>
          <p:cNvCxnSpPr>
            <a:endCxn id="16" idx="1"/>
          </p:cNvCxnSpPr>
          <p:nvPr/>
        </p:nvCxnSpPr>
        <p:spPr>
          <a:xfrm>
            <a:off x="7101191" y="3839486"/>
            <a:ext cx="10846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FBC919B-8BAA-A908-0AAA-866B4CA21CF3}"/>
              </a:ext>
            </a:extLst>
          </p:cNvPr>
          <p:cNvSpPr txBox="1"/>
          <p:nvPr/>
        </p:nvSpPr>
        <p:spPr>
          <a:xfrm>
            <a:off x="9274275" y="2715258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</p:txBody>
      </p:sp>
      <p:sp>
        <p:nvSpPr>
          <p:cNvPr id="19" name="Ορθογώνιο 18">
            <a:extLst>
              <a:ext uri="{FF2B5EF4-FFF2-40B4-BE49-F238E27FC236}">
                <a16:creationId xmlns:a16="http://schemas.microsoft.com/office/drawing/2014/main" id="{3C065CAF-EED5-6117-C8E9-F004999D15EA}"/>
              </a:ext>
            </a:extLst>
          </p:cNvPr>
          <p:cNvSpPr/>
          <p:nvPr/>
        </p:nvSpPr>
        <p:spPr>
          <a:xfrm>
            <a:off x="4510387" y="4517032"/>
            <a:ext cx="6266235" cy="700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Java + OSP (Open Source Physics)</a:t>
            </a:r>
            <a:endParaRPr lang="el-GR" sz="2800" dirty="0"/>
          </a:p>
        </p:txBody>
      </p:sp>
      <p:cxnSp>
        <p:nvCxnSpPr>
          <p:cNvPr id="21" name="Γραμμή σύνδεσης: Γωνιώδης 20">
            <a:extLst>
              <a:ext uri="{FF2B5EF4-FFF2-40B4-BE49-F238E27FC236}">
                <a16:creationId xmlns:a16="http://schemas.microsoft.com/office/drawing/2014/main" id="{222430C8-C7E7-C2E4-787E-71425B2929E6}"/>
              </a:ext>
            </a:extLst>
          </p:cNvPr>
          <p:cNvCxnSpPr>
            <a:stCxn id="4" idx="2"/>
            <a:endCxn id="19" idx="1"/>
          </p:cNvCxnSpPr>
          <p:nvPr/>
        </p:nvCxnSpPr>
        <p:spPr>
          <a:xfrm rot="16200000" flipH="1">
            <a:off x="2794193" y="3151028"/>
            <a:ext cx="1316627" cy="211576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Ορθογώνιο 22">
            <a:extLst>
              <a:ext uri="{FF2B5EF4-FFF2-40B4-BE49-F238E27FC236}">
                <a16:creationId xmlns:a16="http://schemas.microsoft.com/office/drawing/2014/main" id="{584BF98F-A194-E15D-ECDA-F508A608ED12}"/>
              </a:ext>
            </a:extLst>
          </p:cNvPr>
          <p:cNvSpPr/>
          <p:nvPr/>
        </p:nvSpPr>
        <p:spPr>
          <a:xfrm>
            <a:off x="4510387" y="5385399"/>
            <a:ext cx="6266235" cy="1003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/>
              <a:t>Φυσική (κυρίως κινήσεις), </a:t>
            </a:r>
          </a:p>
          <a:p>
            <a:pPr algn="ctr"/>
            <a:r>
              <a:rPr lang="el-GR" sz="2800" dirty="0"/>
              <a:t>αλλά και Χημεία, Βιολογία, Αστρονομία</a:t>
            </a:r>
          </a:p>
        </p:txBody>
      </p:sp>
      <p:cxnSp>
        <p:nvCxnSpPr>
          <p:cNvPr id="25" name="Γραμμή σύνδεσης: Γωνιώδης 24">
            <a:extLst>
              <a:ext uri="{FF2B5EF4-FFF2-40B4-BE49-F238E27FC236}">
                <a16:creationId xmlns:a16="http://schemas.microsoft.com/office/drawing/2014/main" id="{0673AE6C-8217-A50F-200D-6E43BF77A3B6}"/>
              </a:ext>
            </a:extLst>
          </p:cNvPr>
          <p:cNvCxnSpPr>
            <a:cxnSpLocks/>
            <a:stCxn id="4" idx="1"/>
            <a:endCxn id="23" idx="1"/>
          </p:cNvCxnSpPr>
          <p:nvPr/>
        </p:nvCxnSpPr>
        <p:spPr>
          <a:xfrm rot="10800000" flipH="1" flipV="1">
            <a:off x="1363493" y="3112851"/>
            <a:ext cx="3146893" cy="2774306"/>
          </a:xfrm>
          <a:prstGeom prst="bentConnector3">
            <a:avLst>
              <a:gd name="adj1" fmla="val -72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A5C6F42E-C4A2-D849-DDEA-55CCD1823DA6}"/>
              </a:ext>
            </a:extLst>
          </p:cNvPr>
          <p:cNvSpPr txBox="1"/>
          <p:nvPr/>
        </p:nvSpPr>
        <p:spPr>
          <a:xfrm>
            <a:off x="2752928" y="4517032"/>
            <a:ext cx="1113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βασίζετα</a:t>
            </a:r>
            <a:r>
              <a:rPr lang="el-GR" dirty="0"/>
              <a:t>ι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A7D3D9D-92A3-DC11-6232-75F7AFB55ACD}"/>
              </a:ext>
            </a:extLst>
          </p:cNvPr>
          <p:cNvSpPr txBox="1"/>
          <p:nvPr/>
        </p:nvSpPr>
        <p:spPr>
          <a:xfrm>
            <a:off x="2752928" y="5517824"/>
            <a:ext cx="1192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εφαρμογή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1766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7B3BE0-5B26-5E4A-BD3A-48A1BE457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Ορολογία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Tracker</a:t>
            </a:r>
            <a:endParaRPr lang="el-GR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BC09EA5-5FD4-8AE3-AD51-FD257C5A1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4783"/>
            <a:ext cx="10515600" cy="3692180"/>
          </a:xfrm>
        </p:spPr>
        <p:txBody>
          <a:bodyPr/>
          <a:lstStyle/>
          <a:p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Τροχιά </a:t>
            </a:r>
            <a:r>
              <a:rPr lang="el-GR" dirty="0"/>
              <a:t>: Αναπαριστά ένα χαρακτηριστικό του βίντεο που μεταβάλλεται με το χρόνο, π.χ. :</a:t>
            </a:r>
          </a:p>
          <a:p>
            <a:pPr lvl="1"/>
            <a:r>
              <a:rPr lang="el-GR" dirty="0"/>
              <a:t>Ένα υλικό σημείο προσαρμοσμένο σε ένα κινούμενο αντικείμενο.</a:t>
            </a:r>
          </a:p>
          <a:p>
            <a:pPr lvl="1"/>
            <a:r>
              <a:rPr lang="el-GR" dirty="0"/>
              <a:t>Οι άξονες</a:t>
            </a:r>
          </a:p>
          <a:p>
            <a:pPr lvl="1"/>
            <a:r>
              <a:rPr lang="el-GR" dirty="0"/>
              <a:t>Ένα διάνυσμα</a:t>
            </a:r>
          </a:p>
          <a:p>
            <a:pPr lvl="1"/>
            <a:r>
              <a:rPr lang="el-GR" dirty="0"/>
              <a:t>Ένα εργαλείο μέτρησης ή βαθμονόμησης, κ.ά.</a:t>
            </a:r>
          </a:p>
          <a:p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Βήμα</a:t>
            </a:r>
            <a:r>
              <a:rPr lang="el-GR" dirty="0"/>
              <a:t> : Η θέση και το σχήμα μιας τροχιάς σε ένα καρέ (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ίχνος</a:t>
            </a:r>
            <a:r>
              <a:rPr lang="el-G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29119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D6B27953-FD22-45E2-0083-1AEBB4883E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7225" y="123646"/>
            <a:ext cx="11833410" cy="661070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F900CB7-26D3-BA56-5F18-540ED53EEBA3}"/>
              </a:ext>
            </a:extLst>
          </p:cNvPr>
          <p:cNvSpPr txBox="1"/>
          <p:nvPr/>
        </p:nvSpPr>
        <p:spPr>
          <a:xfrm>
            <a:off x="7969623" y="303826"/>
            <a:ext cx="1546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chemeClr val="accent2"/>
                </a:solidFill>
              </a:rPr>
              <a:t>γραμμή μενού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C85D0C-A932-0D71-7AEC-B120560B84CD}"/>
              </a:ext>
            </a:extLst>
          </p:cNvPr>
          <p:cNvSpPr txBox="1"/>
          <p:nvPr/>
        </p:nvSpPr>
        <p:spPr>
          <a:xfrm>
            <a:off x="6230470" y="609601"/>
            <a:ext cx="1959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chemeClr val="accent2"/>
                </a:solidFill>
              </a:rPr>
              <a:t>γραμμή εργαλείων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1A434F-82AA-EE69-0272-649DC1BD4514}"/>
              </a:ext>
            </a:extLst>
          </p:cNvPr>
          <p:cNvSpPr txBox="1"/>
          <p:nvPr/>
        </p:nvSpPr>
        <p:spPr>
          <a:xfrm>
            <a:off x="4993341" y="930517"/>
            <a:ext cx="3492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chemeClr val="accent2"/>
                </a:solidFill>
              </a:rPr>
              <a:t>γραμμή ιδιοτήτων ενεργού τροχιάς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775036-2C3A-5255-8F3E-304F503B7DFB}"/>
              </a:ext>
            </a:extLst>
          </p:cNvPr>
          <p:cNvSpPr txBox="1"/>
          <p:nvPr/>
        </p:nvSpPr>
        <p:spPr>
          <a:xfrm>
            <a:off x="9160566" y="2151546"/>
            <a:ext cx="2504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dirty="0">
                <a:solidFill>
                  <a:schemeClr val="accent2"/>
                </a:solidFill>
              </a:rPr>
              <a:t>περιοχή προβολής</a:t>
            </a:r>
            <a:endParaRPr lang="en-US" dirty="0">
              <a:solidFill>
                <a:schemeClr val="accent2"/>
              </a:solidFill>
            </a:endParaRPr>
          </a:p>
          <a:p>
            <a:pPr algn="ctr"/>
            <a:r>
              <a:rPr lang="el-GR" dirty="0">
                <a:solidFill>
                  <a:schemeClr val="accent2"/>
                </a:solidFill>
              </a:rPr>
              <a:t>γραφικών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l-GR" dirty="0">
                <a:solidFill>
                  <a:schemeClr val="accent2"/>
                </a:solidFill>
              </a:rPr>
              <a:t>παραστάσεων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EC01A6-B5E2-D3F6-09D2-597E811A6034}"/>
              </a:ext>
            </a:extLst>
          </p:cNvPr>
          <p:cNvSpPr txBox="1"/>
          <p:nvPr/>
        </p:nvSpPr>
        <p:spPr>
          <a:xfrm>
            <a:off x="9427369" y="4942192"/>
            <a:ext cx="1970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dirty="0">
                <a:solidFill>
                  <a:schemeClr val="accent2"/>
                </a:solidFill>
              </a:rPr>
              <a:t>περιοχή προβολής</a:t>
            </a:r>
          </a:p>
          <a:p>
            <a:pPr algn="ctr"/>
            <a:r>
              <a:rPr lang="el-GR" dirty="0">
                <a:solidFill>
                  <a:schemeClr val="accent2"/>
                </a:solidFill>
              </a:rPr>
              <a:t>πίνακα δεδομένων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32DC9E-91FD-C25E-DF53-025ED4C477EF}"/>
              </a:ext>
            </a:extLst>
          </p:cNvPr>
          <p:cNvSpPr txBox="1"/>
          <p:nvPr/>
        </p:nvSpPr>
        <p:spPr>
          <a:xfrm>
            <a:off x="3366703" y="3047604"/>
            <a:ext cx="2747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chemeClr val="accent2"/>
                </a:solidFill>
              </a:rPr>
              <a:t>περιοχή βασικής προβολής</a:t>
            </a:r>
          </a:p>
          <a:p>
            <a:pPr algn="ctr"/>
            <a:r>
              <a:rPr lang="el-GR" dirty="0">
                <a:solidFill>
                  <a:schemeClr val="accent2"/>
                </a:solidFill>
              </a:rPr>
              <a:t>βίντεο-κλιπ και τροχιών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FC7F05-D1DA-A66C-4564-5C469328F99B}"/>
              </a:ext>
            </a:extLst>
          </p:cNvPr>
          <p:cNvSpPr txBox="1"/>
          <p:nvPr/>
        </p:nvSpPr>
        <p:spPr>
          <a:xfrm>
            <a:off x="3002853" y="5265358"/>
            <a:ext cx="3474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chemeClr val="accent2"/>
                </a:solidFill>
              </a:rPr>
              <a:t>χειριστήρια αναπαραγωγής βίντεο</a:t>
            </a:r>
          </a:p>
        </p:txBody>
      </p:sp>
      <p:cxnSp>
        <p:nvCxnSpPr>
          <p:cNvPr id="15" name="Ευθύγραμμο βέλος σύνδεσης 14">
            <a:extLst>
              <a:ext uri="{FF2B5EF4-FFF2-40B4-BE49-F238E27FC236}">
                <a16:creationId xmlns:a16="http://schemas.microsoft.com/office/drawing/2014/main" id="{4F6FEAD7-3E02-C8D5-70E2-D346C7293ABB}"/>
              </a:ext>
            </a:extLst>
          </p:cNvPr>
          <p:cNvCxnSpPr>
            <a:cxnSpLocks/>
          </p:cNvCxnSpPr>
          <p:nvPr/>
        </p:nvCxnSpPr>
        <p:spPr>
          <a:xfrm>
            <a:off x="4663328" y="5634690"/>
            <a:ext cx="0" cy="461310"/>
          </a:xfrm>
          <a:prstGeom prst="straightConnector1">
            <a:avLst/>
          </a:prstGeom>
          <a:ln w="25400">
            <a:solidFill>
              <a:schemeClr val="accent2"/>
            </a:solidFill>
            <a:headEnd type="none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Ευθύγραμμο βέλος σύνδεσης 18">
            <a:extLst>
              <a:ext uri="{FF2B5EF4-FFF2-40B4-BE49-F238E27FC236}">
                <a16:creationId xmlns:a16="http://schemas.microsoft.com/office/drawing/2014/main" id="{A898A543-E9CC-9366-FBD2-ED24365FA054}"/>
              </a:ext>
            </a:extLst>
          </p:cNvPr>
          <p:cNvCxnSpPr/>
          <p:nvPr/>
        </p:nvCxnSpPr>
        <p:spPr>
          <a:xfrm flipH="1">
            <a:off x="6019800" y="498431"/>
            <a:ext cx="1876425" cy="0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ύγραμμο βέλος σύνδεσης 19">
            <a:extLst>
              <a:ext uri="{FF2B5EF4-FFF2-40B4-BE49-F238E27FC236}">
                <a16:creationId xmlns:a16="http://schemas.microsoft.com/office/drawing/2014/main" id="{1ABA1167-189A-28D9-9758-5397E62D137F}"/>
              </a:ext>
            </a:extLst>
          </p:cNvPr>
          <p:cNvCxnSpPr>
            <a:cxnSpLocks/>
          </p:cNvCxnSpPr>
          <p:nvPr/>
        </p:nvCxnSpPr>
        <p:spPr>
          <a:xfrm flipH="1">
            <a:off x="4882945" y="818933"/>
            <a:ext cx="1309133" cy="0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ύγραμμο βέλος σύνδεσης 22">
            <a:extLst>
              <a:ext uri="{FF2B5EF4-FFF2-40B4-BE49-F238E27FC236}">
                <a16:creationId xmlns:a16="http://schemas.microsoft.com/office/drawing/2014/main" id="{7AFD2C47-5D69-9C9B-4F6F-8E3489F34571}"/>
              </a:ext>
            </a:extLst>
          </p:cNvPr>
          <p:cNvCxnSpPr>
            <a:cxnSpLocks/>
          </p:cNvCxnSpPr>
          <p:nvPr/>
        </p:nvCxnSpPr>
        <p:spPr>
          <a:xfrm flipH="1">
            <a:off x="4084945" y="1135061"/>
            <a:ext cx="807939" cy="0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Ευθύγραμμο βέλος σύνδεσης 25">
            <a:extLst>
              <a:ext uri="{FF2B5EF4-FFF2-40B4-BE49-F238E27FC236}">
                <a16:creationId xmlns:a16="http://schemas.microsoft.com/office/drawing/2014/main" id="{67AB61F2-F6B0-428E-0369-8A3DEAD95772}"/>
              </a:ext>
            </a:extLst>
          </p:cNvPr>
          <p:cNvCxnSpPr>
            <a:cxnSpLocks/>
          </p:cNvCxnSpPr>
          <p:nvPr/>
        </p:nvCxnSpPr>
        <p:spPr>
          <a:xfrm>
            <a:off x="8249684" y="3778923"/>
            <a:ext cx="493003" cy="0"/>
          </a:xfrm>
          <a:prstGeom prst="straightConnector1">
            <a:avLst/>
          </a:prstGeom>
          <a:ln w="25400">
            <a:solidFill>
              <a:schemeClr val="accent2"/>
            </a:solidFill>
            <a:headEnd type="none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21C0A7A6-5643-D91F-6022-E8AAEAB3AFE8}"/>
              </a:ext>
            </a:extLst>
          </p:cNvPr>
          <p:cNvSpPr txBox="1"/>
          <p:nvPr/>
        </p:nvSpPr>
        <p:spPr>
          <a:xfrm>
            <a:off x="7144210" y="3317258"/>
            <a:ext cx="1227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dirty="0">
                <a:solidFill>
                  <a:schemeClr val="accent2"/>
                </a:solidFill>
              </a:rPr>
              <a:t>ρυθμιστής </a:t>
            </a:r>
          </a:p>
          <a:p>
            <a:pPr algn="ctr"/>
            <a:r>
              <a:rPr lang="el-GR" dirty="0">
                <a:solidFill>
                  <a:schemeClr val="accent2"/>
                </a:solidFill>
              </a:rPr>
              <a:t>εύρους</a:t>
            </a:r>
          </a:p>
          <a:p>
            <a:pPr algn="ctr"/>
            <a:r>
              <a:rPr lang="el-GR" dirty="0">
                <a:solidFill>
                  <a:schemeClr val="accent2"/>
                </a:solidFill>
              </a:rPr>
              <a:t>περιοχών</a:t>
            </a:r>
          </a:p>
        </p:txBody>
      </p:sp>
      <p:cxnSp>
        <p:nvCxnSpPr>
          <p:cNvPr id="32" name="Ευθύγραμμο βέλος σύνδεσης 31">
            <a:extLst>
              <a:ext uri="{FF2B5EF4-FFF2-40B4-BE49-F238E27FC236}">
                <a16:creationId xmlns:a16="http://schemas.microsoft.com/office/drawing/2014/main" id="{43601B90-BBDC-58EB-41AA-314E7B66FA65}"/>
              </a:ext>
            </a:extLst>
          </p:cNvPr>
          <p:cNvCxnSpPr>
            <a:cxnSpLocks/>
          </p:cNvCxnSpPr>
          <p:nvPr/>
        </p:nvCxnSpPr>
        <p:spPr>
          <a:xfrm flipH="1">
            <a:off x="1119328" y="6626698"/>
            <a:ext cx="729350" cy="0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49864733-837C-EF18-866F-DDDEDB2135A6}"/>
              </a:ext>
            </a:extLst>
          </p:cNvPr>
          <p:cNvSpPr txBox="1"/>
          <p:nvPr/>
        </p:nvSpPr>
        <p:spPr>
          <a:xfrm>
            <a:off x="1848678" y="6425629"/>
            <a:ext cx="1032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chemeClr val="accent2"/>
                </a:solidFill>
              </a:rPr>
              <a:t>καρτέλες</a:t>
            </a:r>
          </a:p>
        </p:txBody>
      </p:sp>
    </p:spTree>
    <p:extLst>
      <p:ext uri="{BB962C8B-B14F-4D97-AF65-F5344CB8AC3E}">
        <p14:creationId xmlns:p14="http://schemas.microsoft.com/office/powerpoint/2010/main" val="875741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A8D92C5-3BA6-4F22-F364-426C432C8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Γραμμή μενού - Αρχείο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B998E4C7-A38F-6D59-DB36-63CDB6C565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76413"/>
            <a:ext cx="6628535" cy="43321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60BCAAA-7779-68A2-3C42-B59DCFAD49D6}"/>
              </a:ext>
            </a:extLst>
          </p:cNvPr>
          <p:cNvSpPr txBox="1"/>
          <p:nvPr/>
        </p:nvSpPr>
        <p:spPr>
          <a:xfrm>
            <a:off x="8324850" y="1776413"/>
            <a:ext cx="25405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Άνοιγμα /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File Chooser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Αρχείο βίντεο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Αρχείο καρτέλας (.</a:t>
            </a:r>
            <a:r>
              <a:rPr lang="en-US" dirty="0" err="1"/>
              <a:t>trk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Αρχείο έργου (.</a:t>
            </a:r>
            <a:r>
              <a:rPr lang="en-US" dirty="0" err="1"/>
              <a:t>trz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FA52B4-8722-03DE-6E8C-7FCF96835409}"/>
              </a:ext>
            </a:extLst>
          </p:cNvPr>
          <p:cNvSpPr txBox="1"/>
          <p:nvPr/>
        </p:nvSpPr>
        <p:spPr>
          <a:xfrm>
            <a:off x="6562725" y="4815185"/>
            <a:ext cx="50768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Αρχείο έργου - συμπιεσμένο αρχείο (τύπου .</a:t>
            </a:r>
            <a:r>
              <a:rPr lang="el-GR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trz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dirty="0"/>
              <a:t>Αποθηκεύονται ένα ή περισσότερα αρχεία βίντεο, οι αντίστοιχες καρτέλες ανάλυσης και οι όποιες πρόσθετες πληροφορίες.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AA362F-8B87-F8DE-DAF0-350FEB80CDFB}"/>
              </a:ext>
            </a:extLst>
          </p:cNvPr>
          <p:cNvSpPr txBox="1"/>
          <p:nvPr/>
        </p:nvSpPr>
        <p:spPr>
          <a:xfrm>
            <a:off x="8245630" y="3148192"/>
            <a:ext cx="26989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Άνοιγμα /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Library Browser</a:t>
            </a:r>
          </a:p>
          <a:p>
            <a:r>
              <a:rPr lang="el-GR" dirty="0"/>
              <a:t>Ψηφιακή βιβλιοθήκη</a:t>
            </a:r>
          </a:p>
          <a:p>
            <a:r>
              <a:rPr lang="el-GR" dirty="0"/>
              <a:t>έτοιμο για χρήση υλικό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94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2391CEE-756D-A3C9-3F4F-291705BFF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Γραμμή μενού – Επεξεργασία</a:t>
            </a:r>
            <a:endParaRPr lang="el-GR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9FB899DB-11DF-29BE-BE7E-2BE6D81350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6670630" cy="42311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1793E1C-E153-2E84-531D-35DF86C35DE3}"/>
              </a:ext>
            </a:extLst>
          </p:cNvPr>
          <p:cNvSpPr txBox="1"/>
          <p:nvPr/>
        </p:nvSpPr>
        <p:spPr>
          <a:xfrm>
            <a:off x="6175330" y="3105833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Αντιγραφή και επικόλληση αντικειμένου από μια καρτέλα σε άλλη</a:t>
            </a:r>
          </a:p>
        </p:txBody>
      </p:sp>
      <p:cxnSp>
        <p:nvCxnSpPr>
          <p:cNvPr id="10" name="Ευθύγραμμο βέλος σύνδεσης 9">
            <a:extLst>
              <a:ext uri="{FF2B5EF4-FFF2-40B4-BE49-F238E27FC236}">
                <a16:creationId xmlns:a16="http://schemas.microsoft.com/office/drawing/2014/main" id="{37D946C0-A064-7C95-BEFE-72DDACE02552}"/>
              </a:ext>
            </a:extLst>
          </p:cNvPr>
          <p:cNvCxnSpPr>
            <a:cxnSpLocks/>
          </p:cNvCxnSpPr>
          <p:nvPr/>
        </p:nvCxnSpPr>
        <p:spPr>
          <a:xfrm flipH="1" flipV="1">
            <a:off x="5124450" y="3267075"/>
            <a:ext cx="971550" cy="147641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ύγραμμο βέλος σύνδεσης 10">
            <a:extLst>
              <a:ext uri="{FF2B5EF4-FFF2-40B4-BE49-F238E27FC236}">
                <a16:creationId xmlns:a16="http://schemas.microsoft.com/office/drawing/2014/main" id="{03A88870-6CF7-164F-90C4-B37D0FC4431B}"/>
              </a:ext>
            </a:extLst>
          </p:cNvPr>
          <p:cNvCxnSpPr>
            <a:cxnSpLocks/>
          </p:cNvCxnSpPr>
          <p:nvPr/>
        </p:nvCxnSpPr>
        <p:spPr>
          <a:xfrm flipH="1">
            <a:off x="5124450" y="3443284"/>
            <a:ext cx="971550" cy="128591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Ευθύγραμμο βέλος σύνδεσης 16">
            <a:extLst>
              <a:ext uri="{FF2B5EF4-FFF2-40B4-BE49-F238E27FC236}">
                <a16:creationId xmlns:a16="http://schemas.microsoft.com/office/drawing/2014/main" id="{5A751D25-E320-2B23-B673-0733ABD5D599}"/>
              </a:ext>
            </a:extLst>
          </p:cNvPr>
          <p:cNvCxnSpPr>
            <a:cxnSpLocks/>
          </p:cNvCxnSpPr>
          <p:nvPr/>
        </p:nvCxnSpPr>
        <p:spPr>
          <a:xfrm flipH="1">
            <a:off x="5124450" y="5448300"/>
            <a:ext cx="971550" cy="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F2A5573-791D-71AD-B2E7-B95072D2D7B3}"/>
              </a:ext>
            </a:extLst>
          </p:cNvPr>
          <p:cNvSpPr txBox="1"/>
          <p:nvPr/>
        </p:nvSpPr>
        <p:spPr>
          <a:xfrm>
            <a:off x="6160975" y="5263634"/>
            <a:ext cx="1957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Αλλαγή Γλώσσας</a:t>
            </a:r>
          </a:p>
        </p:txBody>
      </p:sp>
      <p:cxnSp>
        <p:nvCxnSpPr>
          <p:cNvPr id="20" name="Ευθύγραμμο βέλος σύνδεσης 19">
            <a:extLst>
              <a:ext uri="{FF2B5EF4-FFF2-40B4-BE49-F238E27FC236}">
                <a16:creationId xmlns:a16="http://schemas.microsoft.com/office/drawing/2014/main" id="{C489D4A3-0423-28BA-8780-1B59782720E0}"/>
              </a:ext>
            </a:extLst>
          </p:cNvPr>
          <p:cNvCxnSpPr>
            <a:cxnSpLocks/>
          </p:cNvCxnSpPr>
          <p:nvPr/>
        </p:nvCxnSpPr>
        <p:spPr>
          <a:xfrm flipH="1" flipV="1">
            <a:off x="5124450" y="5774190"/>
            <a:ext cx="971550" cy="37896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140590B-C452-2D5D-0D88-C040FA75F4F0}"/>
              </a:ext>
            </a:extLst>
          </p:cNvPr>
          <p:cNvSpPr txBox="1"/>
          <p:nvPr/>
        </p:nvSpPr>
        <p:spPr>
          <a:xfrm>
            <a:off x="6175330" y="5984760"/>
            <a:ext cx="2492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Προτιμήσεις λογισμικού</a:t>
            </a:r>
          </a:p>
        </p:txBody>
      </p:sp>
      <p:cxnSp>
        <p:nvCxnSpPr>
          <p:cNvPr id="23" name="Ευθύγραμμο βέλος σύνδεσης 22">
            <a:extLst>
              <a:ext uri="{FF2B5EF4-FFF2-40B4-BE49-F238E27FC236}">
                <a16:creationId xmlns:a16="http://schemas.microsoft.com/office/drawing/2014/main" id="{7EE7B30F-B3AD-6626-3A10-9AFECF193EDF}"/>
              </a:ext>
            </a:extLst>
          </p:cNvPr>
          <p:cNvCxnSpPr>
            <a:cxnSpLocks/>
          </p:cNvCxnSpPr>
          <p:nvPr/>
        </p:nvCxnSpPr>
        <p:spPr>
          <a:xfrm flipH="1">
            <a:off x="6175330" y="4619625"/>
            <a:ext cx="971550" cy="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BE63FBC-6229-0A4F-0E68-A025B63279BD}"/>
              </a:ext>
            </a:extLst>
          </p:cNvPr>
          <p:cNvSpPr txBox="1"/>
          <p:nvPr/>
        </p:nvSpPr>
        <p:spPr>
          <a:xfrm>
            <a:off x="7139701" y="4277687"/>
            <a:ext cx="3690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Θα δούμε αργότερα άλλους τρόπους για το ίδιο αποτέλεσμα</a:t>
            </a:r>
          </a:p>
        </p:txBody>
      </p:sp>
    </p:spTree>
    <p:extLst>
      <p:ext uri="{BB962C8B-B14F-4D97-AF65-F5344CB8AC3E}">
        <p14:creationId xmlns:p14="http://schemas.microsoft.com/office/powerpoint/2010/main" val="488711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2FFF54-88A1-79A8-BF39-733E3D5D1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Γραμμή μενού – Βίντεο</a:t>
            </a:r>
            <a:endParaRPr lang="el-GR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99527E3D-8163-CB73-4C27-41F74C750B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355" y="1961649"/>
            <a:ext cx="6685859" cy="2408129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52CBDCAA-24E6-E920-7141-C8CC790C28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9475" y="2247900"/>
            <a:ext cx="2279999" cy="3041464"/>
          </a:xfrm>
          <a:prstGeom prst="rect">
            <a:avLst/>
          </a:prstGeom>
        </p:spPr>
      </p:pic>
      <p:cxnSp>
        <p:nvCxnSpPr>
          <p:cNvPr id="9" name="Ευθύγραμμο βέλος σύνδεσης 8">
            <a:extLst>
              <a:ext uri="{FF2B5EF4-FFF2-40B4-BE49-F238E27FC236}">
                <a16:creationId xmlns:a16="http://schemas.microsoft.com/office/drawing/2014/main" id="{C66D26BB-D465-288F-A2FA-7EA1A622E593}"/>
              </a:ext>
            </a:extLst>
          </p:cNvPr>
          <p:cNvCxnSpPr>
            <a:cxnSpLocks/>
            <a:stCxn id="5" idx="1"/>
          </p:cNvCxnSpPr>
          <p:nvPr/>
        </p:nvCxnSpPr>
        <p:spPr>
          <a:xfrm flipH="1" flipV="1">
            <a:off x="5781675" y="2705100"/>
            <a:ext cx="2977800" cy="1063532"/>
          </a:xfrm>
          <a:prstGeom prst="straightConnector1">
            <a:avLst/>
          </a:prstGeom>
          <a:ln w="25400">
            <a:solidFill>
              <a:schemeClr val="accent2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F59AE85-2872-13D7-89B1-5B3015406E67}"/>
              </a:ext>
            </a:extLst>
          </p:cNvPr>
          <p:cNvSpPr txBox="1"/>
          <p:nvPr/>
        </p:nvSpPr>
        <p:spPr>
          <a:xfrm>
            <a:off x="8950844" y="5943600"/>
            <a:ext cx="1745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Βασική ρύθμιση</a:t>
            </a:r>
          </a:p>
          <a:p>
            <a:r>
              <a:rPr lang="el-GR" dirty="0"/>
              <a:t>για την ανάλυσή</a:t>
            </a:r>
          </a:p>
        </p:txBody>
      </p:sp>
      <p:cxnSp>
        <p:nvCxnSpPr>
          <p:cNvPr id="12" name="Ευθύγραμμο βέλος σύνδεσης 11">
            <a:extLst>
              <a:ext uri="{FF2B5EF4-FFF2-40B4-BE49-F238E27FC236}">
                <a16:creationId xmlns:a16="http://schemas.microsoft.com/office/drawing/2014/main" id="{37AEC13E-C68D-38E5-A414-C4EC2244E082}"/>
              </a:ext>
            </a:extLst>
          </p:cNvPr>
          <p:cNvCxnSpPr>
            <a:cxnSpLocks/>
          </p:cNvCxnSpPr>
          <p:nvPr/>
        </p:nvCxnSpPr>
        <p:spPr>
          <a:xfrm flipH="1" flipV="1">
            <a:off x="9823454" y="5289364"/>
            <a:ext cx="11640" cy="654236"/>
          </a:xfrm>
          <a:prstGeom prst="straightConnector1">
            <a:avLst/>
          </a:prstGeom>
          <a:ln w="25400">
            <a:solidFill>
              <a:schemeClr val="accent2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8CEE4D2C-0602-D03A-98B2-EAD11DF4F2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0990" y="4354973"/>
            <a:ext cx="1986495" cy="1733826"/>
          </a:xfrm>
          <a:prstGeom prst="rect">
            <a:avLst/>
          </a:prstGeom>
        </p:spPr>
      </p:pic>
      <p:cxnSp>
        <p:nvCxnSpPr>
          <p:cNvPr id="15" name="Ευθύγραμμο βέλος σύνδεσης 14">
            <a:extLst>
              <a:ext uri="{FF2B5EF4-FFF2-40B4-BE49-F238E27FC236}">
                <a16:creationId xmlns:a16="http://schemas.microsoft.com/office/drawing/2014/main" id="{68ACFE3E-7731-9B22-36B3-32F45ED58801}"/>
              </a:ext>
            </a:extLst>
          </p:cNvPr>
          <p:cNvCxnSpPr>
            <a:cxnSpLocks/>
            <a:stCxn id="14" idx="0"/>
          </p:cNvCxnSpPr>
          <p:nvPr/>
        </p:nvCxnSpPr>
        <p:spPr>
          <a:xfrm flipH="1" flipV="1">
            <a:off x="5610225" y="3038475"/>
            <a:ext cx="1624013" cy="1316498"/>
          </a:xfrm>
          <a:prstGeom prst="straightConnector1">
            <a:avLst/>
          </a:prstGeom>
          <a:ln w="25400">
            <a:solidFill>
              <a:schemeClr val="accent2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693B21E-F272-BCD0-9EB4-4F0F915F114B}"/>
              </a:ext>
            </a:extLst>
          </p:cNvPr>
          <p:cNvSpPr txBox="1"/>
          <p:nvPr/>
        </p:nvSpPr>
        <p:spPr>
          <a:xfrm>
            <a:off x="1748355" y="4827699"/>
            <a:ext cx="2999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Οι βασικές επιλογές μπορούν να υλοποιηθούν με άλλους απλούστερους τρόπους</a:t>
            </a:r>
          </a:p>
        </p:txBody>
      </p:sp>
    </p:spTree>
    <p:extLst>
      <p:ext uri="{BB962C8B-B14F-4D97-AF65-F5344CB8AC3E}">
        <p14:creationId xmlns:p14="http://schemas.microsoft.com/office/powerpoint/2010/main" val="2214211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8CF83DF-7801-8FF2-5241-B560958E9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Γραμμή μενού – Τροχιές</a:t>
            </a:r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C2B6E16B-A266-5AF3-4B60-17E5B4D928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475" y="2043948"/>
            <a:ext cx="6500549" cy="33853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C39880D-ABB1-BF80-FE4B-DCE113A1FF84}"/>
              </a:ext>
            </a:extLst>
          </p:cNvPr>
          <p:cNvSpPr txBox="1"/>
          <p:nvPr/>
        </p:nvSpPr>
        <p:spPr>
          <a:xfrm>
            <a:off x="7524752" y="4898648"/>
            <a:ext cx="39147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Χωρίς «τροχιές»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ανάλυση ΔΕ ΓΙΝΕΤΑΙ!</a:t>
            </a:r>
          </a:p>
          <a:p>
            <a:endParaRPr lang="el-GR" dirty="0"/>
          </a:p>
          <a:p>
            <a:r>
              <a:rPr lang="el-GR" dirty="0"/>
              <a:t>Όλες οι τροχιές μπορούν ευκολότερα να δημιουργηθούν με τα σχετικά εργαλεία από τη Γραμμή Εργαλείων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B419B7E4-926C-8A65-3485-4E322D31B7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025" y="3295621"/>
            <a:ext cx="1904951" cy="847753"/>
          </a:xfrm>
          <a:prstGeom prst="rect">
            <a:avLst/>
          </a:prstGeom>
        </p:spPr>
      </p:pic>
      <p:cxnSp>
        <p:nvCxnSpPr>
          <p:cNvPr id="8" name="Ευθύγραμμο βέλος σύνδεσης 7">
            <a:extLst>
              <a:ext uri="{FF2B5EF4-FFF2-40B4-BE49-F238E27FC236}">
                <a16:creationId xmlns:a16="http://schemas.microsoft.com/office/drawing/2014/main" id="{9F91D376-A452-F601-52C9-99BBD9D516F8}"/>
              </a:ext>
            </a:extLst>
          </p:cNvPr>
          <p:cNvCxnSpPr>
            <a:cxnSpLocks/>
          </p:cNvCxnSpPr>
          <p:nvPr/>
        </p:nvCxnSpPr>
        <p:spPr>
          <a:xfrm flipH="1" flipV="1">
            <a:off x="2485976" y="3629025"/>
            <a:ext cx="2181273" cy="1305731"/>
          </a:xfrm>
          <a:prstGeom prst="straightConnector1">
            <a:avLst/>
          </a:prstGeom>
          <a:ln w="25400">
            <a:solidFill>
              <a:schemeClr val="accent2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F53E649E-E7B5-3F8E-6961-8D26281B2B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025" y="4934756"/>
            <a:ext cx="1904950" cy="847753"/>
          </a:xfrm>
          <a:prstGeom prst="rect">
            <a:avLst/>
          </a:prstGeom>
        </p:spPr>
      </p:pic>
      <p:cxnSp>
        <p:nvCxnSpPr>
          <p:cNvPr id="11" name="Ευθύγραμμο βέλος σύνδεσης 10">
            <a:extLst>
              <a:ext uri="{FF2B5EF4-FFF2-40B4-BE49-F238E27FC236}">
                <a16:creationId xmlns:a16="http://schemas.microsoft.com/office/drawing/2014/main" id="{1B7D0445-8ECB-019C-3BEA-69A12250E315}"/>
              </a:ext>
            </a:extLst>
          </p:cNvPr>
          <p:cNvCxnSpPr>
            <a:cxnSpLocks/>
            <a:endCxn id="10" idx="3"/>
          </p:cNvCxnSpPr>
          <p:nvPr/>
        </p:nvCxnSpPr>
        <p:spPr>
          <a:xfrm flipH="1">
            <a:off x="2485975" y="5229225"/>
            <a:ext cx="2181274" cy="129408"/>
          </a:xfrm>
          <a:prstGeom prst="straightConnector1">
            <a:avLst/>
          </a:prstGeom>
          <a:ln w="25400">
            <a:solidFill>
              <a:schemeClr val="accent2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Δεξί άγκιστρο 14">
            <a:extLst>
              <a:ext uri="{FF2B5EF4-FFF2-40B4-BE49-F238E27FC236}">
                <a16:creationId xmlns:a16="http://schemas.microsoft.com/office/drawing/2014/main" id="{3BE6C537-0634-A541-32B6-6D1D0EAFA1DF}"/>
              </a:ext>
            </a:extLst>
          </p:cNvPr>
          <p:cNvSpPr/>
          <p:nvPr/>
        </p:nvSpPr>
        <p:spPr>
          <a:xfrm>
            <a:off x="7115175" y="2953167"/>
            <a:ext cx="228602" cy="1724025"/>
          </a:xfrm>
          <a:prstGeom prst="rightBrac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E0A25F-0311-22AA-8F14-F5CD4DE4FCA1}"/>
              </a:ext>
            </a:extLst>
          </p:cNvPr>
          <p:cNvSpPr txBox="1"/>
          <p:nvPr/>
        </p:nvSpPr>
        <p:spPr>
          <a:xfrm>
            <a:off x="7448732" y="3630513"/>
            <a:ext cx="2754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Εξελιγμένα χαρακτηριστικά</a:t>
            </a:r>
          </a:p>
        </p:txBody>
      </p:sp>
    </p:spTree>
    <p:extLst>
      <p:ext uri="{BB962C8B-B14F-4D97-AF65-F5344CB8AC3E}">
        <p14:creationId xmlns:p14="http://schemas.microsoft.com/office/powerpoint/2010/main" val="50707847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513</Words>
  <Application>Microsoft Office PowerPoint</Application>
  <PresentationFormat>Ευρεία οθόνη</PresentationFormat>
  <Paragraphs>122</Paragraphs>
  <Slides>18</Slides>
  <Notes>0</Notes>
  <HiddenSlides>1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Roboto</vt:lpstr>
      <vt:lpstr>Θέμα του Office</vt:lpstr>
      <vt:lpstr>ΠΑΝΕΚΦΕ Σεμινάριο Tracker</vt:lpstr>
      <vt:lpstr>Τι είναι το Tracker ?</vt:lpstr>
      <vt:lpstr>Τι είναι το Tracker ?</vt:lpstr>
      <vt:lpstr>Ορολογία Tracker</vt:lpstr>
      <vt:lpstr>Παρουσίαση του PowerPoint</vt:lpstr>
      <vt:lpstr>Γραμμή μενού - Αρχείο</vt:lpstr>
      <vt:lpstr>Γραμμή μενού – Επεξεργασία</vt:lpstr>
      <vt:lpstr>Γραμμή μενού – Βίντεο</vt:lpstr>
      <vt:lpstr>Γραμμή μενού – Τροχιές</vt:lpstr>
      <vt:lpstr>Γραμμή μενού – Σύστημα Συντεταγμένων</vt:lpstr>
      <vt:lpstr>Γραμμή μενού – Παράθυρο</vt:lpstr>
      <vt:lpstr>Γραμμή μενού – Βοήθεια</vt:lpstr>
      <vt:lpstr>Γραμμή εργαλείων</vt:lpstr>
      <vt:lpstr>Γραμμή εργαλείων</vt:lpstr>
      <vt:lpstr>Γραμμή εργαλείων</vt:lpstr>
      <vt:lpstr>Γραμμή ιδιοτήτων ενεργού τροχιάς</vt:lpstr>
      <vt:lpstr>Χειριστήρια αναπαραγωγής βίντεο</vt:lpstr>
      <vt:lpstr>Ας συνεχίσουμε…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Σεμινάριο Tracker</dc:title>
  <dc:creator>Bill Noussis</dc:creator>
  <cp:lastModifiedBy>Bill Noussis</cp:lastModifiedBy>
  <cp:revision>8</cp:revision>
  <dcterms:created xsi:type="dcterms:W3CDTF">2022-10-28T06:41:15Z</dcterms:created>
  <dcterms:modified xsi:type="dcterms:W3CDTF">2022-11-07T08:20:29Z</dcterms:modified>
</cp:coreProperties>
</file>