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Libre Franklin"/>
      <p:regular r:id="rId12"/>
      <p:bold r:id="rId13"/>
      <p:italic r:id="rId14"/>
      <p:boldItalic r:id="rId15"/>
    </p:embeddedFont>
    <p:embeddedFont>
      <p:font typeface="Libre Franklin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-bold.fntdata"/><Relationship Id="rId12" Type="http://schemas.openxmlformats.org/officeDocument/2006/relationships/font" Target="fonts/LibreFrankl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-boldItalic.fntdata"/><Relationship Id="rId14" Type="http://schemas.openxmlformats.org/officeDocument/2006/relationships/font" Target="fonts/LibreFranklin-italic.fntdata"/><Relationship Id="rId17" Type="http://schemas.openxmlformats.org/officeDocument/2006/relationships/font" Target="fonts/LibreFranklinMedium-bold.fntdata"/><Relationship Id="rId16" Type="http://schemas.openxmlformats.org/officeDocument/2006/relationships/font" Target="fonts/LibreFranklin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9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anekfe.gr/wp-content/uploads/2022/06/fek_a_31_2018.pd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nekfe.gr/wp-content/uploads/2022/06/2986_2002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anekfe.gr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yOB2K7_6IALrmmfabaZg4D1bFC3Nsy6-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685800" y="980729"/>
            <a:ext cx="7772400" cy="1152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l-GR"/>
              <a:t>O ΡΌΛΟΣ ΤΩΝ ΕΚΦΕ</a:t>
            </a:r>
            <a:endParaRPr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858" y="2132857"/>
            <a:ext cx="7116470" cy="4152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3"/>
          <p:cNvCxnSpPr/>
          <p:nvPr/>
        </p:nvCxnSpPr>
        <p:spPr>
          <a:xfrm>
            <a:off x="3707904" y="5157192"/>
            <a:ext cx="1872208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2339752" y="5949280"/>
            <a:ext cx="201622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3"/>
          <p:cNvSpPr/>
          <p:nvPr/>
        </p:nvSpPr>
        <p:spPr>
          <a:xfrm>
            <a:off x="3635896" y="4797152"/>
            <a:ext cx="144016" cy="144016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339752" y="5661248"/>
            <a:ext cx="144016" cy="144016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6296" y="116632"/>
            <a:ext cx="18002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l-GR"/>
              <a:t>ΛΕΙΤΟΥΡΓΊΑ ΤΩΝ ΕΚΦΕ ΩΣ ΔΟΜΈΣ ΤΩΝ ΔΔΕ: ΆΡΘΡΟ 52 ΠΑΡ. 9  ΤΟΥ </a:t>
            </a:r>
            <a:r>
              <a:rPr lang="el-GR" u="sng">
                <a:solidFill>
                  <a:schemeClr val="hlink"/>
                </a:solidFill>
                <a:hlinkClick r:id="rId3"/>
              </a:rPr>
              <a:t>Π.Δ. 18/2018</a:t>
            </a:r>
            <a:endParaRPr/>
          </a:p>
        </p:txBody>
      </p:sp>
      <p:pic>
        <p:nvPicPr>
          <p:cNvPr id="104" name="Google Shape;104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3772" y="1916832"/>
            <a:ext cx="6728588" cy="3587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4"/>
          <p:cNvCxnSpPr/>
          <p:nvPr/>
        </p:nvCxnSpPr>
        <p:spPr>
          <a:xfrm>
            <a:off x="1547664" y="2852936"/>
            <a:ext cx="144016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4"/>
          <p:cNvSpPr/>
          <p:nvPr/>
        </p:nvSpPr>
        <p:spPr>
          <a:xfrm>
            <a:off x="1331640" y="2708920"/>
            <a:ext cx="144016" cy="21602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l-GR"/>
              <a:t> ΆΡΘΡΟ 8 ΠΑΡ. 4 ΤΟΥ Ν.</a:t>
            </a:r>
            <a:r>
              <a:rPr lang="el-GR" u="sng">
                <a:solidFill>
                  <a:schemeClr val="hlink"/>
                </a:solidFill>
                <a:hlinkClick r:id="rId3"/>
              </a:rPr>
              <a:t> 2986/2002</a:t>
            </a:r>
            <a:r>
              <a:rPr lang="el-GR"/>
              <a:t> (Α΄ 24)</a:t>
            </a:r>
            <a:endParaRPr/>
          </a:p>
        </p:txBody>
      </p:sp>
      <p:pic>
        <p:nvPicPr>
          <p:cNvPr id="112" name="Google Shape;112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696" y="1662108"/>
            <a:ext cx="5256584" cy="4027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5"/>
          <p:cNvCxnSpPr/>
          <p:nvPr/>
        </p:nvCxnSpPr>
        <p:spPr>
          <a:xfrm>
            <a:off x="2483768" y="2780928"/>
            <a:ext cx="3024336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5"/>
          <p:cNvSpPr/>
          <p:nvPr/>
        </p:nvSpPr>
        <p:spPr>
          <a:xfrm>
            <a:off x="2627784" y="2564904"/>
            <a:ext cx="144016" cy="216024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ΑΡΧΙΚΉ - ΠΑΝΕΚΦΕ (PANEKFE.GR)</a:t>
            </a:r>
            <a:endParaRPr/>
          </a:p>
        </p:txBody>
      </p:sp>
      <p:pic>
        <p:nvPicPr>
          <p:cNvPr id="120" name="Google Shape;120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6"/>
          <p:cNvCxnSpPr/>
          <p:nvPr/>
        </p:nvCxnSpPr>
        <p:spPr>
          <a:xfrm>
            <a:off x="8100392" y="3212976"/>
            <a:ext cx="288032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2" name="Google Shape;122;p16"/>
          <p:cNvSpPr txBox="1"/>
          <p:nvPr/>
        </p:nvSpPr>
        <p:spPr>
          <a:xfrm>
            <a:off x="7380312" y="3140968"/>
            <a:ext cx="7200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Αρχ.σελ’ιδα</a:t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380312" y="3284984"/>
            <a:ext cx="7920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διαγωνισμοι</a:t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380312" y="3501008"/>
            <a:ext cx="7200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εργαστηριο</a:t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092280" y="3717032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Οδηγιες συσκευων</a:t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164288" y="3861048"/>
            <a:ext cx="11521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Κατάλογος ΕΚΦΕ</a:t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</a:pPr>
            <a:r>
              <a:rPr b="1" lang="el-GR" sz="2000"/>
              <a:t>ΥΠΟΧΡΕΩΤΙΚΈΣ ΕΡΓΑΣΤΗΡΙΑΚΈΣ ΑΣΚΉΣΕΙΣ ΦΥΣΙΚΏΝ ΕΠΙΣΤΗΜΏΝ </a:t>
            </a:r>
            <a:br>
              <a:rPr b="1" lang="el-GR" sz="2000"/>
            </a:br>
            <a:r>
              <a:rPr b="1" lang="el-GR" sz="1400"/>
              <a:t>(ΈΧΟΥΝ ΣΤΑΛΕΊ) HTTPS://GEORGOCHR.SITES.SCH.GR/?PAGE_ID=123</a:t>
            </a:r>
            <a:endParaRPr sz="2000"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260"/>
              <a:buChar char="🞭"/>
            </a:pPr>
            <a:r>
              <a:rPr lang="el-GR" sz="1800"/>
              <a:t>ΦΥΣΙΚΗ ΑΓΥΜΝΑΣΙΟΥ: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260"/>
              <a:buChar char="🞭"/>
            </a:pPr>
            <a:r>
              <a:rPr lang="el-GR" sz="1800" u="sng">
                <a:solidFill>
                  <a:schemeClr val="hlink"/>
                </a:solidFill>
                <a:hlinkClick r:id="rId3"/>
              </a:rPr>
              <a:t>https://drive.google.com/file/d/1yOB2K7_6IALrmmfabaZg4D1bFC3Nsy6-/view</a:t>
            </a:r>
            <a:endParaRPr sz="1800"/>
          </a:p>
          <a:p>
            <a:pPr indent="-298450" lvl="0" marL="342900" rtl="0" algn="l">
              <a:spcBef>
                <a:spcPts val="20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l-GR"/>
              <a:t>ΕΠΙΛΟΓΟΣ</a:t>
            </a:r>
            <a:br>
              <a:rPr lang="el-GR"/>
            </a:br>
            <a:endParaRPr/>
          </a:p>
        </p:txBody>
      </p:sp>
      <p:pic>
        <p:nvPicPr>
          <p:cNvPr id="138" name="Google Shape;13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988840"/>
            <a:ext cx="5457593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764705"/>
            <a:ext cx="7824663" cy="576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1979712" y="1124744"/>
            <a:ext cx="6624736" cy="21602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Διαστημικό">
  <a:themeElements>
    <a:clrScheme name="Διαστημικό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