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33.xml" ContentType="application/vnd.openxmlformats-officedocument.presentationml.slide+xml"/>
  <Override PartName="/ppt/slides/slide31.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Masters/slideMaster2.xml" ContentType="application/vnd.openxmlformats-officedocument.presentationml.slideMaster+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slideMasters/slideMaster1.xml" ContentType="application/vnd.openxmlformats-officedocument.presentationml.slideMaster+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25.xml" ContentType="application/vnd.openxmlformats-officedocument.presentationml.notesSlide+xml"/>
  <Override PartName="/ppt/notesSlides/notesSlide29.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1.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24.xml" ContentType="application/vnd.openxmlformats-officedocument.presentationml.notesSlide+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22.xml" ContentType="application/vnd.openxmlformats-officedocument.presentationml.notesSlide+xml"/>
  <Override PartName="/ppt/slideLayouts/slideLayout13.xml" ContentType="application/vnd.openxmlformats-officedocument.presentationml.slideLayout+xml"/>
  <Override PartName="/ppt/notesSlides/notesSlide23.xml" ContentType="application/vnd.openxmlformats-officedocument.presentationml.notesSlide+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03" r:id="rId1"/>
    <p:sldMasterId id="2147484641" r:id="rId2"/>
  </p:sldMasterIdLst>
  <p:notesMasterIdLst>
    <p:notesMasterId r:id="rId36"/>
  </p:notesMasterIdLst>
  <p:sldIdLst>
    <p:sldId id="670" r:id="rId3"/>
    <p:sldId id="1119" r:id="rId4"/>
    <p:sldId id="671" r:id="rId5"/>
    <p:sldId id="672" r:id="rId6"/>
    <p:sldId id="674" r:id="rId7"/>
    <p:sldId id="675" r:id="rId8"/>
    <p:sldId id="676" r:id="rId9"/>
    <p:sldId id="677" r:id="rId10"/>
    <p:sldId id="678" r:id="rId11"/>
    <p:sldId id="682" r:id="rId12"/>
    <p:sldId id="680" r:id="rId13"/>
    <p:sldId id="681" r:id="rId14"/>
    <p:sldId id="683" r:id="rId15"/>
    <p:sldId id="685" r:id="rId16"/>
    <p:sldId id="686" r:id="rId17"/>
    <p:sldId id="687" r:id="rId18"/>
    <p:sldId id="688" r:id="rId19"/>
    <p:sldId id="689" r:id="rId20"/>
    <p:sldId id="690" r:id="rId21"/>
    <p:sldId id="691" r:id="rId22"/>
    <p:sldId id="692" r:id="rId23"/>
    <p:sldId id="694" r:id="rId24"/>
    <p:sldId id="693" r:id="rId25"/>
    <p:sldId id="695" r:id="rId26"/>
    <p:sldId id="696" r:id="rId27"/>
    <p:sldId id="699" r:id="rId28"/>
    <p:sldId id="700" r:id="rId29"/>
    <p:sldId id="698" r:id="rId30"/>
    <p:sldId id="701" r:id="rId31"/>
    <p:sldId id="673" r:id="rId32"/>
    <p:sldId id="703" r:id="rId33"/>
    <p:sldId id="704" r:id="rId34"/>
    <p:sldId id="1120" r:id="rId35"/>
  </p:sldIdLst>
  <p:sldSz cx="12192000" cy="6858000"/>
  <p:notesSz cx="6794500" cy="9931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76322" autoAdjust="0"/>
  </p:normalViewPr>
  <p:slideViewPr>
    <p:cSldViewPr>
      <p:cViewPr varScale="1">
        <p:scale>
          <a:sx n="83" d="100"/>
          <a:sy n="83" d="100"/>
        </p:scale>
        <p:origin x="108" y="84"/>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10590"/>
    </p:cViewPr>
  </p:sorterViewPr>
  <p:notesViewPr>
    <p:cSldViewPr>
      <p:cViewPr varScale="1">
        <p:scale>
          <a:sx n="67" d="100"/>
          <a:sy n="67" d="100"/>
        </p:scale>
        <p:origin x="1666"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ustomXml" Target="../customXml/item4.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ustomXml" Target="../customXml/item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1EB4E92-2D60-4BD0-BB54-93923674660B}" type="datetimeFigureOut">
              <a:rPr lang="en-US"/>
              <a:pPr>
                <a:defRPr/>
              </a:pPr>
              <a:t>2/6/2017</a:t>
            </a:fld>
            <a:endParaRPr lang="en-US" dirty="0"/>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C6D8E32-4A77-4D81-83FE-FAA108ED0EA5}" type="slidenum">
              <a:rPr lang="en-US" altLang="en-US"/>
              <a:pPr>
                <a:defRPr/>
              </a:pPr>
              <a:t>‹#›</a:t>
            </a:fld>
            <a:endParaRPr lang="en-US" altLang="en-US"/>
          </a:p>
        </p:txBody>
      </p:sp>
    </p:spTree>
    <p:extLst>
      <p:ext uri="{BB962C8B-B14F-4D97-AF65-F5344CB8AC3E}">
        <p14:creationId xmlns:p14="http://schemas.microsoft.com/office/powerpoint/2010/main" val="753979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US" altLang="en-US" smtClean="0"/>
          </a:p>
        </p:txBody>
      </p:sp>
      <p:sp>
        <p:nvSpPr>
          <p:cNvPr id="66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F3A06F1-04A4-4B8E-98BC-C3F2B584A9DD}" type="slidenum">
              <a:rPr lang="en-US" altLang="en-US" smtClean="0">
                <a:latin typeface="Calibri" panose="020F0502020204030204" pitchFamily="34" charset="0"/>
              </a:rPr>
              <a:pPr/>
              <a:t>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900237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US" altLang="en-US" smtClean="0"/>
          </a:p>
        </p:txBody>
      </p:sp>
      <p:sp>
        <p:nvSpPr>
          <p:cNvPr id="68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DD9ECD-1030-4048-BF92-B2506BDA0FB4}" type="slidenum">
              <a:rPr lang="en-US" altLang="en-US" smtClean="0">
                <a:latin typeface="Calibri" panose="020F0502020204030204" pitchFamily="34" charset="0"/>
              </a:rPr>
              <a:pPr/>
              <a:t>11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599099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8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AA5D22-A405-4F11-A59E-9B9EBA00EAA4}" type="slidenum">
              <a:rPr lang="en-US" altLang="en-US" smtClean="0">
                <a:latin typeface="Calibri" panose="020F0502020204030204" pitchFamily="34" charset="0"/>
              </a:rPr>
              <a:pPr/>
              <a:t>12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896700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8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D2E982-6E10-41BF-ABD3-FC3CE083A63C}" type="slidenum">
              <a:rPr lang="en-US" altLang="en-US" smtClean="0">
                <a:latin typeface="Calibri" panose="020F0502020204030204" pitchFamily="34" charset="0"/>
              </a:rPr>
              <a:pPr/>
              <a:t>13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83869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8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FC2155A-2BE7-478A-8A46-0C557E1A94CA}" type="slidenum">
              <a:rPr lang="en-US" altLang="en-US" smtClean="0">
                <a:latin typeface="Calibri" panose="020F0502020204030204" pitchFamily="34" charset="0"/>
              </a:rPr>
              <a:pPr/>
              <a:t>14</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231064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9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4004A6-AAA9-495A-82B9-385D38284256}" type="slidenum">
              <a:rPr lang="en-US" altLang="en-US" smtClean="0">
                <a:latin typeface="Calibri" panose="020F0502020204030204" pitchFamily="34" charset="0"/>
              </a:rPr>
              <a:pPr/>
              <a:t>15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452808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US" altLang="en-US" smtClean="0"/>
          </a:p>
        </p:txBody>
      </p:sp>
      <p:sp>
        <p:nvSpPr>
          <p:cNvPr id="69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415913-4FF2-4BF9-A2B9-074974725B04}" type="slidenum">
              <a:rPr lang="en-US" altLang="en-US" smtClean="0">
                <a:latin typeface="Calibri" panose="020F0502020204030204" pitchFamily="34" charset="0"/>
              </a:rPr>
              <a:pPr/>
              <a:t>16</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460766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l-GR" altLang="el-GR" smtClean="0"/>
              <a:t>Ένα από τα μεγαλύτερα προβλήματα που θα συναντήσουμε στα διάφορα κυκλώματα συνδυαστικής λογικής είναι η σωστή λεκτική διατύπωση του προβλήματος. Η ορθή επιλογή της κατάλληλης λέξης ακόμη και θέσης που πρέπει να καταλάβει αυτή μέσα σε μία πρόταση παίζουν πρωτεύοντα ρόλο για την περιγραφή μιας ορισμένης επιθυμητής λειτουργίας. Ένας τρόπος για να αποφύγουμε αυτές τις δυσκολίες είναι η χρήση του λεγόμενου ΠΙΝΑΚΑ ΑΛΗΘΕΙΑΣ.</a:t>
            </a:r>
          </a:p>
          <a:p>
            <a:pPr algn="just"/>
            <a:r>
              <a:rPr lang="el-GR" altLang="el-GR" smtClean="0"/>
              <a:t>Ο πίνακας αλήθειας αποτελείται από τόσες κάθετες στήλες όσες είναι οι είσοδοι και οι έξοδοι του συστήματος και από τόσες οριζόντιες γραμμές όσοι είναι όλοι οι δυνατοί (ανεξάρτητοι) συνδυασμοί των εισόδων.</a:t>
            </a:r>
          </a:p>
          <a:p>
            <a:pPr algn="just"/>
            <a:r>
              <a:rPr lang="el-GR" altLang="el-GR" smtClean="0"/>
              <a:t>Η συμπλήρωση των δυνατών συνδυασμών γίνεται ως εξής: Στην τελευταία αναγραφόμενη μεταβλητή εισόδου (στην περίπτωσή μας η “</a:t>
            </a:r>
            <a:r>
              <a:rPr lang="en-US" altLang="el-GR" smtClean="0"/>
              <a:t>S2</a:t>
            </a:r>
            <a:r>
              <a:rPr lang="el-GR" altLang="el-GR" smtClean="0"/>
              <a:t>”)  η εναλλαγή των τιμών που μπορεί να λάβει η μεταβλητή αυτή (0, 1) γίνεται ανά μία οριζόντια γραμμή. Για την περαιτέρω ανάπτυξη του πίνακα αλήθειας πρέπει να ακολουθήσουμε τον παρακάτω κανόνα. “Για την συμπλήρωση μιας στήλης η οποία βρίσκεται κατά μία θέση αριστερότερα από την προηγούμενη της, οι απαιτούμενες οριζόντιες γραμμές για κάθε εναλλαγή της τιμής που μπορεί να λάβει η αντίστοιχη μεταβλητή εισόδου πρέπει να είναι διπλάσιες της προηγούμενης στήλης”.</a:t>
            </a:r>
          </a:p>
          <a:p>
            <a:pPr algn="just"/>
            <a:r>
              <a:rPr lang="el-GR" altLang="el-GR" smtClean="0"/>
              <a:t>Η τελευταία στήλη η οποία μας παρουσιάζει την κατάσταση της εξόδου συμπληρώνεται με την βοήθεια του συγκεκριμένου προβλήματος. </a:t>
            </a:r>
          </a:p>
          <a:p>
            <a:pPr algn="just"/>
            <a:endParaRPr lang="el-GR" altLang="el-GR" smtClean="0"/>
          </a:p>
        </p:txBody>
      </p:sp>
      <p:sp>
        <p:nvSpPr>
          <p:cNvPr id="69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7107D26-34C5-429F-9BF6-7A845BF1EDE7}" type="slidenum">
              <a:rPr lang="en-US" altLang="en-US" smtClean="0">
                <a:latin typeface="Calibri" panose="020F0502020204030204" pitchFamily="34" charset="0"/>
              </a:rPr>
              <a:pPr/>
              <a:t>17</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610627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l-GR" altLang="el-GR" smtClean="0"/>
              <a:t>Μια άλλη χρήση του πίνακα αλήθειας είναι η εύρεση της λογικής σχέσης μεταξύ των λογικών μεταβλητών εισόδων - εξόδων (δηλαδή της μαθηματικής έκφρασης του προβλήματος) και κατ’ επέκταση η εύρεση του κυκλώματος το οποίο μας δίνει την επιθυμητή λειτουργία (ανεξαρτήτως τεχνολογικής υλοποίησης).</a:t>
            </a:r>
          </a:p>
          <a:p>
            <a:pPr algn="just"/>
            <a:r>
              <a:rPr lang="el-GR" altLang="el-GR" smtClean="0"/>
              <a:t>Για να χρησιμοποιήσουμε τον πίνακα αλήθειας, γι’ αυτόν τον σκοπό εργαζόμαστε ως εξής:</a:t>
            </a:r>
          </a:p>
          <a:p>
            <a:pPr algn="just"/>
            <a:r>
              <a:rPr lang="el-GR" altLang="el-GR" smtClean="0"/>
              <a:t>α) Για κάθε έξοδο (σε ένα πρόβλημα μπορεί να έχουμε περισσότερες από μία εξόδους) στην αντίστοιχη στήλη εντοπίζω τις καταστάσεις “1”.</a:t>
            </a:r>
          </a:p>
          <a:p>
            <a:pPr algn="just"/>
            <a:r>
              <a:rPr lang="el-GR" altLang="el-GR" smtClean="0"/>
              <a:t>β) Για κάθε κατάσταση “1” της εξόδου γράφουμε το συγκεκριμένο συνδυασμό των μεταβλητών εισόδου. Ο συνδυασμός αυτός εκφράζεται με την λογική πράξη του γινομένου μεταξύ των λογικών μεταβλητών εισόδου. Εάν σε συγκεκριμένο συνδυασμό η λογική μεταβλητή έχει κατάσταση “0” τότε στο γινόμενο χρησιμοποιούμε την αναστροφή της, εάν έχει κατάσταση “1” τότε χρησιμοποιούμε την ίδια λογική μεταβλητή.</a:t>
            </a:r>
          </a:p>
          <a:p>
            <a:pPr algn="just"/>
            <a:r>
              <a:rPr lang="el-GR" altLang="el-GR" smtClean="0"/>
              <a:t>γ) Η τελική έκφραση της λογικής σχέσης η οποία μας παρουσιάζει το συγκεκριμένο πρόβλημα θα δίνεται από το λογικό άθροισμα όλων των λογικών γινομένων που βρήκαμε για κάθε κατάσταση “1” της εξόδου.</a:t>
            </a:r>
          </a:p>
          <a:p>
            <a:pPr algn="just"/>
            <a:endParaRPr lang="el-GR" altLang="el-GR" smtClean="0"/>
          </a:p>
          <a:p>
            <a:pPr algn="just"/>
            <a:endParaRPr lang="el-GR" altLang="el-GR" smtClean="0"/>
          </a:p>
        </p:txBody>
      </p:sp>
      <p:sp>
        <p:nvSpPr>
          <p:cNvPr id="69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D66A0E-E1AB-4D26-A4F7-7C7CED981C3C}" type="slidenum">
              <a:rPr lang="en-US" altLang="en-US" smtClean="0">
                <a:latin typeface="Calibri" panose="020F0502020204030204" pitchFamily="34" charset="0"/>
              </a:rPr>
              <a:pPr/>
              <a:t>18</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410468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9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F4C2CCD-F225-4441-B8BC-99D498FEB57C}" type="slidenum">
              <a:rPr lang="en-US" altLang="en-US" smtClean="0">
                <a:latin typeface="Calibri" panose="020F0502020204030204" pitchFamily="34" charset="0"/>
              </a:rPr>
              <a:pPr/>
              <a:t>19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117046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US" altLang="en-US" smtClean="0"/>
          </a:p>
        </p:txBody>
      </p:sp>
      <p:sp>
        <p:nvSpPr>
          <p:cNvPr id="70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A0ED41-E98A-4224-8F03-2985B70720FA}" type="slidenum">
              <a:rPr lang="en-US" altLang="en-US" smtClean="0">
                <a:latin typeface="Calibri" panose="020F0502020204030204" pitchFamily="34" charset="0"/>
              </a:rPr>
              <a:pPr/>
              <a:t>20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541334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US" altLang="en-US" smtClean="0"/>
          </a:p>
        </p:txBody>
      </p:sp>
      <p:sp>
        <p:nvSpPr>
          <p:cNvPr id="66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2F506E-F3B8-4EA6-983B-08A4ACE81238}" type="slidenum">
              <a:rPr lang="en-US" altLang="en-US" smtClean="0">
                <a:latin typeface="Calibri" panose="020F0502020204030204" pitchFamily="34" charset="0"/>
              </a:rPr>
              <a:pPr/>
              <a:t>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191948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0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ED6FDE9-9F46-47FF-A3A7-84B6D63D3FD9}" type="slidenum">
              <a:rPr lang="en-US" altLang="en-US" smtClean="0">
                <a:latin typeface="Calibri" panose="020F0502020204030204" pitchFamily="34" charset="0"/>
              </a:rPr>
              <a:pPr/>
              <a:t>21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268365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0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F17EFC6-6CE9-48AA-A8C2-D4AA9839B887}" type="slidenum">
              <a:rPr lang="en-US" altLang="en-US" smtClean="0">
                <a:latin typeface="Calibri" panose="020F0502020204030204" pitchFamily="34" charset="0"/>
              </a:rPr>
              <a:pPr/>
              <a:t>22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674465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0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88210F-9A73-40A6-A9CE-195A07BDEA9D}" type="slidenum">
              <a:rPr lang="en-US" altLang="en-US" smtClean="0">
                <a:latin typeface="Calibri" panose="020F0502020204030204" pitchFamily="34" charset="0"/>
              </a:rPr>
              <a:pPr/>
              <a:t>23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3711847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0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BF60E1-7714-48EB-A1FE-8EA6CE6FF64F}" type="slidenum">
              <a:rPr lang="en-US" altLang="en-US" smtClean="0">
                <a:latin typeface="Calibri" panose="020F0502020204030204" pitchFamily="34" charset="0"/>
              </a:rPr>
              <a:pPr/>
              <a:t>24</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61407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1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59D14E-28BE-4904-AEB6-955B680AB70D}" type="slidenum">
              <a:rPr lang="en-US" altLang="en-US" smtClean="0">
                <a:latin typeface="Calibri" panose="020F0502020204030204" pitchFamily="34" charset="0"/>
              </a:rPr>
              <a:pPr/>
              <a:t>25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356685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1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211F90-DC47-42C1-AC5D-04F89229721F}" type="slidenum">
              <a:rPr lang="en-US" altLang="en-US" smtClean="0">
                <a:latin typeface="Calibri" panose="020F0502020204030204" pitchFamily="34" charset="0"/>
              </a:rPr>
              <a:pPr/>
              <a:t>26</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9128246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1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8EB73CA-8FBF-4999-9ABF-F32E1C1F9C8B}" type="slidenum">
              <a:rPr lang="en-US" altLang="en-US" smtClean="0">
                <a:latin typeface="Calibri" panose="020F0502020204030204" pitchFamily="34" charset="0"/>
              </a:rPr>
              <a:pPr/>
              <a:t>27</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7106764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1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A338A9-B91A-4753-9016-969264EE4C1C}" type="slidenum">
              <a:rPr lang="en-US" altLang="en-US" smtClean="0">
                <a:latin typeface="Calibri" panose="020F0502020204030204" pitchFamily="34" charset="0"/>
              </a:rPr>
              <a:pPr/>
              <a:t>28</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850308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2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269DC8-7969-4B36-9A7F-3E9DFEE1DA2B}" type="slidenum">
              <a:rPr lang="en-US" altLang="en-US" smtClean="0">
                <a:latin typeface="Calibri" panose="020F0502020204030204" pitchFamily="34" charset="0"/>
              </a:rPr>
              <a:pPr/>
              <a:t>29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300604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2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96DF92-10BE-448B-91C6-DE40F56F9BFE}" type="slidenum">
              <a:rPr lang="en-US" altLang="en-US" smtClean="0">
                <a:latin typeface="Calibri" panose="020F0502020204030204" pitchFamily="34" charset="0"/>
              </a:rPr>
              <a:pPr/>
              <a:t>30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89665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899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algn="just">
              <a:defRPr/>
            </a:pPr>
            <a:r>
              <a:rPr lang="el-GR" dirty="0" smtClean="0"/>
              <a:t>Η άλγεβρα </a:t>
            </a:r>
            <a:r>
              <a:rPr lang="en-US" dirty="0" smtClean="0"/>
              <a:t>Boole</a:t>
            </a:r>
            <a:r>
              <a:rPr lang="el-GR" dirty="0" smtClean="0"/>
              <a:t> είναι ένα μαθηματικό σύστημα, το οποίο χρησιμοποιείται στην σχεδίαση των λογικών κυκλωμάτων και μας επιτρέπει να καταγράψουμε τις λειτουργίες ενός λογικού κυκλώματος με συμβολικούς όρους.  Η άλγεβρα </a:t>
            </a:r>
            <a:r>
              <a:rPr lang="en-US" dirty="0" smtClean="0"/>
              <a:t>Boole</a:t>
            </a:r>
            <a:r>
              <a:rPr lang="el-GR" dirty="0" smtClean="0"/>
              <a:t> διαφέρει από την άλγεβρα στο ότι η συμβατική άλγεβρα πραγματεύεται ποσοτικές σχέσεις (λειτουργία στο δεκαδικό σύστημα αρίθμησης), ενώ η άλγεβρα </a:t>
            </a:r>
            <a:r>
              <a:rPr lang="en-US" dirty="0" smtClean="0"/>
              <a:t>Boole</a:t>
            </a:r>
            <a:r>
              <a:rPr lang="el-GR" dirty="0" smtClean="0"/>
              <a:t> πραγματεύεται λογικές σχέσεις (λειτουργία στο δυαδικό σύστημα). Οι μεταβλητές της άλγεβρας </a:t>
            </a:r>
            <a:r>
              <a:rPr lang="en-US" dirty="0" smtClean="0"/>
              <a:t>Boole</a:t>
            </a:r>
            <a:r>
              <a:rPr lang="el-GR" dirty="0" smtClean="0"/>
              <a:t> μπορούν να λάβουν δύο τιμές:</a:t>
            </a:r>
          </a:p>
          <a:p>
            <a:pPr algn="just">
              <a:defRPr/>
            </a:pPr>
            <a:r>
              <a:rPr lang="el-GR" dirty="0" smtClean="0"/>
              <a:t>α. Την τιμή “0” ή </a:t>
            </a:r>
            <a:r>
              <a:rPr lang="en-US" dirty="0" smtClean="0"/>
              <a:t>OFF</a:t>
            </a:r>
            <a:r>
              <a:rPr lang="el-GR" dirty="0" smtClean="0"/>
              <a:t> ή </a:t>
            </a:r>
            <a:r>
              <a:rPr lang="en-US" dirty="0" smtClean="0"/>
              <a:t>LOW</a:t>
            </a:r>
            <a:endParaRPr lang="el-GR" dirty="0" smtClean="0"/>
          </a:p>
          <a:p>
            <a:pPr algn="just">
              <a:defRPr/>
            </a:pPr>
            <a:r>
              <a:rPr lang="el-GR" dirty="0" smtClean="0"/>
              <a:t>β. Την τιμή “1” ή </a:t>
            </a:r>
            <a:r>
              <a:rPr lang="en-US" dirty="0" smtClean="0"/>
              <a:t>ON</a:t>
            </a:r>
            <a:r>
              <a:rPr lang="el-GR" dirty="0" smtClean="0"/>
              <a:t> ή </a:t>
            </a:r>
            <a:r>
              <a:rPr lang="en-US" dirty="0" smtClean="0"/>
              <a:t>HIGH</a:t>
            </a:r>
            <a:endParaRPr lang="el-GR" dirty="0" smtClean="0"/>
          </a:p>
          <a:p>
            <a:pPr>
              <a:defRPr/>
            </a:pPr>
            <a:endParaRPr lang="el-GR" b="1" dirty="0" smtClean="0"/>
          </a:p>
          <a:p>
            <a:pPr algn="just">
              <a:defRPr/>
            </a:pPr>
            <a:r>
              <a:rPr lang="el-GR" dirty="0" smtClean="0"/>
              <a:t>Πράξεις της άλγεβρας </a:t>
            </a:r>
            <a:r>
              <a:rPr lang="en-US" dirty="0" smtClean="0"/>
              <a:t>Boole</a:t>
            </a:r>
            <a:endParaRPr lang="el-GR" dirty="0" smtClean="0"/>
          </a:p>
          <a:p>
            <a:pPr algn="just">
              <a:defRPr/>
            </a:pPr>
            <a:endParaRPr lang="el-GR" dirty="0" smtClean="0"/>
          </a:p>
          <a:p>
            <a:pPr algn="just">
              <a:defRPr/>
            </a:pPr>
            <a:r>
              <a:rPr lang="el-GR" dirty="0" smtClean="0"/>
              <a:t>Ι Σ Ο Τ Η Τ Α Σ  :  Λέμε ότι οι δύο λογικές μεταβλητές Α και Β είναι ίσες μεταξύ τους τότε και μόνο τότε :</a:t>
            </a:r>
          </a:p>
          <a:p>
            <a:pPr algn="just">
              <a:defRPr/>
            </a:pPr>
            <a:r>
              <a:rPr lang="el-GR" dirty="0" smtClean="0"/>
              <a:t> </a:t>
            </a:r>
          </a:p>
          <a:p>
            <a:pPr algn="just">
              <a:defRPr/>
            </a:pPr>
            <a:r>
              <a:rPr lang="el-GR" dirty="0" smtClean="0"/>
              <a:t>- όταν Α=0 και Β=0</a:t>
            </a:r>
          </a:p>
          <a:p>
            <a:pPr algn="just">
              <a:defRPr/>
            </a:pPr>
            <a:r>
              <a:rPr lang="el-GR" dirty="0" smtClean="0"/>
              <a:t>- όταν Α=1 και Β=1</a:t>
            </a:r>
          </a:p>
          <a:p>
            <a:pPr algn="just">
              <a:defRPr/>
            </a:pPr>
            <a:r>
              <a:rPr lang="el-GR" dirty="0" smtClean="0"/>
              <a:t>Στο σχήμα παρουσιάζεται ένα παράδειγμα λογικής ισότητας μεταξύ των μεταβλητών “</a:t>
            </a:r>
            <a:r>
              <a:rPr lang="en-US" dirty="0" smtClean="0"/>
              <a:t>S</a:t>
            </a:r>
            <a:r>
              <a:rPr lang="el-GR" dirty="0" smtClean="0"/>
              <a:t>1” και “</a:t>
            </a:r>
            <a:r>
              <a:rPr lang="en-US" dirty="0" smtClean="0"/>
              <a:t>L</a:t>
            </a:r>
            <a:r>
              <a:rPr lang="el-GR" dirty="0" smtClean="0"/>
              <a:t>”  :  </a:t>
            </a:r>
            <a:r>
              <a:rPr lang="en-US" dirty="0" smtClean="0"/>
              <a:t>L</a:t>
            </a:r>
            <a:r>
              <a:rPr lang="el-GR" dirty="0" smtClean="0"/>
              <a:t>=</a:t>
            </a:r>
            <a:r>
              <a:rPr lang="en-US" dirty="0" smtClean="0"/>
              <a:t>S</a:t>
            </a:r>
            <a:r>
              <a:rPr lang="el-GR" dirty="0" smtClean="0"/>
              <a:t>1. Πράγματι όταν ο διακόπτης </a:t>
            </a:r>
            <a:r>
              <a:rPr lang="en-US" dirty="0" smtClean="0"/>
              <a:t>S</a:t>
            </a:r>
            <a:r>
              <a:rPr lang="el-GR" dirty="0" smtClean="0"/>
              <a:t>1 είναι ανοικτός (0) τότε η λάμπα </a:t>
            </a:r>
            <a:r>
              <a:rPr lang="en-US" dirty="0" smtClean="0"/>
              <a:t>L</a:t>
            </a:r>
            <a:r>
              <a:rPr lang="el-GR" dirty="0" smtClean="0"/>
              <a:t> είναι σβηστή (0), ενώ όταν ο διακόπτης </a:t>
            </a:r>
            <a:r>
              <a:rPr lang="en-US" dirty="0" smtClean="0"/>
              <a:t>S</a:t>
            </a:r>
            <a:r>
              <a:rPr lang="el-GR" dirty="0" smtClean="0"/>
              <a:t>1 είναι κλειστός (1) τότε η λάμπα </a:t>
            </a:r>
            <a:r>
              <a:rPr lang="en-US" dirty="0" smtClean="0"/>
              <a:t>L</a:t>
            </a:r>
            <a:r>
              <a:rPr lang="el-GR" dirty="0" smtClean="0"/>
              <a:t> ανάβει (1)</a:t>
            </a:r>
          </a:p>
          <a:p>
            <a:pPr algn="just">
              <a:defRPr/>
            </a:pPr>
            <a:endParaRPr lang="el-GR" altLang="el-GR" dirty="0" smtClean="0"/>
          </a:p>
        </p:txBody>
      </p:sp>
      <p:sp>
        <p:nvSpPr>
          <p:cNvPr id="66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EFC406-133F-4A88-B898-95717020EB23}" type="slidenum">
              <a:rPr lang="en-US" altLang="en-US" smtClean="0">
                <a:latin typeface="Calibri" panose="020F0502020204030204" pitchFamily="34" charset="0"/>
              </a:rPr>
              <a:pPr/>
              <a:t>4</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1126850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2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9E05AA2-8C4F-4D9D-9DA1-81F2E71B7692}" type="slidenum">
              <a:rPr lang="en-US" altLang="en-US" smtClean="0">
                <a:latin typeface="Calibri" panose="020F0502020204030204" pitchFamily="34" charset="0"/>
              </a:rPr>
              <a:pPr/>
              <a:t>31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5487410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72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300B34-291C-4324-B21B-F410A4CA3B80}" type="slidenum">
              <a:rPr lang="en-US" altLang="en-US" smtClean="0">
                <a:latin typeface="Calibri" panose="020F0502020204030204" pitchFamily="34" charset="0"/>
              </a:rPr>
              <a:pPr/>
              <a:t>32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115316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just" defTabSz="2177141" rtl="0" eaLnBrk="1" fontAlgn="auto" latinLnBrk="0" hangingPunct="1">
              <a:lnSpc>
                <a:spcPct val="100000"/>
              </a:lnSpc>
              <a:spcBef>
                <a:spcPts val="0"/>
              </a:spcBef>
              <a:spcAft>
                <a:spcPts val="0"/>
              </a:spcAft>
              <a:buClrTx/>
              <a:buSzTx/>
              <a:buFontTx/>
              <a:buNone/>
              <a:tabLst/>
              <a:defRPr/>
            </a:pPr>
            <a:endParaRPr lang="el-GR" sz="1200" kern="1200" dirty="0" smtClean="0">
              <a:solidFill>
                <a:schemeClr val="tx1"/>
              </a:solidFill>
              <a:latin typeface="+mn-lt"/>
              <a:ea typeface="+mn-ea"/>
              <a:cs typeface="+mn-cs"/>
            </a:endParaRPr>
          </a:p>
        </p:txBody>
      </p:sp>
      <p:sp>
        <p:nvSpPr>
          <p:cNvPr id="4" name="3 - Θέση αριθμού διαφάνειας"/>
          <p:cNvSpPr>
            <a:spLocks noGrp="1"/>
          </p:cNvSpPr>
          <p:nvPr>
            <p:ph type="sldNum" sz="quarter" idx="10"/>
          </p:nvPr>
        </p:nvSpPr>
        <p:spPr/>
        <p:txBody>
          <a:bodyPr/>
          <a:lstStyle/>
          <a:p>
            <a:fld id="{A866764A-E400-42E8-900B-6B0E1012F0B8}" type="slidenum">
              <a:rPr lang="el-GR" smtClean="0">
                <a:solidFill>
                  <a:prstClr val="black"/>
                </a:solidFill>
              </a:rPr>
              <a:pPr/>
              <a:t>33</a:t>
            </a:fld>
            <a:endParaRPr lang="el-GR">
              <a:solidFill>
                <a:prstClr val="black"/>
              </a:solidFill>
            </a:endParaRPr>
          </a:p>
        </p:txBody>
      </p:sp>
    </p:spTree>
    <p:extLst>
      <p:ext uri="{BB962C8B-B14F-4D97-AF65-F5344CB8AC3E}">
        <p14:creationId xmlns:p14="http://schemas.microsoft.com/office/powerpoint/2010/main" val="160067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l-GR" altLang="el-GR" smtClean="0"/>
              <a:t>ΑΝΤΙΘΕΣΗ ή ΑΡΝΗΣΗ ή ΑΝΑΣΤΡΟΦΗ</a:t>
            </a:r>
          </a:p>
          <a:p>
            <a:pPr algn="just"/>
            <a:r>
              <a:rPr lang="el-GR" altLang="el-GR" smtClean="0"/>
              <a:t>Λέμε ότι η λογική μεταβλητή Α είναι αντίθετη της λογικής μεταβλητής Β:</a:t>
            </a:r>
          </a:p>
          <a:p>
            <a:pPr algn="just"/>
            <a:r>
              <a:rPr lang="el-GR" altLang="el-GR" smtClean="0"/>
              <a:t>- όταν Α=0 τότε Β=1    και</a:t>
            </a:r>
          </a:p>
          <a:p>
            <a:pPr algn="just"/>
            <a:r>
              <a:rPr lang="el-GR" altLang="el-GR" smtClean="0"/>
              <a:t>- όταν Α=1 τότε Β=0</a:t>
            </a:r>
          </a:p>
          <a:p>
            <a:pPr algn="just"/>
            <a:endParaRPr lang="el-GR" altLang="el-GR" smtClean="0"/>
          </a:p>
          <a:p>
            <a:pPr algn="just"/>
            <a:r>
              <a:rPr lang="el-GR" altLang="el-GR" smtClean="0"/>
              <a:t>Ο συμβολισμός της “αντίθεσης” είναι μία παύλα πάνω από την ονομασία της λογικής μεταβλητής. Εάν θέλουμε λοιπόν να γράψουμε με λογική σχέση την αντίθεση δύο λογικών μεταβλητών έχουμε:</a:t>
            </a:r>
          </a:p>
          <a:p>
            <a:pPr algn="just"/>
            <a:r>
              <a:rPr lang="el-GR" altLang="el-GR" smtClean="0"/>
              <a:t>Ο τρόπος με τον οποίο διαβάζουμε αυτήν την λογική σχέση είναι: ΟΧΙ “Α” ΙΣΟΝ “Β”</a:t>
            </a:r>
          </a:p>
          <a:p>
            <a:pPr algn="just"/>
            <a:r>
              <a:rPr lang="el-GR" altLang="el-GR" smtClean="0"/>
              <a:t>Στο σχήμα της  διαφάνειας  έχουμε μεταφέρει την πράξη της λογικής αντίθεσης σε ένα απλό ηλεκτρολογικό κύκλωμα. </a:t>
            </a:r>
          </a:p>
          <a:p>
            <a:pPr algn="just"/>
            <a:endParaRPr lang="el-GR" altLang="el-GR" i="1" smtClean="0"/>
          </a:p>
        </p:txBody>
      </p:sp>
      <p:sp>
        <p:nvSpPr>
          <p:cNvPr id="66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0FC419-FE7E-4779-8F3D-1D9EF0ED809D}" type="slidenum">
              <a:rPr lang="en-US" altLang="en-US" smtClean="0">
                <a:latin typeface="Calibri" panose="020F0502020204030204" pitchFamily="34" charset="0"/>
              </a:rPr>
              <a:pPr/>
              <a:t>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857350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l-GR" altLang="el-GR" smtClean="0"/>
              <a:t>ΓΙΝΟΜΕΝΟΥ</a:t>
            </a:r>
          </a:p>
          <a:p>
            <a:pPr algn="just"/>
            <a:r>
              <a:rPr lang="el-GR" altLang="el-GR" smtClean="0"/>
              <a:t>Ορίζουμε σαν “λογικό γινόμενο” μεταξύ δύο ή περισσοτέρων λογικών μεταβλητών Α, Β, κ.λ.π. την μεταβλητή Λ, η οποία λαμβάνει κατάσταση “1” μόνον όταν όλες οι λογικές μεταβλητές Α, Β, κ.λ.π. είναι σε λογική κατάσταση “1”. Το σύμβολο της λογικής πράξης του γινομένου είναι “.” , η δε λογική σχέση αυτής της πράξης παρουσιάζεται ως εξής:   Λ = Α . Β . Γ.   … Η πράξη του λογικού γινομένου διέπεται από τα εξής αξιώματα:</a:t>
            </a:r>
          </a:p>
          <a:p>
            <a:pPr algn="just"/>
            <a:endParaRPr lang="el-GR" altLang="el-GR" smtClean="0"/>
          </a:p>
          <a:p>
            <a:pPr algn="just"/>
            <a:r>
              <a:rPr lang="el-GR" altLang="el-GR" smtClean="0"/>
              <a:t>0 . 0 = 0</a:t>
            </a:r>
          </a:p>
          <a:p>
            <a:pPr algn="just"/>
            <a:r>
              <a:rPr lang="el-GR" altLang="el-GR" smtClean="0"/>
              <a:t>0 . 1 = 0</a:t>
            </a:r>
          </a:p>
          <a:p>
            <a:pPr algn="just"/>
            <a:r>
              <a:rPr lang="el-GR" altLang="el-GR" smtClean="0"/>
              <a:t>1 . 1 = 1</a:t>
            </a:r>
          </a:p>
          <a:p>
            <a:pPr algn="just"/>
            <a:endParaRPr lang="el-GR" altLang="el-GR" smtClean="0"/>
          </a:p>
          <a:p>
            <a:pPr algn="just"/>
            <a:r>
              <a:rPr lang="el-GR" altLang="el-GR" smtClean="0"/>
              <a:t>Το σύμβολο “.” δεν έχει την έννοια του αριθμητικού γινομένου αλλά την έννοια του “ΤΑΥΤΟΧΡΟΝΑ”, “ΚΑΙ”, “ΤΟΜΗ”, “</a:t>
            </a:r>
            <a:r>
              <a:rPr lang="en-US" altLang="el-GR" smtClean="0"/>
              <a:t>AND</a:t>
            </a:r>
            <a:r>
              <a:rPr lang="el-GR" altLang="el-GR" smtClean="0"/>
              <a:t>”.</a:t>
            </a:r>
            <a:r>
              <a:rPr lang="el-GR" altLang="el-GR" b="1" smtClean="0"/>
              <a:t> </a:t>
            </a:r>
            <a:r>
              <a:rPr lang="el-GR" altLang="el-GR" smtClean="0"/>
              <a:t>Η ΑΝΤΙΣΤΟΙΧΙΑ ΜΕΤΑΞΥ ΤΗΣ ΛΟΓΙΚΗΣ ΠΡΑΞΕΩΣ ΤΟΥ ΓΙΝΟΜΕΝΟΥ ΚΑΙ ΤΟΥ ΗΛΕΚΤΡΟΛΟΓΙΚΟΥ ΣΧΕΔΙΟΥ ΕΙΝΑΙ Η ΕΝ ΣΕΙΡΑ ΣΥΝΔΕΣΗ ΤΩΝ ΕΠΑΦΩΝ.</a:t>
            </a:r>
          </a:p>
          <a:p>
            <a:pPr algn="just"/>
            <a:r>
              <a:rPr lang="el-GR" altLang="el-GR" smtClean="0"/>
              <a:t>Στο σχήμα της διαφάνειας  παρουσιάζεται η λογική πράξη του γινομένου σε ένα απλό ηλεκτρολογικό σχέδιο. </a:t>
            </a:r>
          </a:p>
          <a:p>
            <a:pPr algn="just"/>
            <a:endParaRPr lang="el-GR" altLang="el-GR" i="1" smtClean="0"/>
          </a:p>
        </p:txBody>
      </p:sp>
      <p:sp>
        <p:nvSpPr>
          <p:cNvPr id="66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DE85E6-0392-4759-8AFD-B159BF997FB0}" type="slidenum">
              <a:rPr lang="en-US" altLang="en-US" smtClean="0">
                <a:latin typeface="Calibri" panose="020F0502020204030204" pitchFamily="34" charset="0"/>
              </a:rPr>
              <a:pPr/>
              <a:t>6</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76069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l-GR" altLang="el-GR" smtClean="0"/>
              <a:t>ΑΘΡΟΙΣΜΑΤΟΣ</a:t>
            </a:r>
          </a:p>
          <a:p>
            <a:pPr algn="just"/>
            <a:r>
              <a:rPr lang="el-GR" altLang="el-GR" smtClean="0"/>
              <a:t>Ορίζουμε σαν “λογικό άθροισμα” μεταξύ δύο ή περισσοτέρων λογικών μεταβλητών Α, Β, κ.λ.π. τη μεταβλητή Λ η οποία λαμβάνει κατάσταση “1” όταν τουλάχιστον μία ή περισσότερες μεταβλητές εισόδου έχουν κατάσταση “1”. Το σύμβολο της λογικής πράξης του αθροίσματος είναι “+”, η δε λογική σχέση αυτής της πράξης παρουσιάζεται ως εξής:   Λ = Α + Β + …… + .</a:t>
            </a:r>
          </a:p>
          <a:p>
            <a:pPr algn="just"/>
            <a:r>
              <a:rPr lang="el-GR" altLang="el-GR" smtClean="0"/>
              <a:t>Η πράξη του λογικού αθροίσματος διέπεται από τα εξής αξιώματα:</a:t>
            </a:r>
          </a:p>
          <a:p>
            <a:pPr algn="just"/>
            <a:r>
              <a:rPr lang="el-GR" altLang="el-GR" smtClean="0"/>
              <a:t>0 + 0 = 0</a:t>
            </a:r>
          </a:p>
          <a:p>
            <a:pPr algn="just"/>
            <a:r>
              <a:rPr lang="el-GR" altLang="el-GR" smtClean="0"/>
              <a:t>0 + 1 = 1</a:t>
            </a:r>
          </a:p>
          <a:p>
            <a:pPr algn="just"/>
            <a:r>
              <a:rPr lang="el-GR" altLang="el-GR" smtClean="0"/>
              <a:t>1 + 1 = 1</a:t>
            </a:r>
          </a:p>
          <a:p>
            <a:pPr algn="just"/>
            <a:r>
              <a:rPr lang="el-GR" altLang="el-GR" smtClean="0"/>
              <a:t>Το σύμβολο “+” δεν έχει την έννοια του αριθμητικού αθροίσματος, αλλά την έννοια “ΕΙΤΕ”, “Η”, “ΕΝΩΣΗ”, “</a:t>
            </a:r>
            <a:r>
              <a:rPr lang="en-US" altLang="el-GR" smtClean="0"/>
              <a:t>OR</a:t>
            </a:r>
            <a:r>
              <a:rPr lang="el-GR" altLang="el-GR" smtClean="0"/>
              <a:t>”.</a:t>
            </a:r>
          </a:p>
          <a:p>
            <a:pPr algn="just"/>
            <a:r>
              <a:rPr lang="el-GR" altLang="el-GR" smtClean="0"/>
              <a:t>Η ΑΝΤΙΣΤΟΙΧΙΑ ΜΕΤΑΞΥ ΤΗΣ ΛΟΓΙΚΗΣ ΠΡΑΞΕΩΣ ΤΟΥ ΑΘΡΟΙΣΜΑΤΟΣ ΚΑΙ ΤΟΥ ΗΛΕΚΤΡΟΛΟΓΙΚΟΥ ΣΧΕΔΙΟΥ ΕΙΝΑΙ Η ΕΝ ΠΑΡΑΛΛΗΛΩ ΣΥΝΔΕΣΗ ΤΩΝ ΕΠΑΦΩΝ.</a:t>
            </a:r>
          </a:p>
          <a:p>
            <a:pPr algn="just"/>
            <a:r>
              <a:rPr lang="el-GR" altLang="el-GR" smtClean="0"/>
              <a:t>Στο σχήμα της διαφάνειας  παρουσιάζεται η λογική πράξη του αθροίσματος σε ένα απλό ηλεκτρολογικό σχέδιο. </a:t>
            </a:r>
          </a:p>
        </p:txBody>
      </p:sp>
      <p:sp>
        <p:nvSpPr>
          <p:cNvPr id="67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17664F-CC8D-45F1-9EF6-78F9ACBEA994}" type="slidenum">
              <a:rPr lang="en-US" altLang="en-US" smtClean="0">
                <a:latin typeface="Calibri" panose="020F0502020204030204" pitchFamily="34" charset="0"/>
              </a:rPr>
              <a:pPr/>
              <a:t>7</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517171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i="1" smtClean="0"/>
          </a:p>
        </p:txBody>
      </p:sp>
      <p:sp>
        <p:nvSpPr>
          <p:cNvPr id="67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027A7A-A55C-4432-B829-E358D895AD6E}" type="slidenum">
              <a:rPr lang="en-US" altLang="en-US" smtClean="0">
                <a:latin typeface="Calibri" panose="020F0502020204030204" pitchFamily="34" charset="0"/>
              </a:rPr>
              <a:pPr/>
              <a:t>8</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00245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i="1" smtClean="0"/>
          </a:p>
        </p:txBody>
      </p:sp>
      <p:sp>
        <p:nvSpPr>
          <p:cNvPr id="67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5BC9D9-DFDC-4A28-BC13-6BC2D643BA5E}" type="slidenum">
              <a:rPr lang="en-US" altLang="en-US" smtClean="0">
                <a:latin typeface="Calibri" panose="020F0502020204030204" pitchFamily="34" charset="0"/>
              </a:rPr>
              <a:pPr/>
              <a:t>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206428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l-GR" altLang="el-GR" smtClean="0"/>
          </a:p>
        </p:txBody>
      </p:sp>
      <p:sp>
        <p:nvSpPr>
          <p:cNvPr id="67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976AA3-0C22-42C9-94FB-7658489A28DF}" type="slidenum">
              <a:rPr lang="en-US" altLang="en-US" smtClean="0">
                <a:latin typeface="Calibri" panose="020F0502020204030204" pitchFamily="34" charset="0"/>
              </a:rPr>
              <a:pPr/>
              <a:t>10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04248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CEF064B-1E4A-4DD6-9AAF-4CCEFF77F21C}" type="datetimeFigureOut">
              <a:rPr lang="en-US"/>
              <a:pPr>
                <a:defRPr/>
              </a:pPr>
              <a:t>2/6/2017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6B19B1-45D1-442A-8BBF-51F804E34759}" type="slidenum">
              <a:rPr lang="en-US" altLang="en-US"/>
              <a:pPr>
                <a:defRPr/>
              </a:pPr>
              <a:t>‹#›</a:t>
            </a:fld>
            <a:endParaRPr lang="en-US" altLang="en-US"/>
          </a:p>
        </p:txBody>
      </p:sp>
    </p:spTree>
    <p:extLst>
      <p:ext uri="{BB962C8B-B14F-4D97-AF65-F5344CB8AC3E}">
        <p14:creationId xmlns:p14="http://schemas.microsoft.com/office/powerpoint/2010/main" val="260970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045C4A6-27AA-4606-B613-17D0B0F7C7BB}" type="datetimeFigureOut">
              <a:rPr lang="en-US"/>
              <a:pPr>
                <a:defRPr/>
              </a:pPr>
              <a:t>2/6/2017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9378F3-E1C7-436B-832D-CBD048008F9E}" type="slidenum">
              <a:rPr lang="en-US" altLang="en-US"/>
              <a:pPr>
                <a:defRPr/>
              </a:pPr>
              <a:t>‹#›</a:t>
            </a:fld>
            <a:endParaRPr lang="en-US" altLang="en-US"/>
          </a:p>
        </p:txBody>
      </p:sp>
    </p:spTree>
    <p:extLst>
      <p:ext uri="{BB962C8B-B14F-4D97-AF65-F5344CB8AC3E}">
        <p14:creationId xmlns:p14="http://schemas.microsoft.com/office/powerpoint/2010/main" val="960358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CA7D7D2-6F41-4017-B43A-CBC2C5E881A5}" type="datetimeFigureOut">
              <a:rPr lang="en-US"/>
              <a:pPr>
                <a:defRPr/>
              </a:pPr>
              <a:t>2/6/2017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0086B9-6A4C-4EA2-8265-16C129DD285C}" type="slidenum">
              <a:rPr lang="en-US" altLang="en-US"/>
              <a:pPr>
                <a:defRPr/>
              </a:pPr>
              <a:t>‹#›</a:t>
            </a:fld>
            <a:endParaRPr lang="en-US" altLang="en-US"/>
          </a:p>
        </p:txBody>
      </p:sp>
    </p:spTree>
    <p:extLst>
      <p:ext uri="{BB962C8B-B14F-4D97-AF65-F5344CB8AC3E}">
        <p14:creationId xmlns:p14="http://schemas.microsoft.com/office/powerpoint/2010/main" val="1553218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1" y="2130425"/>
            <a:ext cx="10363200" cy="1470026"/>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828807" y="3886200"/>
            <a:ext cx="8534400" cy="1752600"/>
          </a:xfrm>
        </p:spPr>
        <p:txBody>
          <a:bodyPr/>
          <a:lstStyle>
            <a:lvl1pPr marL="0" indent="0" algn="ctr">
              <a:buNone/>
              <a:defRPr>
                <a:solidFill>
                  <a:schemeClr val="tx1">
                    <a:tint val="75000"/>
                  </a:schemeClr>
                </a:solidFill>
              </a:defRPr>
            </a:lvl1pPr>
            <a:lvl2pPr marL="608917" indent="0" algn="ctr">
              <a:buNone/>
              <a:defRPr>
                <a:solidFill>
                  <a:schemeClr val="tx1">
                    <a:tint val="75000"/>
                  </a:schemeClr>
                </a:solidFill>
              </a:defRPr>
            </a:lvl2pPr>
            <a:lvl3pPr marL="1217828" indent="0" algn="ctr">
              <a:buNone/>
              <a:defRPr>
                <a:solidFill>
                  <a:schemeClr val="tx1">
                    <a:tint val="75000"/>
                  </a:schemeClr>
                </a:solidFill>
              </a:defRPr>
            </a:lvl3pPr>
            <a:lvl4pPr marL="1826745" indent="0" algn="ctr">
              <a:buNone/>
              <a:defRPr>
                <a:solidFill>
                  <a:schemeClr val="tx1">
                    <a:tint val="75000"/>
                  </a:schemeClr>
                </a:solidFill>
              </a:defRPr>
            </a:lvl4pPr>
            <a:lvl5pPr marL="2435659" indent="0" algn="ctr">
              <a:buNone/>
              <a:defRPr>
                <a:solidFill>
                  <a:schemeClr val="tx1">
                    <a:tint val="75000"/>
                  </a:schemeClr>
                </a:solidFill>
              </a:defRPr>
            </a:lvl5pPr>
            <a:lvl6pPr marL="3044573" indent="0" algn="ctr">
              <a:buNone/>
              <a:defRPr>
                <a:solidFill>
                  <a:schemeClr val="tx1">
                    <a:tint val="75000"/>
                  </a:schemeClr>
                </a:solidFill>
              </a:defRPr>
            </a:lvl6pPr>
            <a:lvl7pPr marL="3653489" indent="0" algn="ctr">
              <a:buNone/>
              <a:defRPr>
                <a:solidFill>
                  <a:schemeClr val="tx1">
                    <a:tint val="75000"/>
                  </a:schemeClr>
                </a:solidFill>
              </a:defRPr>
            </a:lvl7pPr>
            <a:lvl8pPr marL="4262400" indent="0" algn="ctr">
              <a:buNone/>
              <a:defRPr>
                <a:solidFill>
                  <a:schemeClr val="tx1">
                    <a:tint val="75000"/>
                  </a:schemeClr>
                </a:solidFill>
              </a:defRPr>
            </a:lvl8pPr>
            <a:lvl9pPr marL="4871318"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10325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70323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5" y="4406901"/>
            <a:ext cx="10363200" cy="1362075"/>
          </a:xfrm>
        </p:spPr>
        <p:txBody>
          <a:bodyPr anchor="t"/>
          <a:lstStyle>
            <a:lvl1pPr algn="l">
              <a:defRPr sz="5299"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5" y="2906713"/>
            <a:ext cx="10363200" cy="1500187"/>
          </a:xfrm>
        </p:spPr>
        <p:txBody>
          <a:bodyPr anchor="b"/>
          <a:lstStyle>
            <a:lvl1pPr marL="0" indent="0">
              <a:buNone/>
              <a:defRPr sz="2699">
                <a:solidFill>
                  <a:schemeClr val="tx1">
                    <a:tint val="75000"/>
                  </a:schemeClr>
                </a:solidFill>
              </a:defRPr>
            </a:lvl1pPr>
            <a:lvl2pPr marL="608917" indent="0">
              <a:buNone/>
              <a:defRPr sz="2400">
                <a:solidFill>
                  <a:schemeClr val="tx1">
                    <a:tint val="75000"/>
                  </a:schemeClr>
                </a:solidFill>
              </a:defRPr>
            </a:lvl2pPr>
            <a:lvl3pPr marL="1217828" indent="0">
              <a:buNone/>
              <a:defRPr sz="2100">
                <a:solidFill>
                  <a:schemeClr val="tx1">
                    <a:tint val="75000"/>
                  </a:schemeClr>
                </a:solidFill>
              </a:defRPr>
            </a:lvl3pPr>
            <a:lvl4pPr marL="1826745" indent="0">
              <a:buNone/>
              <a:defRPr sz="1900">
                <a:solidFill>
                  <a:schemeClr val="tx1">
                    <a:tint val="75000"/>
                  </a:schemeClr>
                </a:solidFill>
              </a:defRPr>
            </a:lvl4pPr>
            <a:lvl5pPr marL="2435659" indent="0">
              <a:buNone/>
              <a:defRPr sz="1900">
                <a:solidFill>
                  <a:schemeClr val="tx1">
                    <a:tint val="75000"/>
                  </a:schemeClr>
                </a:solidFill>
              </a:defRPr>
            </a:lvl5pPr>
            <a:lvl6pPr marL="3044573" indent="0">
              <a:buNone/>
              <a:defRPr sz="1900">
                <a:solidFill>
                  <a:schemeClr val="tx1">
                    <a:tint val="75000"/>
                  </a:schemeClr>
                </a:solidFill>
              </a:defRPr>
            </a:lvl6pPr>
            <a:lvl7pPr marL="3653489" indent="0">
              <a:buNone/>
              <a:defRPr sz="1900">
                <a:solidFill>
                  <a:schemeClr val="tx1">
                    <a:tint val="75000"/>
                  </a:schemeClr>
                </a:solidFill>
              </a:defRPr>
            </a:lvl7pPr>
            <a:lvl8pPr marL="4262400" indent="0">
              <a:buNone/>
              <a:defRPr sz="1900">
                <a:solidFill>
                  <a:schemeClr val="tx1">
                    <a:tint val="75000"/>
                  </a:schemeClr>
                </a:solidFill>
              </a:defRPr>
            </a:lvl8pPr>
            <a:lvl9pPr marL="4871318" indent="0">
              <a:buNone/>
              <a:defRPr sz="19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98479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09607" y="1600202"/>
            <a:ext cx="5384800" cy="4525963"/>
          </a:xfrm>
        </p:spPr>
        <p:txBody>
          <a:bodyPr/>
          <a:lstStyle>
            <a:lvl1pPr>
              <a:defRPr sz="3699"/>
            </a:lvl1pPr>
            <a:lvl2pPr>
              <a:defRPr sz="3199"/>
            </a:lvl2pPr>
            <a:lvl3pPr>
              <a:defRPr sz="2699"/>
            </a:lvl3pPr>
            <a:lvl4pPr>
              <a:defRPr sz="2400"/>
            </a:lvl4pPr>
            <a:lvl5pPr>
              <a:defRPr sz="2400"/>
            </a:lvl5pPr>
            <a:lvl6pPr>
              <a:defRPr sz="2400"/>
            </a:lvl6pPr>
            <a:lvl7pPr>
              <a:defRPr sz="2400"/>
            </a:lvl7pPr>
            <a:lvl8pPr>
              <a:defRPr sz="2400"/>
            </a:lvl8pPr>
            <a:lvl9pPr>
              <a:defRPr sz="24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6" y="1600202"/>
            <a:ext cx="5384800" cy="4525963"/>
          </a:xfrm>
        </p:spPr>
        <p:txBody>
          <a:bodyPr/>
          <a:lstStyle>
            <a:lvl1pPr>
              <a:defRPr sz="3699"/>
            </a:lvl1pPr>
            <a:lvl2pPr>
              <a:defRPr sz="3199"/>
            </a:lvl2pPr>
            <a:lvl3pPr>
              <a:defRPr sz="2699"/>
            </a:lvl3pPr>
            <a:lvl4pPr>
              <a:defRPr sz="2400"/>
            </a:lvl4pPr>
            <a:lvl5pPr>
              <a:defRPr sz="2400"/>
            </a:lvl5pPr>
            <a:lvl6pPr>
              <a:defRPr sz="2400"/>
            </a:lvl6pPr>
            <a:lvl7pPr>
              <a:defRPr sz="2400"/>
            </a:lvl7pPr>
            <a:lvl8pPr>
              <a:defRPr sz="2400"/>
            </a:lvl8pPr>
            <a:lvl9pPr>
              <a:defRPr sz="24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73363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4"/>
            <a:ext cx="5386917" cy="639763"/>
          </a:xfrm>
        </p:spPr>
        <p:txBody>
          <a:bodyPr anchor="b"/>
          <a:lstStyle>
            <a:lvl1pPr marL="0" indent="0">
              <a:buNone/>
              <a:defRPr sz="3199" b="1"/>
            </a:lvl1pPr>
            <a:lvl2pPr marL="608917" indent="0">
              <a:buNone/>
              <a:defRPr sz="2699" b="1"/>
            </a:lvl2pPr>
            <a:lvl3pPr marL="1217828" indent="0">
              <a:buNone/>
              <a:defRPr sz="2400" b="1"/>
            </a:lvl3pPr>
            <a:lvl4pPr marL="1826745" indent="0">
              <a:buNone/>
              <a:defRPr sz="2100" b="1"/>
            </a:lvl4pPr>
            <a:lvl5pPr marL="2435659" indent="0">
              <a:buNone/>
              <a:defRPr sz="2100" b="1"/>
            </a:lvl5pPr>
            <a:lvl6pPr marL="3044573" indent="0">
              <a:buNone/>
              <a:defRPr sz="2100" b="1"/>
            </a:lvl6pPr>
            <a:lvl7pPr marL="3653489" indent="0">
              <a:buNone/>
              <a:defRPr sz="2100" b="1"/>
            </a:lvl7pPr>
            <a:lvl8pPr marL="4262400" indent="0">
              <a:buNone/>
              <a:defRPr sz="2100" b="1"/>
            </a:lvl8pPr>
            <a:lvl9pPr marL="4871318" indent="0">
              <a:buNone/>
              <a:defRPr sz="21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81"/>
            <a:ext cx="5386917" cy="3951288"/>
          </a:xfrm>
        </p:spPr>
        <p:txBody>
          <a:bodyPr/>
          <a:lstStyle>
            <a:lvl1pPr>
              <a:defRPr sz="3199"/>
            </a:lvl1pPr>
            <a:lvl2pPr>
              <a:defRPr sz="2699"/>
            </a:lvl2pPr>
            <a:lvl3pPr>
              <a:defRPr sz="2400"/>
            </a:lvl3pPr>
            <a:lvl4pPr>
              <a:defRPr sz="2100"/>
            </a:lvl4pPr>
            <a:lvl5pPr>
              <a:defRPr sz="2100"/>
            </a:lvl5pPr>
            <a:lvl6pPr>
              <a:defRPr sz="2100"/>
            </a:lvl6pPr>
            <a:lvl7pPr>
              <a:defRPr sz="2100"/>
            </a:lvl7pPr>
            <a:lvl8pPr>
              <a:defRPr sz="2100"/>
            </a:lvl8pPr>
            <a:lvl9pPr>
              <a:defRPr sz="21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4"/>
            <a:ext cx="5389033" cy="639763"/>
          </a:xfrm>
        </p:spPr>
        <p:txBody>
          <a:bodyPr anchor="b"/>
          <a:lstStyle>
            <a:lvl1pPr marL="0" indent="0">
              <a:buNone/>
              <a:defRPr sz="3199" b="1"/>
            </a:lvl1pPr>
            <a:lvl2pPr marL="608917" indent="0">
              <a:buNone/>
              <a:defRPr sz="2699" b="1"/>
            </a:lvl2pPr>
            <a:lvl3pPr marL="1217828" indent="0">
              <a:buNone/>
              <a:defRPr sz="2400" b="1"/>
            </a:lvl3pPr>
            <a:lvl4pPr marL="1826745" indent="0">
              <a:buNone/>
              <a:defRPr sz="2100" b="1"/>
            </a:lvl4pPr>
            <a:lvl5pPr marL="2435659" indent="0">
              <a:buNone/>
              <a:defRPr sz="2100" b="1"/>
            </a:lvl5pPr>
            <a:lvl6pPr marL="3044573" indent="0">
              <a:buNone/>
              <a:defRPr sz="2100" b="1"/>
            </a:lvl6pPr>
            <a:lvl7pPr marL="3653489" indent="0">
              <a:buNone/>
              <a:defRPr sz="2100" b="1"/>
            </a:lvl7pPr>
            <a:lvl8pPr marL="4262400" indent="0">
              <a:buNone/>
              <a:defRPr sz="2100" b="1"/>
            </a:lvl8pPr>
            <a:lvl9pPr marL="4871318" indent="0">
              <a:buNone/>
              <a:defRPr sz="21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81"/>
            <a:ext cx="5389033" cy="3951288"/>
          </a:xfrm>
        </p:spPr>
        <p:txBody>
          <a:bodyPr/>
          <a:lstStyle>
            <a:lvl1pPr>
              <a:defRPr sz="3199"/>
            </a:lvl1pPr>
            <a:lvl2pPr>
              <a:defRPr sz="2699"/>
            </a:lvl2pPr>
            <a:lvl3pPr>
              <a:defRPr sz="2400"/>
            </a:lvl3pPr>
            <a:lvl4pPr>
              <a:defRPr sz="2100"/>
            </a:lvl4pPr>
            <a:lvl5pPr>
              <a:defRPr sz="2100"/>
            </a:lvl5pPr>
            <a:lvl6pPr>
              <a:defRPr sz="2100"/>
            </a:lvl6pPr>
            <a:lvl7pPr>
              <a:defRPr sz="2100"/>
            </a:lvl7pPr>
            <a:lvl8pPr>
              <a:defRPr sz="2100"/>
            </a:lvl8pPr>
            <a:lvl9pPr>
              <a:defRPr sz="21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33984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65381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2114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2" y="273049"/>
            <a:ext cx="4011084" cy="1162051"/>
          </a:xfrm>
        </p:spPr>
        <p:txBody>
          <a:bodyPr anchor="b"/>
          <a:lstStyle>
            <a:lvl1pPr algn="l">
              <a:defRPr sz="2699"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40" y="273057"/>
            <a:ext cx="6815666" cy="5853114"/>
          </a:xfrm>
        </p:spPr>
        <p:txBody>
          <a:bodyPr/>
          <a:lstStyle>
            <a:lvl1pPr>
              <a:defRPr sz="4299"/>
            </a:lvl1pPr>
            <a:lvl2pPr>
              <a:defRPr sz="3699"/>
            </a:lvl2pPr>
            <a:lvl3pPr>
              <a:defRPr sz="3199"/>
            </a:lvl3pPr>
            <a:lvl4pPr>
              <a:defRPr sz="2699"/>
            </a:lvl4pPr>
            <a:lvl5pPr>
              <a:defRPr sz="2699"/>
            </a:lvl5pPr>
            <a:lvl6pPr>
              <a:defRPr sz="2699"/>
            </a:lvl6pPr>
            <a:lvl7pPr>
              <a:defRPr sz="2699"/>
            </a:lvl7pPr>
            <a:lvl8pPr>
              <a:defRPr sz="2699"/>
            </a:lvl8pPr>
            <a:lvl9pPr>
              <a:defRPr sz="2699"/>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2" y="1435108"/>
            <a:ext cx="4011084" cy="4691063"/>
          </a:xfrm>
        </p:spPr>
        <p:txBody>
          <a:bodyPr/>
          <a:lstStyle>
            <a:lvl1pPr marL="0" indent="0">
              <a:buNone/>
              <a:defRPr sz="1900"/>
            </a:lvl1pPr>
            <a:lvl2pPr marL="608917" indent="0">
              <a:buNone/>
              <a:defRPr sz="1600"/>
            </a:lvl2pPr>
            <a:lvl3pPr marL="1217828" indent="0">
              <a:buNone/>
              <a:defRPr sz="1300"/>
            </a:lvl3pPr>
            <a:lvl4pPr marL="1826745" indent="0">
              <a:buNone/>
              <a:defRPr sz="1200"/>
            </a:lvl4pPr>
            <a:lvl5pPr marL="2435659" indent="0">
              <a:buNone/>
              <a:defRPr sz="1200"/>
            </a:lvl5pPr>
            <a:lvl6pPr marL="3044573" indent="0">
              <a:buNone/>
              <a:defRPr sz="1200"/>
            </a:lvl6pPr>
            <a:lvl7pPr marL="3653489" indent="0">
              <a:buNone/>
              <a:defRPr sz="1200"/>
            </a:lvl7pPr>
            <a:lvl8pPr marL="4262400" indent="0">
              <a:buNone/>
              <a:defRPr sz="1200"/>
            </a:lvl8pPr>
            <a:lvl9pPr marL="4871318" indent="0">
              <a:buNone/>
              <a:defRPr sz="12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7105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E7155CC-3CED-4625-BCA3-F8199FA6FECE}" type="datetimeFigureOut">
              <a:rPr lang="en-US"/>
              <a:pPr>
                <a:defRPr/>
              </a:pPr>
              <a:t>2/6/2017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7A5AB7-9D0F-4913-B99C-8740A65DF0D6}" type="slidenum">
              <a:rPr lang="en-US" altLang="en-US"/>
              <a:pPr>
                <a:defRPr/>
              </a:pPr>
              <a:t>‹#›</a:t>
            </a:fld>
            <a:endParaRPr lang="en-US" altLang="en-US"/>
          </a:p>
        </p:txBody>
      </p:sp>
    </p:spTree>
    <p:extLst>
      <p:ext uri="{BB962C8B-B14F-4D97-AF65-F5344CB8AC3E}">
        <p14:creationId xmlns:p14="http://schemas.microsoft.com/office/powerpoint/2010/main" val="2804992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9"/>
          </a:xfrm>
        </p:spPr>
        <p:txBody>
          <a:bodyPr anchor="b"/>
          <a:lstStyle>
            <a:lvl1pPr algn="l">
              <a:defRPr sz="2699"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81"/>
            <a:ext cx="7315200" cy="4114800"/>
          </a:xfrm>
        </p:spPr>
        <p:txBody>
          <a:bodyPr/>
          <a:lstStyle>
            <a:lvl1pPr marL="0" indent="0">
              <a:buNone/>
              <a:defRPr sz="4299"/>
            </a:lvl1pPr>
            <a:lvl2pPr marL="608917" indent="0">
              <a:buNone/>
              <a:defRPr sz="3699"/>
            </a:lvl2pPr>
            <a:lvl3pPr marL="1217828" indent="0">
              <a:buNone/>
              <a:defRPr sz="3199"/>
            </a:lvl3pPr>
            <a:lvl4pPr marL="1826745" indent="0">
              <a:buNone/>
              <a:defRPr sz="2699"/>
            </a:lvl4pPr>
            <a:lvl5pPr marL="2435659" indent="0">
              <a:buNone/>
              <a:defRPr sz="2699"/>
            </a:lvl5pPr>
            <a:lvl6pPr marL="3044573" indent="0">
              <a:buNone/>
              <a:defRPr sz="2699"/>
            </a:lvl6pPr>
            <a:lvl7pPr marL="3653489" indent="0">
              <a:buNone/>
              <a:defRPr sz="2699"/>
            </a:lvl7pPr>
            <a:lvl8pPr marL="4262400" indent="0">
              <a:buNone/>
              <a:defRPr sz="2699"/>
            </a:lvl8pPr>
            <a:lvl9pPr marL="4871318" indent="0">
              <a:buNone/>
              <a:defRPr sz="2699"/>
            </a:lvl9pPr>
          </a:lstStyle>
          <a:p>
            <a:endParaRPr lang="el-GR"/>
          </a:p>
        </p:txBody>
      </p:sp>
      <p:sp>
        <p:nvSpPr>
          <p:cNvPr id="4" name="3 - Θέση κειμένου"/>
          <p:cNvSpPr>
            <a:spLocks noGrp="1"/>
          </p:cNvSpPr>
          <p:nvPr>
            <p:ph type="body" sz="half" idx="2"/>
          </p:nvPr>
        </p:nvSpPr>
        <p:spPr>
          <a:xfrm>
            <a:off x="2389717" y="5367344"/>
            <a:ext cx="7315200" cy="804863"/>
          </a:xfrm>
        </p:spPr>
        <p:txBody>
          <a:bodyPr/>
          <a:lstStyle>
            <a:lvl1pPr marL="0" indent="0">
              <a:buNone/>
              <a:defRPr sz="1900"/>
            </a:lvl1pPr>
            <a:lvl2pPr marL="608917" indent="0">
              <a:buNone/>
              <a:defRPr sz="1600"/>
            </a:lvl2pPr>
            <a:lvl3pPr marL="1217828" indent="0">
              <a:buNone/>
              <a:defRPr sz="1300"/>
            </a:lvl3pPr>
            <a:lvl4pPr marL="1826745" indent="0">
              <a:buNone/>
              <a:defRPr sz="1200"/>
            </a:lvl4pPr>
            <a:lvl5pPr marL="2435659" indent="0">
              <a:buNone/>
              <a:defRPr sz="1200"/>
            </a:lvl5pPr>
            <a:lvl6pPr marL="3044573" indent="0">
              <a:buNone/>
              <a:defRPr sz="1200"/>
            </a:lvl6pPr>
            <a:lvl7pPr marL="3653489" indent="0">
              <a:buNone/>
              <a:defRPr sz="1200"/>
            </a:lvl7pPr>
            <a:lvl8pPr marL="4262400" indent="0">
              <a:buNone/>
              <a:defRPr sz="1200"/>
            </a:lvl8pPr>
            <a:lvl9pPr marL="4871318" indent="0">
              <a:buNone/>
              <a:defRPr sz="12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09204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11249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6" y="274638"/>
            <a:ext cx="27432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09607" y="274638"/>
            <a:ext cx="80264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FE1E6-9841-436B-8500-7581DF219641}" type="datetimeFigureOut">
              <a:rPr lang="el-GR" smtClean="0">
                <a:solidFill>
                  <a:prstClr val="black">
                    <a:tint val="75000"/>
                  </a:prstClr>
                </a:solidFill>
              </a:rPr>
              <a:pPr/>
              <a:t>6/2/2017</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A3448192-5D53-4453-A661-1ADBE29B01EE}"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0824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277166-CCC7-497C-8100-BEB7E34448B6}" type="datetimeFigureOut">
              <a:rPr lang="en-US"/>
              <a:pPr>
                <a:defRPr/>
              </a:pPr>
              <a:t>2/6/2017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536053-8EE0-4E58-810C-89A267547C83}" type="slidenum">
              <a:rPr lang="en-US" altLang="en-US"/>
              <a:pPr>
                <a:defRPr/>
              </a:pPr>
              <a:t>‹#›</a:t>
            </a:fld>
            <a:endParaRPr lang="en-US" altLang="en-US"/>
          </a:p>
        </p:txBody>
      </p:sp>
    </p:spTree>
    <p:extLst>
      <p:ext uri="{BB962C8B-B14F-4D97-AF65-F5344CB8AC3E}">
        <p14:creationId xmlns:p14="http://schemas.microsoft.com/office/powerpoint/2010/main" val="374799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5B85778-0E19-43DB-9B64-B97844CDD882}" type="datetimeFigureOut">
              <a:rPr lang="en-US"/>
              <a:pPr>
                <a:defRPr/>
              </a:pPr>
              <a:t>2/6/2017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6581B3-C166-4096-B372-697730B23320}" type="slidenum">
              <a:rPr lang="en-US" altLang="en-US"/>
              <a:pPr>
                <a:defRPr/>
              </a:pPr>
              <a:t>‹#›</a:t>
            </a:fld>
            <a:endParaRPr lang="en-US" altLang="en-US"/>
          </a:p>
        </p:txBody>
      </p:sp>
    </p:spTree>
    <p:extLst>
      <p:ext uri="{BB962C8B-B14F-4D97-AF65-F5344CB8AC3E}">
        <p14:creationId xmlns:p14="http://schemas.microsoft.com/office/powerpoint/2010/main" val="1943539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5293CDB-EDE3-46CD-8820-B13642A5E233}" type="datetimeFigureOut">
              <a:rPr lang="en-US"/>
              <a:pPr>
                <a:defRPr/>
              </a:pPr>
              <a:t>2/6/2017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43F839E-598D-4B2F-A730-74A819E2F679}" type="slidenum">
              <a:rPr lang="en-US" altLang="en-US"/>
              <a:pPr>
                <a:defRPr/>
              </a:pPr>
              <a:t>‹#›</a:t>
            </a:fld>
            <a:endParaRPr lang="en-US" altLang="en-US"/>
          </a:p>
        </p:txBody>
      </p:sp>
    </p:spTree>
    <p:extLst>
      <p:ext uri="{BB962C8B-B14F-4D97-AF65-F5344CB8AC3E}">
        <p14:creationId xmlns:p14="http://schemas.microsoft.com/office/powerpoint/2010/main" val="165976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238364CE-7E94-4901-B2EF-8D5EF4260EA5}" type="datetimeFigureOut">
              <a:rPr lang="en-US"/>
              <a:pPr>
                <a:defRPr/>
              </a:pPr>
              <a:t>2/6/2017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9D397D-5A4C-48EF-8786-E2E987A067E7}" type="slidenum">
              <a:rPr lang="en-US" altLang="en-US"/>
              <a:pPr>
                <a:defRPr/>
              </a:pPr>
              <a:t>‹#›</a:t>
            </a:fld>
            <a:endParaRPr lang="en-US" altLang="en-US"/>
          </a:p>
        </p:txBody>
      </p:sp>
    </p:spTree>
    <p:extLst>
      <p:ext uri="{BB962C8B-B14F-4D97-AF65-F5344CB8AC3E}">
        <p14:creationId xmlns:p14="http://schemas.microsoft.com/office/powerpoint/2010/main" val="20320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3AEBF3-FFDD-4299-981B-8372A9B06403}" type="datetimeFigureOut">
              <a:rPr lang="en-US"/>
              <a:pPr>
                <a:defRPr/>
              </a:pPr>
              <a:t>2/6/2017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78EE6C5-0EFE-4EF8-85FA-649F79681FCC}" type="slidenum">
              <a:rPr lang="en-US" altLang="en-US"/>
              <a:pPr>
                <a:defRPr/>
              </a:pPr>
              <a:t>‹#›</a:t>
            </a:fld>
            <a:endParaRPr lang="en-US" altLang="en-US"/>
          </a:p>
        </p:txBody>
      </p:sp>
    </p:spTree>
    <p:extLst>
      <p:ext uri="{BB962C8B-B14F-4D97-AF65-F5344CB8AC3E}">
        <p14:creationId xmlns:p14="http://schemas.microsoft.com/office/powerpoint/2010/main" val="238556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45493-CEE9-4E06-916D-7B8503FBEBC1}" type="datetimeFigureOut">
              <a:rPr lang="en-US"/>
              <a:pPr>
                <a:defRPr/>
              </a:pPr>
              <a:t>2/6/2017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FA3B70-E605-468B-8576-FC386BF7EF0D}" type="slidenum">
              <a:rPr lang="en-US" altLang="en-US"/>
              <a:pPr>
                <a:defRPr/>
              </a:pPr>
              <a:t>‹#›</a:t>
            </a:fld>
            <a:endParaRPr lang="en-US" altLang="en-US"/>
          </a:p>
        </p:txBody>
      </p:sp>
    </p:spTree>
    <p:extLst>
      <p:ext uri="{BB962C8B-B14F-4D97-AF65-F5344CB8AC3E}">
        <p14:creationId xmlns:p14="http://schemas.microsoft.com/office/powerpoint/2010/main" val="200868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2CC17C-D56B-4113-BE79-DE420F1B55E8}" type="datetimeFigureOut">
              <a:rPr lang="en-US"/>
              <a:pPr>
                <a:defRPr/>
              </a:pPr>
              <a:t>2/6/2017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75EFD5C-B1C1-490C-A61E-D5D9D697EB12}" type="slidenum">
              <a:rPr lang="en-US" altLang="en-US"/>
              <a:pPr>
                <a:defRPr/>
              </a:pPr>
              <a:t>‹#›</a:t>
            </a:fld>
            <a:endParaRPr lang="en-US" altLang="en-US"/>
          </a:p>
        </p:txBody>
      </p:sp>
    </p:spTree>
    <p:extLst>
      <p:ext uri="{BB962C8B-B14F-4D97-AF65-F5344CB8AC3E}">
        <p14:creationId xmlns:p14="http://schemas.microsoft.com/office/powerpoint/2010/main" val="315762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E087407-9EB0-4A91-B5BF-4711599B8C45}" type="datetimeFigureOut">
              <a:rPr lang="en-US"/>
              <a:pPr>
                <a:defRPr/>
              </a:pPr>
              <a:t>2/6/2017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14C1364-6D37-4350-830C-F697BF32DE6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30" r:id="rId1"/>
    <p:sldLayoutId id="2147484631" r:id="rId2"/>
    <p:sldLayoutId id="2147484632" r:id="rId3"/>
    <p:sldLayoutId id="2147484633" r:id="rId4"/>
    <p:sldLayoutId id="2147484634" r:id="rId5"/>
    <p:sldLayoutId id="2147484635" r:id="rId6"/>
    <p:sldLayoutId id="2147484636" r:id="rId7"/>
    <p:sldLayoutId id="2147484637" r:id="rId8"/>
    <p:sldLayoutId id="2147484638" r:id="rId9"/>
    <p:sldLayoutId id="2147484639" r:id="rId10"/>
    <p:sldLayoutId id="2147484640"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1" y="274645"/>
            <a:ext cx="10972800" cy="1143000"/>
          </a:xfrm>
          <a:prstGeom prst="rect">
            <a:avLst/>
          </a:prstGeom>
        </p:spPr>
        <p:txBody>
          <a:bodyPr vert="horz" lIns="121809" tIns="60904" rIns="121809" bIns="60904"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1" y="1600202"/>
            <a:ext cx="10972800" cy="4525963"/>
          </a:xfrm>
          <a:prstGeom prst="rect">
            <a:avLst/>
          </a:prstGeom>
        </p:spPr>
        <p:txBody>
          <a:bodyPr vert="horz" lIns="121809" tIns="60904" rIns="121809" bIns="60904"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609601" y="6356350"/>
            <a:ext cx="2844800" cy="365125"/>
          </a:xfrm>
          <a:prstGeom prst="rect">
            <a:avLst/>
          </a:prstGeom>
        </p:spPr>
        <p:txBody>
          <a:bodyPr vert="horz" lIns="121809" tIns="60904" rIns="121809" bIns="60904" rtlCol="0" anchor="ctr"/>
          <a:lstStyle>
            <a:lvl1pPr algn="l">
              <a:defRPr sz="1600">
                <a:solidFill>
                  <a:schemeClr val="tx1">
                    <a:tint val="75000"/>
                  </a:schemeClr>
                </a:solidFill>
              </a:defRPr>
            </a:lvl1pPr>
          </a:lstStyle>
          <a:p>
            <a:pPr defTabSz="1217828" eaLnBrk="1" fontAlgn="auto" hangingPunct="1">
              <a:spcBef>
                <a:spcPts val="0"/>
              </a:spcBef>
              <a:spcAft>
                <a:spcPts val="0"/>
              </a:spcAft>
            </a:pPr>
            <a:fld id="{349FE1E6-9841-436B-8500-7581DF219641}" type="datetimeFigureOut">
              <a:rPr lang="el-GR" smtClean="0">
                <a:solidFill>
                  <a:prstClr val="black">
                    <a:tint val="75000"/>
                  </a:prstClr>
                </a:solidFill>
                <a:latin typeface="Calibri"/>
                <a:cs typeface="+mn-cs"/>
              </a:rPr>
              <a:pPr defTabSz="1217828" eaLnBrk="1" fontAlgn="auto" hangingPunct="1">
                <a:spcBef>
                  <a:spcPts val="0"/>
                </a:spcBef>
                <a:spcAft>
                  <a:spcPts val="0"/>
                </a:spcAft>
              </a:pPr>
              <a:t>6/2/2017</a:t>
            </a:fld>
            <a:endParaRPr lang="el-GR">
              <a:solidFill>
                <a:prstClr val="black">
                  <a:tint val="75000"/>
                </a:prstClr>
              </a:solidFill>
              <a:latin typeface="Calibri"/>
              <a:cs typeface="+mn-cs"/>
            </a:endParaRPr>
          </a:p>
        </p:txBody>
      </p:sp>
      <p:sp>
        <p:nvSpPr>
          <p:cNvPr id="5" name="4 - Θέση υποσέλιδου"/>
          <p:cNvSpPr>
            <a:spLocks noGrp="1"/>
          </p:cNvSpPr>
          <p:nvPr>
            <p:ph type="ftr" sz="quarter" idx="3"/>
          </p:nvPr>
        </p:nvSpPr>
        <p:spPr>
          <a:xfrm>
            <a:off x="4165601" y="6356350"/>
            <a:ext cx="3860800" cy="365125"/>
          </a:xfrm>
          <a:prstGeom prst="rect">
            <a:avLst/>
          </a:prstGeom>
        </p:spPr>
        <p:txBody>
          <a:bodyPr vert="horz" lIns="121809" tIns="60904" rIns="121809" bIns="60904" rtlCol="0" anchor="ctr"/>
          <a:lstStyle>
            <a:lvl1pPr algn="ctr">
              <a:defRPr sz="1600">
                <a:solidFill>
                  <a:schemeClr val="tx1">
                    <a:tint val="75000"/>
                  </a:schemeClr>
                </a:solidFill>
              </a:defRPr>
            </a:lvl1pPr>
          </a:lstStyle>
          <a:p>
            <a:pPr defTabSz="1217828" eaLnBrk="1" fontAlgn="auto" hangingPunct="1">
              <a:spcBef>
                <a:spcPts val="0"/>
              </a:spcBef>
              <a:spcAft>
                <a:spcPts val="0"/>
              </a:spcAft>
            </a:pPr>
            <a:endParaRPr lang="el-GR">
              <a:solidFill>
                <a:prstClr val="black">
                  <a:tint val="75000"/>
                </a:prstClr>
              </a:solidFill>
              <a:latin typeface="Calibri"/>
              <a:cs typeface="+mn-cs"/>
            </a:endParaRPr>
          </a:p>
        </p:txBody>
      </p:sp>
      <p:sp>
        <p:nvSpPr>
          <p:cNvPr id="6" name="5 - Θέση αριθμού διαφάνειας"/>
          <p:cNvSpPr>
            <a:spLocks noGrp="1"/>
          </p:cNvSpPr>
          <p:nvPr>
            <p:ph type="sldNum" sz="quarter" idx="4"/>
          </p:nvPr>
        </p:nvSpPr>
        <p:spPr>
          <a:xfrm>
            <a:off x="8737601" y="6356350"/>
            <a:ext cx="2844800" cy="365125"/>
          </a:xfrm>
          <a:prstGeom prst="rect">
            <a:avLst/>
          </a:prstGeom>
        </p:spPr>
        <p:txBody>
          <a:bodyPr vert="horz" lIns="121809" tIns="60904" rIns="121809" bIns="60904" rtlCol="0" anchor="ctr"/>
          <a:lstStyle>
            <a:lvl1pPr algn="r">
              <a:defRPr sz="1600">
                <a:solidFill>
                  <a:schemeClr val="tx1">
                    <a:tint val="75000"/>
                  </a:schemeClr>
                </a:solidFill>
              </a:defRPr>
            </a:lvl1pPr>
          </a:lstStyle>
          <a:p>
            <a:pPr defTabSz="1217828" eaLnBrk="1" fontAlgn="auto" hangingPunct="1">
              <a:spcBef>
                <a:spcPts val="0"/>
              </a:spcBef>
              <a:spcAft>
                <a:spcPts val="0"/>
              </a:spcAft>
            </a:pPr>
            <a:fld id="{A3448192-5D53-4453-A661-1ADBE29B01EE}" type="slidenum">
              <a:rPr lang="el-GR" smtClean="0">
                <a:solidFill>
                  <a:prstClr val="black">
                    <a:tint val="75000"/>
                  </a:prstClr>
                </a:solidFill>
                <a:latin typeface="Calibri"/>
                <a:cs typeface="+mn-cs"/>
              </a:rPr>
              <a:pPr defTabSz="1217828" eaLnBrk="1" fontAlgn="auto" hangingPunct="1">
                <a:spcBef>
                  <a:spcPts val="0"/>
                </a:spcBef>
                <a:spcAft>
                  <a:spcPts val="0"/>
                </a:spcAft>
              </a:pPr>
              <a:t>‹#›</a:t>
            </a:fld>
            <a:endParaRPr lang="el-GR">
              <a:solidFill>
                <a:prstClr val="black">
                  <a:tint val="75000"/>
                </a:prstClr>
              </a:solidFill>
              <a:latin typeface="Calibri"/>
              <a:cs typeface="+mn-cs"/>
            </a:endParaRPr>
          </a:p>
        </p:txBody>
      </p:sp>
    </p:spTree>
    <p:extLst>
      <p:ext uri="{BB962C8B-B14F-4D97-AF65-F5344CB8AC3E}">
        <p14:creationId xmlns:p14="http://schemas.microsoft.com/office/powerpoint/2010/main" val="1708457048"/>
      </p:ext>
    </p:extLst>
  </p:cSld>
  <p:clrMap bg1="lt1" tx1="dk1" bg2="lt2" tx2="dk2" accent1="accent1" accent2="accent2" accent3="accent3" accent4="accent4" accent5="accent5" accent6="accent6" hlink="hlink" folHlink="folHlink"/>
  <p:sldLayoutIdLst>
    <p:sldLayoutId id="2147484642" r:id="rId1"/>
    <p:sldLayoutId id="2147484643" r:id="rId2"/>
    <p:sldLayoutId id="2147484644" r:id="rId3"/>
    <p:sldLayoutId id="2147484645" r:id="rId4"/>
    <p:sldLayoutId id="2147484646" r:id="rId5"/>
    <p:sldLayoutId id="2147484647" r:id="rId6"/>
    <p:sldLayoutId id="2147484648" r:id="rId7"/>
    <p:sldLayoutId id="2147484649" r:id="rId8"/>
    <p:sldLayoutId id="2147484650" r:id="rId9"/>
    <p:sldLayoutId id="2147484651" r:id="rId10"/>
    <p:sldLayoutId id="2147484652" r:id="rId11"/>
  </p:sldLayoutIdLst>
  <p:txStyles>
    <p:titleStyle>
      <a:lvl1pPr algn="ctr" defTabSz="1217828" rtl="0" eaLnBrk="1" latinLnBrk="0" hangingPunct="1">
        <a:spcBef>
          <a:spcPct val="0"/>
        </a:spcBef>
        <a:buNone/>
        <a:defRPr sz="5899" kern="1200">
          <a:solidFill>
            <a:schemeClr val="tx1"/>
          </a:solidFill>
          <a:latin typeface="+mj-lt"/>
          <a:ea typeface="+mj-ea"/>
          <a:cs typeface="+mj-cs"/>
        </a:defRPr>
      </a:lvl1pPr>
    </p:titleStyle>
    <p:bodyStyle>
      <a:lvl1pPr marL="456690" indent="-456690" algn="l" defTabSz="1217828" rtl="0" eaLnBrk="1" latinLnBrk="0" hangingPunct="1">
        <a:spcBef>
          <a:spcPct val="20000"/>
        </a:spcBef>
        <a:buFont typeface="Arial" pitchFamily="34" charset="0"/>
        <a:buChar char="•"/>
        <a:defRPr sz="4299" kern="1200">
          <a:solidFill>
            <a:schemeClr val="tx1"/>
          </a:solidFill>
          <a:latin typeface="+mn-lt"/>
          <a:ea typeface="+mn-ea"/>
          <a:cs typeface="+mn-cs"/>
        </a:defRPr>
      </a:lvl1pPr>
      <a:lvl2pPr marL="989484" indent="-380572" algn="l" defTabSz="1217828" rtl="0" eaLnBrk="1" latinLnBrk="0" hangingPunct="1">
        <a:spcBef>
          <a:spcPct val="20000"/>
        </a:spcBef>
        <a:buFont typeface="Arial" pitchFamily="34" charset="0"/>
        <a:buChar char="–"/>
        <a:defRPr sz="3699" kern="1200">
          <a:solidFill>
            <a:schemeClr val="tx1"/>
          </a:solidFill>
          <a:latin typeface="+mn-lt"/>
          <a:ea typeface="+mn-ea"/>
          <a:cs typeface="+mn-cs"/>
        </a:defRPr>
      </a:lvl2pPr>
      <a:lvl3pPr marL="1522283" indent="-304455" algn="l" defTabSz="1217828" rtl="0" eaLnBrk="1" latinLnBrk="0" hangingPunct="1">
        <a:spcBef>
          <a:spcPct val="20000"/>
        </a:spcBef>
        <a:buFont typeface="Arial" pitchFamily="34" charset="0"/>
        <a:buChar char="•"/>
        <a:defRPr sz="3199" kern="1200">
          <a:solidFill>
            <a:schemeClr val="tx1"/>
          </a:solidFill>
          <a:latin typeface="+mn-lt"/>
          <a:ea typeface="+mn-ea"/>
          <a:cs typeface="+mn-cs"/>
        </a:defRPr>
      </a:lvl3pPr>
      <a:lvl4pPr marL="2131201"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4pPr>
      <a:lvl5pPr marL="2740115"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5pPr>
      <a:lvl6pPr marL="3349028"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6pPr>
      <a:lvl7pPr marL="3957945"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7pPr>
      <a:lvl8pPr marL="4566858"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8pPr>
      <a:lvl9pPr marL="5175773" indent="-304455" algn="l" defTabSz="1217828" rtl="0" eaLnBrk="1" latinLnBrk="0" hangingPunct="1">
        <a:spcBef>
          <a:spcPct val="20000"/>
        </a:spcBef>
        <a:buFont typeface="Arial" pitchFamily="34" charset="0"/>
        <a:buChar char="•"/>
        <a:defRPr sz="2699" kern="1200">
          <a:solidFill>
            <a:schemeClr val="tx1"/>
          </a:solidFill>
          <a:latin typeface="+mn-lt"/>
          <a:ea typeface="+mn-ea"/>
          <a:cs typeface="+mn-cs"/>
        </a:defRPr>
      </a:lvl9pPr>
    </p:bodyStyle>
    <p:otherStyle>
      <a:defPPr>
        <a:defRPr lang="el-GR"/>
      </a:defPPr>
      <a:lvl1pPr marL="0" algn="l" defTabSz="1217828" rtl="0" eaLnBrk="1" latinLnBrk="0" hangingPunct="1">
        <a:defRPr sz="2400" kern="1200">
          <a:solidFill>
            <a:schemeClr val="tx1"/>
          </a:solidFill>
          <a:latin typeface="+mn-lt"/>
          <a:ea typeface="+mn-ea"/>
          <a:cs typeface="+mn-cs"/>
        </a:defRPr>
      </a:lvl1pPr>
      <a:lvl2pPr marL="608917" algn="l" defTabSz="1217828" rtl="0" eaLnBrk="1" latinLnBrk="0" hangingPunct="1">
        <a:defRPr sz="2400" kern="1200">
          <a:solidFill>
            <a:schemeClr val="tx1"/>
          </a:solidFill>
          <a:latin typeface="+mn-lt"/>
          <a:ea typeface="+mn-ea"/>
          <a:cs typeface="+mn-cs"/>
        </a:defRPr>
      </a:lvl2pPr>
      <a:lvl3pPr marL="1217828" algn="l" defTabSz="1217828" rtl="0" eaLnBrk="1" latinLnBrk="0" hangingPunct="1">
        <a:defRPr sz="2400" kern="1200">
          <a:solidFill>
            <a:schemeClr val="tx1"/>
          </a:solidFill>
          <a:latin typeface="+mn-lt"/>
          <a:ea typeface="+mn-ea"/>
          <a:cs typeface="+mn-cs"/>
        </a:defRPr>
      </a:lvl3pPr>
      <a:lvl4pPr marL="1826745" algn="l" defTabSz="1217828" rtl="0" eaLnBrk="1" latinLnBrk="0" hangingPunct="1">
        <a:defRPr sz="2400" kern="1200">
          <a:solidFill>
            <a:schemeClr val="tx1"/>
          </a:solidFill>
          <a:latin typeface="+mn-lt"/>
          <a:ea typeface="+mn-ea"/>
          <a:cs typeface="+mn-cs"/>
        </a:defRPr>
      </a:lvl4pPr>
      <a:lvl5pPr marL="2435659" algn="l" defTabSz="1217828" rtl="0" eaLnBrk="1" latinLnBrk="0" hangingPunct="1">
        <a:defRPr sz="2400" kern="1200">
          <a:solidFill>
            <a:schemeClr val="tx1"/>
          </a:solidFill>
          <a:latin typeface="+mn-lt"/>
          <a:ea typeface="+mn-ea"/>
          <a:cs typeface="+mn-cs"/>
        </a:defRPr>
      </a:lvl5pPr>
      <a:lvl6pPr marL="3044573" algn="l" defTabSz="1217828" rtl="0" eaLnBrk="1" latinLnBrk="0" hangingPunct="1">
        <a:defRPr sz="2400" kern="1200">
          <a:solidFill>
            <a:schemeClr val="tx1"/>
          </a:solidFill>
          <a:latin typeface="+mn-lt"/>
          <a:ea typeface="+mn-ea"/>
          <a:cs typeface="+mn-cs"/>
        </a:defRPr>
      </a:lvl6pPr>
      <a:lvl7pPr marL="3653489" algn="l" defTabSz="1217828" rtl="0" eaLnBrk="1" latinLnBrk="0" hangingPunct="1">
        <a:defRPr sz="2400" kern="1200">
          <a:solidFill>
            <a:schemeClr val="tx1"/>
          </a:solidFill>
          <a:latin typeface="+mn-lt"/>
          <a:ea typeface="+mn-ea"/>
          <a:cs typeface="+mn-cs"/>
        </a:defRPr>
      </a:lvl7pPr>
      <a:lvl8pPr marL="4262400" algn="l" defTabSz="1217828" rtl="0" eaLnBrk="1" latinLnBrk="0" hangingPunct="1">
        <a:defRPr sz="2400" kern="1200">
          <a:solidFill>
            <a:schemeClr val="tx1"/>
          </a:solidFill>
          <a:latin typeface="+mn-lt"/>
          <a:ea typeface="+mn-ea"/>
          <a:cs typeface="+mn-cs"/>
        </a:defRPr>
      </a:lvl8pPr>
      <a:lvl9pPr marL="4871318" algn="l" defTabSz="121782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4.png"/></Relationships>
</file>

<file path=ppt/slides/_rels/slide2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2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43.png"/><Relationship Id="rId4" Type="http://schemas.openxmlformats.org/officeDocument/2006/relationships/image" Target="../media/image42.png"/></Relationships>
</file>

<file path=ppt/slides/_rels/slide2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31.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52.png"/><Relationship Id="rId4" Type="http://schemas.openxmlformats.org/officeDocument/2006/relationships/image" Target="../media/image51.png"/></Relationships>
</file>

<file path=ppt/slides/_rels/slide32.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54.png"/><Relationship Id="rId4" Type="http://schemas.openxmlformats.org/officeDocument/2006/relationships/image" Target="../media/image5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34925"/>
            <a:ext cx="12192000" cy="6858000"/>
          </a:xfrm>
          <a:prstGeom prst="rect">
            <a:avLst/>
          </a:prstGeom>
          <a:solidFill>
            <a:schemeClr val="accent1">
              <a:lumMod val="40000"/>
              <a:lumOff val="6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59459" name="Title 1"/>
          <p:cNvSpPr>
            <a:spLocks noGrp="1"/>
          </p:cNvSpPr>
          <p:nvPr>
            <p:ph type="ctrTitle"/>
          </p:nvPr>
        </p:nvSpPr>
        <p:spPr>
          <a:xfrm>
            <a:off x="1703388" y="765175"/>
            <a:ext cx="8964612" cy="3600450"/>
          </a:xfrm>
        </p:spPr>
        <p:txBody>
          <a:bodyPr/>
          <a:lstStyle/>
          <a:p>
            <a:pPr eaLnBrk="1" hangingPunct="1"/>
            <a:r>
              <a:rPr lang="el-GR" altLang="el-GR" sz="4400" b="1" i="1" dirty="0" smtClean="0">
                <a:solidFill>
                  <a:srgbClr val="0070C0"/>
                </a:solidFill>
                <a:latin typeface="Calibri" panose="020F0502020204030204" pitchFamily="34" charset="0"/>
                <a:cs typeface="Calibri" panose="020F0502020204030204" pitchFamily="34" charset="0"/>
              </a:rPr>
              <a:t>ΘΕΜΑΤΙΚΗ ΕΝΟΤΗΤΑ 6</a:t>
            </a:r>
            <a:br>
              <a:rPr lang="el-GR" altLang="el-GR" sz="4400" b="1" i="1" dirty="0" smtClean="0">
                <a:solidFill>
                  <a:srgbClr val="0070C0"/>
                </a:solidFill>
                <a:latin typeface="Calibri" panose="020F0502020204030204" pitchFamily="34" charset="0"/>
                <a:cs typeface="Calibri" panose="020F0502020204030204" pitchFamily="34" charset="0"/>
              </a:rPr>
            </a:br>
            <a:r>
              <a:rPr lang="el-GR" altLang="el-GR" sz="4400" b="1" i="1" dirty="0" smtClean="0">
                <a:solidFill>
                  <a:srgbClr val="0070C0"/>
                </a:solidFill>
                <a:latin typeface="Calibri" panose="020F0502020204030204" pitchFamily="34" charset="0"/>
                <a:cs typeface="Calibri" panose="020F0502020204030204" pitchFamily="34" charset="0"/>
              </a:rPr>
              <a:t/>
            </a:r>
            <a:br>
              <a:rPr lang="el-GR" altLang="el-GR" sz="4400" b="1" i="1" dirty="0" smtClean="0">
                <a:solidFill>
                  <a:srgbClr val="0070C0"/>
                </a:solidFill>
                <a:latin typeface="Calibri" panose="020F0502020204030204" pitchFamily="34" charset="0"/>
                <a:cs typeface="Calibri" panose="020F0502020204030204" pitchFamily="34" charset="0"/>
              </a:rPr>
            </a:br>
            <a:r>
              <a:rPr lang="el-GR" altLang="el-GR" sz="3600" b="1" i="1" dirty="0" smtClean="0">
                <a:solidFill>
                  <a:srgbClr val="0070C0"/>
                </a:solidFill>
                <a:latin typeface="+mn-lt"/>
              </a:rPr>
              <a:t>Άλγεβρα </a:t>
            </a:r>
            <a:r>
              <a:rPr lang="en-US" altLang="el-GR" sz="3600" b="1" i="1" dirty="0" smtClean="0">
                <a:solidFill>
                  <a:srgbClr val="0070C0"/>
                </a:solidFill>
                <a:latin typeface="+mn-lt"/>
              </a:rPr>
              <a:t>BOOLE</a:t>
            </a:r>
            <a:r>
              <a:rPr lang="el-GR" altLang="el-GR" sz="3600" b="1" i="1" dirty="0" smtClean="0">
                <a:solidFill>
                  <a:srgbClr val="0070C0"/>
                </a:solidFill>
                <a:latin typeface="+mn-lt"/>
              </a:rPr>
              <a:t> και πως χρησιμοποιείται στα κυκλώματα Αυτοματισμού</a:t>
            </a:r>
            <a:endParaRPr lang="en-US" altLang="el-GR" sz="3600" b="1" dirty="0" smtClean="0">
              <a:solidFill>
                <a:srgbClr val="0070C0"/>
              </a:solidFill>
              <a:latin typeface="+mn-lt"/>
              <a:cs typeface="Calibri" panose="020F0502020204030204" pitchFamily="34" charset="0"/>
            </a:endParaRPr>
          </a:p>
        </p:txBody>
      </p:sp>
      <p:cxnSp>
        <p:nvCxnSpPr>
          <p:cNvPr id="17" name="Straight Connector 16"/>
          <p:cNvCxnSpPr/>
          <p:nvPr/>
        </p:nvCxnSpPr>
        <p:spPr>
          <a:xfrm>
            <a:off x="3575050" y="2708920"/>
            <a:ext cx="5184775"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0" y="3429000"/>
            <a:ext cx="2032000"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0" name="Freeform 19"/>
          <p:cNvSpPr/>
          <p:nvPr/>
        </p:nvSpPr>
        <p:spPr>
          <a:xfrm>
            <a:off x="2032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1" name="Freeform 20"/>
          <p:cNvSpPr/>
          <p:nvPr/>
        </p:nvSpPr>
        <p:spPr>
          <a:xfrm>
            <a:off x="4064000" y="6643688"/>
            <a:ext cx="2032000" cy="214312"/>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2" name="Freeform 21"/>
          <p:cNvSpPr/>
          <p:nvPr/>
        </p:nvSpPr>
        <p:spPr>
          <a:xfrm>
            <a:off x="6096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3" name="Freeform 22"/>
          <p:cNvSpPr/>
          <p:nvPr/>
        </p:nvSpPr>
        <p:spPr>
          <a:xfrm>
            <a:off x="8128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4" name="Freeform 23"/>
          <p:cNvSpPr/>
          <p:nvPr/>
        </p:nvSpPr>
        <p:spPr>
          <a:xfrm>
            <a:off x="10160000" y="3429000"/>
            <a:ext cx="2032000"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Freeform 24"/>
          <p:cNvSpPr/>
          <p:nvPr/>
        </p:nvSpPr>
        <p:spPr>
          <a:xfrm>
            <a:off x="0" y="0"/>
            <a:ext cx="2032000"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Freeform 25"/>
          <p:cNvSpPr/>
          <p:nvPr/>
        </p:nvSpPr>
        <p:spPr>
          <a:xfrm>
            <a:off x="2032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 name="Freeform 26"/>
          <p:cNvSpPr/>
          <p:nvPr/>
        </p:nvSpPr>
        <p:spPr>
          <a:xfrm>
            <a:off x="4064000" y="0"/>
            <a:ext cx="2032000" cy="214313"/>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8" name="Freeform 27"/>
          <p:cNvSpPr/>
          <p:nvPr/>
        </p:nvSpPr>
        <p:spPr>
          <a:xfrm>
            <a:off x="6096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9" name="Freeform 28"/>
          <p:cNvSpPr/>
          <p:nvPr/>
        </p:nvSpPr>
        <p:spPr>
          <a:xfrm>
            <a:off x="8128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0" name="Freeform 29"/>
          <p:cNvSpPr/>
          <p:nvPr/>
        </p:nvSpPr>
        <p:spPr>
          <a:xfrm>
            <a:off x="10160000" y="0"/>
            <a:ext cx="2032000"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Συναρτήσεις</a:t>
            </a:r>
            <a:endParaRPr lang="tr-TR" altLang="el-GR" sz="3200" b="1" dirty="0">
              <a:latin typeface="+mn-lt"/>
              <a:ea typeface="Open Sans Extrabold"/>
              <a:cs typeface="Open Sans Extrabold"/>
            </a:endParaRPr>
          </a:p>
        </p:txBody>
      </p:sp>
      <p:sp>
        <p:nvSpPr>
          <p:cNvPr id="677892" name="Ορθογώνιο 1"/>
          <p:cNvSpPr>
            <a:spLocks noChangeArrowheads="1"/>
          </p:cNvSpPr>
          <p:nvPr/>
        </p:nvSpPr>
        <p:spPr bwMode="auto">
          <a:xfrm>
            <a:off x="200025" y="1125538"/>
            <a:ext cx="102965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70C0"/>
                </a:solidFill>
                <a:cs typeface="Times New Roman" panose="02020603050405020304" pitchFamily="18" charset="0"/>
              </a:rPr>
              <a:t>Ποια  από τις εξισώσεις κάθε φορά περιγράφει την αντίστοιχη πρόταση; </a:t>
            </a:r>
            <a:endParaRPr lang="el-GR" altLang="el-GR" sz="2400" b="1">
              <a:solidFill>
                <a:srgbClr val="0070C0"/>
              </a:solidFill>
            </a:endParaRPr>
          </a:p>
        </p:txBody>
      </p:sp>
      <p:sp>
        <p:nvSpPr>
          <p:cNvPr id="677893" name="Ορθογώνιο 7"/>
          <p:cNvSpPr>
            <a:spLocks noChangeArrowheads="1"/>
          </p:cNvSpPr>
          <p:nvPr/>
        </p:nvSpPr>
        <p:spPr bwMode="auto">
          <a:xfrm>
            <a:off x="212725" y="2103438"/>
            <a:ext cx="114284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2060"/>
                </a:solidFill>
                <a:cs typeface="Times New Roman" panose="02020603050405020304" pitchFamily="18" charset="0"/>
              </a:rPr>
              <a:t>Η λάμπα  «Η» ανάβει  αν οι διακόπτες «Α» και «Β» είναι ταυτόχρονα σε κατάσταση «</a:t>
            </a:r>
            <a:r>
              <a:rPr lang="en-US" altLang="el-GR" sz="2400" b="1">
                <a:solidFill>
                  <a:srgbClr val="002060"/>
                </a:solidFill>
                <a:cs typeface="Times New Roman" panose="02020603050405020304" pitchFamily="18" charset="0"/>
              </a:rPr>
              <a:t>ON</a:t>
            </a:r>
            <a:r>
              <a:rPr lang="el-GR" altLang="el-GR" sz="2400" b="1">
                <a:solidFill>
                  <a:srgbClr val="002060"/>
                </a:solidFill>
                <a:cs typeface="Times New Roman" panose="02020603050405020304" pitchFamily="18" charset="0"/>
              </a:rPr>
              <a:t>» </a:t>
            </a:r>
            <a:endParaRPr lang="el-GR" altLang="el-GR" sz="2400" b="1">
              <a:solidFill>
                <a:srgbClr val="002060"/>
              </a:solidFill>
            </a:endParaRPr>
          </a:p>
        </p:txBody>
      </p:sp>
      <p:sp>
        <p:nvSpPr>
          <p:cNvPr id="677894" name="Ορθογώνιο 14"/>
          <p:cNvSpPr>
            <a:spLocks noChangeArrowheads="1"/>
          </p:cNvSpPr>
          <p:nvPr/>
        </p:nvSpPr>
        <p:spPr bwMode="auto">
          <a:xfrm>
            <a:off x="225425" y="3716338"/>
            <a:ext cx="114284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2060"/>
                </a:solidFill>
                <a:cs typeface="Times New Roman" panose="02020603050405020304" pitchFamily="18" charset="0"/>
              </a:rPr>
              <a:t>Η λάμπα  «Η» ανάβει  αν οι είσοδοι «Α» και «Β» έχουν ταυτόχρονα την ίδια τιμή</a:t>
            </a:r>
            <a:endParaRPr lang="el-GR" altLang="el-GR" sz="2400" b="1">
              <a:solidFill>
                <a:srgbClr val="002060"/>
              </a:solidFill>
            </a:endParaRPr>
          </a:p>
        </p:txBody>
      </p:sp>
      <p:sp>
        <p:nvSpPr>
          <p:cNvPr id="677895" name="Ορθογώνιο 19"/>
          <p:cNvSpPr>
            <a:spLocks noChangeArrowheads="1"/>
          </p:cNvSpPr>
          <p:nvPr/>
        </p:nvSpPr>
        <p:spPr bwMode="auto">
          <a:xfrm>
            <a:off x="230188" y="4983163"/>
            <a:ext cx="114284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2060"/>
                </a:solidFill>
                <a:cs typeface="Times New Roman" panose="02020603050405020304" pitchFamily="18" charset="0"/>
              </a:rPr>
              <a:t>Η λάμπα  «Η» ανάβει  αν οι είσοδοι «Α» και «Β»  δεν έχουν ταυτόχρονα την ίδια τιμή</a:t>
            </a:r>
            <a:endParaRPr lang="el-GR" altLang="el-GR" sz="2400" b="1">
              <a:solidFill>
                <a:srgbClr val="002060"/>
              </a:solidFill>
            </a:endParaRPr>
          </a:p>
        </p:txBody>
      </p:sp>
      <p:pic>
        <p:nvPicPr>
          <p:cNvPr id="677896" name="Εικόνα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2413" y="2967038"/>
            <a:ext cx="3494087"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7897" name="Εικόνα 2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2413" y="4371975"/>
            <a:ext cx="555148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7898" name="Εικόνα 2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2413" y="5603875"/>
            <a:ext cx="5830887"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Freeform 2"/>
          <p:cNvSpPr/>
          <p:nvPr/>
        </p:nvSpPr>
        <p:spPr>
          <a:xfrm>
            <a:off x="0" y="3429000"/>
            <a:ext cx="2032000"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Freeform 3"/>
          <p:cNvSpPr/>
          <p:nvPr/>
        </p:nvSpPr>
        <p:spPr>
          <a:xfrm>
            <a:off x="2032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Freeform 4"/>
          <p:cNvSpPr/>
          <p:nvPr/>
        </p:nvSpPr>
        <p:spPr>
          <a:xfrm>
            <a:off x="4064000" y="6643688"/>
            <a:ext cx="2032000" cy="214312"/>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Freeform 5"/>
          <p:cNvSpPr/>
          <p:nvPr/>
        </p:nvSpPr>
        <p:spPr>
          <a:xfrm>
            <a:off x="6096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Freeform 6"/>
          <p:cNvSpPr/>
          <p:nvPr/>
        </p:nvSpPr>
        <p:spPr>
          <a:xfrm>
            <a:off x="8128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Freeform 7"/>
          <p:cNvSpPr/>
          <p:nvPr/>
        </p:nvSpPr>
        <p:spPr>
          <a:xfrm>
            <a:off x="10160000" y="3429000"/>
            <a:ext cx="2032000"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Freeform 8"/>
          <p:cNvSpPr/>
          <p:nvPr/>
        </p:nvSpPr>
        <p:spPr>
          <a:xfrm>
            <a:off x="0" y="0"/>
            <a:ext cx="2032000"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Freeform 9"/>
          <p:cNvSpPr/>
          <p:nvPr/>
        </p:nvSpPr>
        <p:spPr>
          <a:xfrm>
            <a:off x="2032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Freeform 10"/>
          <p:cNvSpPr/>
          <p:nvPr/>
        </p:nvSpPr>
        <p:spPr>
          <a:xfrm>
            <a:off x="4064000" y="0"/>
            <a:ext cx="2032000" cy="214313"/>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Freeform 11"/>
          <p:cNvSpPr/>
          <p:nvPr/>
        </p:nvSpPr>
        <p:spPr>
          <a:xfrm>
            <a:off x="6096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Freeform 12"/>
          <p:cNvSpPr/>
          <p:nvPr/>
        </p:nvSpPr>
        <p:spPr>
          <a:xfrm>
            <a:off x="8128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Freeform 13"/>
          <p:cNvSpPr/>
          <p:nvPr/>
        </p:nvSpPr>
        <p:spPr>
          <a:xfrm>
            <a:off x="10160000" y="0"/>
            <a:ext cx="2032000"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79950" name="TextBox 15"/>
          <p:cNvSpPr txBox="1">
            <a:spLocks noChangeArrowheads="1"/>
          </p:cNvSpPr>
          <p:nvPr/>
        </p:nvSpPr>
        <p:spPr bwMode="auto">
          <a:xfrm>
            <a:off x="2124111" y="2011363"/>
            <a:ext cx="794377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600" b="1" i="1" dirty="0">
                <a:solidFill>
                  <a:srgbClr val="0070C0"/>
                </a:solidFill>
              </a:rPr>
              <a:t>ΥΠΟΕΝΟΤΗΤΑ </a:t>
            </a:r>
            <a:r>
              <a:rPr lang="el-GR" altLang="el-GR" sz="3600" b="1" i="1" dirty="0" smtClean="0">
                <a:solidFill>
                  <a:srgbClr val="0070C0"/>
                </a:solidFill>
              </a:rPr>
              <a:t>6.2</a:t>
            </a:r>
            <a:endParaRPr lang="en-US" altLang="el-GR" sz="3600" b="1" i="1" dirty="0">
              <a:solidFill>
                <a:srgbClr val="0070C0"/>
              </a:solidFill>
            </a:endParaRPr>
          </a:p>
          <a:p>
            <a:pPr algn="ctr">
              <a:lnSpc>
                <a:spcPct val="100000"/>
              </a:lnSpc>
              <a:spcBef>
                <a:spcPct val="0"/>
              </a:spcBef>
              <a:buFontTx/>
              <a:buNone/>
            </a:pPr>
            <a:endParaRPr lang="en-US" altLang="el-GR" sz="3600" b="1" i="1" dirty="0"/>
          </a:p>
          <a:p>
            <a:pPr algn="ctr">
              <a:lnSpc>
                <a:spcPct val="100000"/>
              </a:lnSpc>
              <a:spcBef>
                <a:spcPct val="0"/>
              </a:spcBef>
              <a:buFontTx/>
              <a:buNone/>
            </a:pPr>
            <a:r>
              <a:rPr lang="el-GR" altLang="el-GR" sz="3600" b="1" i="1" dirty="0">
                <a:solidFill>
                  <a:srgbClr val="0070C0"/>
                </a:solidFill>
              </a:rPr>
              <a:t>Θεώρημα </a:t>
            </a:r>
            <a:r>
              <a:rPr lang="en-US" altLang="el-GR" sz="3600" b="1" i="1" dirty="0">
                <a:solidFill>
                  <a:srgbClr val="0070C0"/>
                </a:solidFill>
              </a:rPr>
              <a:t>MORGAN &amp; </a:t>
            </a:r>
            <a:r>
              <a:rPr lang="el-GR" altLang="el-GR" sz="3600" b="1" i="1" dirty="0">
                <a:solidFill>
                  <a:srgbClr val="0070C0"/>
                </a:solidFill>
              </a:rPr>
              <a:t>Βασικές Ιδιότητες</a:t>
            </a:r>
            <a:endParaRPr lang="tr-TR" altLang="el-GR" sz="3600" b="1" i="1" dirty="0">
              <a:solidFill>
                <a:srgbClr val="0070C0"/>
              </a:solidFill>
              <a:latin typeface="Open Sans Extrabold"/>
              <a:ea typeface="Open Sans Extrabold"/>
              <a:cs typeface="Open Sans Extrabold"/>
            </a:endParaRPr>
          </a:p>
        </p:txBody>
      </p:sp>
      <p:cxnSp>
        <p:nvCxnSpPr>
          <p:cNvPr id="18" name="Straight Connector 17"/>
          <p:cNvCxnSpPr/>
          <p:nvPr/>
        </p:nvCxnSpPr>
        <p:spPr>
          <a:xfrm>
            <a:off x="4064000" y="2636838"/>
            <a:ext cx="4065588"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Θεώρημα </a:t>
            </a:r>
            <a:r>
              <a:rPr lang="en-US" altLang="el-GR" sz="3200" b="1" dirty="0">
                <a:latin typeface="+mn-lt"/>
              </a:rPr>
              <a:t>Morgan</a:t>
            </a:r>
            <a:endParaRPr lang="tr-TR" altLang="el-GR" sz="3200" b="1" dirty="0">
              <a:latin typeface="+mn-lt"/>
              <a:ea typeface="Open Sans Extrabold"/>
              <a:cs typeface="Open Sans Extrabold"/>
            </a:endParaRPr>
          </a:p>
        </p:txBody>
      </p:sp>
      <p:sp>
        <p:nvSpPr>
          <p:cNvPr id="681988" name="Ορθογώνιο 11"/>
          <p:cNvSpPr>
            <a:spLocks noChangeArrowheads="1"/>
          </p:cNvSpPr>
          <p:nvPr/>
        </p:nvSpPr>
        <p:spPr bwMode="auto">
          <a:xfrm>
            <a:off x="192088" y="1268413"/>
            <a:ext cx="114284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2060"/>
                </a:solidFill>
                <a:cs typeface="Times New Roman" panose="02020603050405020304" pitchFamily="18" charset="0"/>
              </a:rPr>
              <a:t>1] Η άρνηση του γινομένου δύο λογικών μεταβλητών είναι ίσο με το άθροισμα  των επί μέρους αρνήσεων αυτών.</a:t>
            </a:r>
            <a:endParaRPr lang="el-GR" altLang="el-GR" sz="2400" b="1">
              <a:solidFill>
                <a:srgbClr val="002060"/>
              </a:solidFill>
            </a:endParaRPr>
          </a:p>
        </p:txBody>
      </p:sp>
      <p:sp>
        <p:nvSpPr>
          <p:cNvPr id="681989" name="Ορθογώνιο 12"/>
          <p:cNvSpPr>
            <a:spLocks noChangeArrowheads="1"/>
          </p:cNvSpPr>
          <p:nvPr/>
        </p:nvSpPr>
        <p:spPr bwMode="auto">
          <a:xfrm>
            <a:off x="200025" y="2247900"/>
            <a:ext cx="102965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70C0"/>
                </a:solidFill>
                <a:cs typeface="Times New Roman" panose="02020603050405020304" pitchFamily="18" charset="0"/>
              </a:rPr>
              <a:t>Α</a:t>
            </a:r>
            <a:r>
              <a:rPr lang="en-US" altLang="el-GR" sz="2400" b="1">
                <a:solidFill>
                  <a:srgbClr val="0070C0"/>
                </a:solidFill>
                <a:cs typeface="Times New Roman" panose="02020603050405020304" pitchFamily="18" charset="0"/>
              </a:rPr>
              <a:t> x</a:t>
            </a:r>
            <a:r>
              <a:rPr lang="el-GR" altLang="el-GR" sz="2400" b="1">
                <a:solidFill>
                  <a:srgbClr val="0070C0"/>
                </a:solidFill>
                <a:cs typeface="Times New Roman" panose="02020603050405020304" pitchFamily="18" charset="0"/>
              </a:rPr>
              <a:t> Β = Α + Β</a:t>
            </a:r>
            <a:endParaRPr lang="el-GR" altLang="el-GR" sz="2400" b="1">
              <a:solidFill>
                <a:srgbClr val="0070C0"/>
              </a:solidFill>
            </a:endParaRPr>
          </a:p>
        </p:txBody>
      </p:sp>
      <p:cxnSp>
        <p:nvCxnSpPr>
          <p:cNvPr id="15" name="Ευθεία γραμμή σύνδεσης 14"/>
          <p:cNvCxnSpPr/>
          <p:nvPr/>
        </p:nvCxnSpPr>
        <p:spPr>
          <a:xfrm>
            <a:off x="296863" y="2259013"/>
            <a:ext cx="6873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1597025" y="2251075"/>
            <a:ext cx="28892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1127125" y="2259013"/>
            <a:ext cx="2889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81993" name="Ορθογώνιο 19"/>
          <p:cNvSpPr>
            <a:spLocks noChangeArrowheads="1"/>
          </p:cNvSpPr>
          <p:nvPr/>
        </p:nvSpPr>
        <p:spPr bwMode="auto">
          <a:xfrm>
            <a:off x="192088" y="2924175"/>
            <a:ext cx="114284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2060"/>
                </a:solidFill>
                <a:cs typeface="Times New Roman" panose="02020603050405020304" pitchFamily="18" charset="0"/>
              </a:rPr>
              <a:t>2] Η άρνηση του αθροίσματος  δύο λογικών μεταβλητών είναι ίσο με το γινόμενο των επί μέρους αρνήσεων αυτών.</a:t>
            </a:r>
            <a:endParaRPr lang="el-GR" altLang="el-GR" sz="2400" b="1">
              <a:solidFill>
                <a:srgbClr val="002060"/>
              </a:solidFill>
            </a:endParaRPr>
          </a:p>
        </p:txBody>
      </p:sp>
      <p:sp>
        <p:nvSpPr>
          <p:cNvPr id="681994" name="Ορθογώνιο 20"/>
          <p:cNvSpPr>
            <a:spLocks noChangeArrowheads="1"/>
          </p:cNvSpPr>
          <p:nvPr/>
        </p:nvSpPr>
        <p:spPr bwMode="auto">
          <a:xfrm>
            <a:off x="192088" y="3759200"/>
            <a:ext cx="10296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70C0"/>
                </a:solidFill>
                <a:cs typeface="Times New Roman" panose="02020603050405020304" pitchFamily="18" charset="0"/>
              </a:rPr>
              <a:t>Α + Β = Α</a:t>
            </a:r>
            <a:r>
              <a:rPr lang="en-US" altLang="el-GR" sz="2400" b="1">
                <a:solidFill>
                  <a:srgbClr val="0070C0"/>
                </a:solidFill>
                <a:cs typeface="Times New Roman" panose="02020603050405020304" pitchFamily="18" charset="0"/>
              </a:rPr>
              <a:t> x</a:t>
            </a:r>
            <a:r>
              <a:rPr lang="el-GR" altLang="el-GR" sz="2400" b="1">
                <a:solidFill>
                  <a:srgbClr val="0070C0"/>
                </a:solidFill>
                <a:cs typeface="Times New Roman" panose="02020603050405020304" pitchFamily="18" charset="0"/>
              </a:rPr>
              <a:t> Β </a:t>
            </a:r>
            <a:endParaRPr lang="el-GR" altLang="el-GR" sz="2400" b="1">
              <a:solidFill>
                <a:srgbClr val="0070C0"/>
              </a:solidFill>
            </a:endParaRPr>
          </a:p>
        </p:txBody>
      </p:sp>
      <p:cxnSp>
        <p:nvCxnSpPr>
          <p:cNvPr id="22" name="Ευθεία γραμμή σύνδεσης 21"/>
          <p:cNvCxnSpPr/>
          <p:nvPr/>
        </p:nvCxnSpPr>
        <p:spPr>
          <a:xfrm>
            <a:off x="263525" y="3789363"/>
            <a:ext cx="6873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1597025" y="3789363"/>
            <a:ext cx="28892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a:off x="1127125" y="3797300"/>
            <a:ext cx="2889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5" name="Ορθογώνιο 24"/>
          <p:cNvSpPr/>
          <p:nvPr/>
        </p:nvSpPr>
        <p:spPr>
          <a:xfrm>
            <a:off x="192088" y="4541838"/>
            <a:ext cx="11428412" cy="831850"/>
          </a:xfrm>
          <a:prstGeom prst="rect">
            <a:avLst/>
          </a:prstGeom>
        </p:spPr>
        <p:txBody>
          <a:bodyPr>
            <a:spAutoFit/>
          </a:bodyPr>
          <a:lstStyle/>
          <a:p>
            <a:pPr algn="just">
              <a:defRPr/>
            </a:pPr>
            <a:r>
              <a:rPr lang="el-GR" sz="2400" b="1" dirty="0">
                <a:solidFill>
                  <a:srgbClr val="C00000"/>
                </a:solidFill>
                <a:latin typeface="+mn-lt"/>
              </a:rPr>
              <a:t>Επαληθεύστε  και τα δύο θεωρήματα του </a:t>
            </a:r>
            <a:r>
              <a:rPr lang="en-US" sz="2400" b="1" dirty="0">
                <a:solidFill>
                  <a:srgbClr val="C00000"/>
                </a:solidFill>
                <a:latin typeface="+mn-lt"/>
              </a:rPr>
              <a:t>Morgan </a:t>
            </a:r>
            <a:r>
              <a:rPr lang="el-GR" sz="2400" b="1" dirty="0">
                <a:solidFill>
                  <a:srgbClr val="C00000"/>
                </a:solidFill>
                <a:latin typeface="+mn-lt"/>
              </a:rPr>
              <a:t>κάνοντας χρήση των ηλεκτρικών κυκλωμάτων που προκύπτουν και από τα δύο μέρη των λογικών συναρτήσεων.</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Βασικοί Κανόνες</a:t>
            </a:r>
            <a:endParaRPr lang="tr-TR" altLang="el-GR" sz="3200" b="1" dirty="0">
              <a:latin typeface="+mn-lt"/>
              <a:ea typeface="Open Sans Extrabold"/>
              <a:cs typeface="Open Sans Extrabold"/>
            </a:endParaRPr>
          </a:p>
        </p:txBody>
      </p:sp>
      <p:sp>
        <p:nvSpPr>
          <p:cNvPr id="684036" name="Ορθογώνιο 7"/>
          <p:cNvSpPr>
            <a:spLocks noChangeArrowheads="1"/>
          </p:cNvSpPr>
          <p:nvPr/>
        </p:nvSpPr>
        <p:spPr bwMode="auto">
          <a:xfrm>
            <a:off x="192088" y="1268413"/>
            <a:ext cx="116649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a:solidFill>
                  <a:srgbClr val="002060"/>
                </a:solidFill>
                <a:cs typeface="Times New Roman" panose="02020603050405020304" pitchFamily="18" charset="0"/>
              </a:rPr>
              <a:t>Όταν έχουμε την λογική πράξη του «Γινομένου» [ «και», «ταυτόχρονα» ] η οποία συνδέει μεταξύ τους έναν ορισμένο αριθμό λογικών μεταβλητών, το αντίστοιχο ηλεκτρολογικό κύκλωμα αποτελείται από τόσες εν σειρά συνδεδεμένες επαφές όσες είναι και οι λογικές μεταβλητές.</a:t>
            </a:r>
            <a:endParaRPr lang="el-GR" altLang="el-GR" sz="2400" b="1">
              <a:solidFill>
                <a:srgbClr val="002060"/>
              </a:solidFill>
            </a:endParaRPr>
          </a:p>
        </p:txBody>
      </p:sp>
      <p:sp>
        <p:nvSpPr>
          <p:cNvPr id="684037" name="Ορθογώνιο 8"/>
          <p:cNvSpPr>
            <a:spLocks noChangeArrowheads="1"/>
          </p:cNvSpPr>
          <p:nvPr/>
        </p:nvSpPr>
        <p:spPr bwMode="auto">
          <a:xfrm>
            <a:off x="192088" y="3371850"/>
            <a:ext cx="1166336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a:solidFill>
                  <a:srgbClr val="002060"/>
                </a:solidFill>
                <a:cs typeface="Times New Roman" panose="02020603050405020304" pitchFamily="18" charset="0"/>
              </a:rPr>
              <a:t>Όταν έχουμε την λογική πράξη του «Αθροίσματος» [ «ή», «είτε» ] η οποία συνδέει μεταξύ τους έναν ορισμένο αριθμό λογικών μεταβλητών, το αντίστοιχο ηλεκτρολογικό κύκλωμα αποτελείται από τόσες εν παραλλήλω  συνδεδεμένες επαφές όσες είναι και οι λογικές μεταβλητές.</a:t>
            </a:r>
            <a:endParaRPr lang="el-GR" altLang="el-GR" sz="2400" b="1">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Βασικές ιδιότητες Αθροισμάτων - Γινομένων</a:t>
            </a:r>
            <a:endParaRPr lang="tr-TR" altLang="el-GR" sz="3200" b="1" dirty="0">
              <a:latin typeface="+mn-lt"/>
              <a:ea typeface="Open Sans Extrabold"/>
              <a:cs typeface="Open Sans Extrabold"/>
            </a:endParaRPr>
          </a:p>
        </p:txBody>
      </p:sp>
      <p:pic>
        <p:nvPicPr>
          <p:cNvPr id="688132" name="Εικόνα 1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052513"/>
            <a:ext cx="4494213"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8133" name="Εικόνα 1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92625" y="5392738"/>
            <a:ext cx="5159375"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8134" name="Ορθογώνιο 22"/>
          <p:cNvSpPr>
            <a:spLocks noChangeArrowheads="1"/>
          </p:cNvSpPr>
          <p:nvPr/>
        </p:nvSpPr>
        <p:spPr bwMode="auto">
          <a:xfrm>
            <a:off x="4494213" y="1052513"/>
            <a:ext cx="6981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70C0"/>
                </a:solidFill>
                <a:cs typeface="Times New Roman" panose="02020603050405020304" pitchFamily="18" charset="0"/>
              </a:rPr>
              <a:t>Παραδείγματα επαλήθευσης σε κύκλωμα </a:t>
            </a:r>
            <a:endParaRPr lang="el-GR" altLang="el-GR" sz="2400" b="1">
              <a:solidFill>
                <a:srgbClr val="0070C0"/>
              </a:solidFill>
            </a:endParaRPr>
          </a:p>
        </p:txBody>
      </p:sp>
      <p:pic>
        <p:nvPicPr>
          <p:cNvPr id="688135" name="Εικόνα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92625" y="1514475"/>
            <a:ext cx="5491163" cy="17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8136" name="Εικόνα 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92625" y="3303588"/>
            <a:ext cx="6048375"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Βασικές ιδιότητες Αθροισμάτων - Γινομένων</a:t>
            </a:r>
            <a:endParaRPr lang="tr-TR" altLang="el-GR" sz="3200" b="1" dirty="0">
              <a:latin typeface="+mn-lt"/>
              <a:ea typeface="Open Sans Extrabold"/>
              <a:cs typeface="Open Sans Extrabold"/>
            </a:endParaRPr>
          </a:p>
        </p:txBody>
      </p:sp>
      <p:pic>
        <p:nvPicPr>
          <p:cNvPr id="690180" name="Εικόνα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25" y="1052513"/>
            <a:ext cx="4706938"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0181" name="Ορθογώνιο 5"/>
          <p:cNvSpPr>
            <a:spLocks noChangeArrowheads="1"/>
          </p:cNvSpPr>
          <p:nvPr/>
        </p:nvSpPr>
        <p:spPr bwMode="auto">
          <a:xfrm>
            <a:off x="4802188" y="1052513"/>
            <a:ext cx="6981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l-GR" altLang="el-GR" sz="2400" b="1">
                <a:solidFill>
                  <a:srgbClr val="0070C0"/>
                </a:solidFill>
                <a:cs typeface="Times New Roman" panose="02020603050405020304" pitchFamily="18" charset="0"/>
              </a:rPr>
              <a:t>Παραδείγματα επαλήθευσης σε κύκλωμα </a:t>
            </a:r>
            <a:endParaRPr lang="el-GR" altLang="el-GR" sz="2400" b="1">
              <a:solidFill>
                <a:srgbClr val="0070C0"/>
              </a:solidFill>
            </a:endParaRPr>
          </a:p>
        </p:txBody>
      </p:sp>
      <p:pic>
        <p:nvPicPr>
          <p:cNvPr id="690182" name="Εικόνα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16500" y="4724400"/>
            <a:ext cx="5837238"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0183" name="Εικόνα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981575" y="1514475"/>
            <a:ext cx="662305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0184" name="Εικόνα 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762500" y="2959100"/>
            <a:ext cx="71659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Freeform 2"/>
          <p:cNvSpPr/>
          <p:nvPr/>
        </p:nvSpPr>
        <p:spPr>
          <a:xfrm>
            <a:off x="0" y="3429000"/>
            <a:ext cx="2032000"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Freeform 3"/>
          <p:cNvSpPr/>
          <p:nvPr/>
        </p:nvSpPr>
        <p:spPr>
          <a:xfrm>
            <a:off x="2032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Freeform 4"/>
          <p:cNvSpPr/>
          <p:nvPr/>
        </p:nvSpPr>
        <p:spPr>
          <a:xfrm>
            <a:off x="4064000" y="6643688"/>
            <a:ext cx="2032000" cy="214312"/>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Freeform 5"/>
          <p:cNvSpPr/>
          <p:nvPr/>
        </p:nvSpPr>
        <p:spPr>
          <a:xfrm>
            <a:off x="6096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Freeform 6"/>
          <p:cNvSpPr/>
          <p:nvPr/>
        </p:nvSpPr>
        <p:spPr>
          <a:xfrm>
            <a:off x="8128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Freeform 7"/>
          <p:cNvSpPr/>
          <p:nvPr/>
        </p:nvSpPr>
        <p:spPr>
          <a:xfrm>
            <a:off x="10160000" y="3429000"/>
            <a:ext cx="2032000"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Freeform 8"/>
          <p:cNvSpPr/>
          <p:nvPr/>
        </p:nvSpPr>
        <p:spPr>
          <a:xfrm>
            <a:off x="0" y="0"/>
            <a:ext cx="2032000"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Freeform 9"/>
          <p:cNvSpPr/>
          <p:nvPr/>
        </p:nvSpPr>
        <p:spPr>
          <a:xfrm>
            <a:off x="2032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Freeform 10"/>
          <p:cNvSpPr/>
          <p:nvPr/>
        </p:nvSpPr>
        <p:spPr>
          <a:xfrm>
            <a:off x="4064000" y="0"/>
            <a:ext cx="2032000" cy="214313"/>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Freeform 11"/>
          <p:cNvSpPr/>
          <p:nvPr/>
        </p:nvSpPr>
        <p:spPr>
          <a:xfrm>
            <a:off x="6096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Freeform 12"/>
          <p:cNvSpPr/>
          <p:nvPr/>
        </p:nvSpPr>
        <p:spPr>
          <a:xfrm>
            <a:off x="8128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Freeform 13"/>
          <p:cNvSpPr/>
          <p:nvPr/>
        </p:nvSpPr>
        <p:spPr>
          <a:xfrm>
            <a:off x="10160000" y="0"/>
            <a:ext cx="2032000"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92238" name="TextBox 15"/>
          <p:cNvSpPr txBox="1">
            <a:spLocks noChangeArrowheads="1"/>
          </p:cNvSpPr>
          <p:nvPr/>
        </p:nvSpPr>
        <p:spPr bwMode="auto">
          <a:xfrm>
            <a:off x="4259263" y="2011363"/>
            <a:ext cx="367347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600" b="1" i="1" dirty="0">
                <a:solidFill>
                  <a:srgbClr val="0070C0"/>
                </a:solidFill>
              </a:rPr>
              <a:t>ΥΠΟΕΝΟΤΗΤΑ </a:t>
            </a:r>
            <a:r>
              <a:rPr lang="el-GR" altLang="el-GR" sz="3600" b="1" i="1" dirty="0" smtClean="0">
                <a:solidFill>
                  <a:srgbClr val="0070C0"/>
                </a:solidFill>
              </a:rPr>
              <a:t>6.3</a:t>
            </a:r>
            <a:endParaRPr lang="en-US" altLang="el-GR" sz="3600" b="1" i="1" dirty="0">
              <a:solidFill>
                <a:srgbClr val="0070C0"/>
              </a:solidFill>
            </a:endParaRPr>
          </a:p>
          <a:p>
            <a:pPr algn="ctr">
              <a:lnSpc>
                <a:spcPct val="100000"/>
              </a:lnSpc>
              <a:spcBef>
                <a:spcPct val="0"/>
              </a:spcBef>
              <a:buFontTx/>
              <a:buNone/>
            </a:pPr>
            <a:endParaRPr lang="en-US" altLang="el-GR" sz="3600" b="1" i="1" dirty="0"/>
          </a:p>
          <a:p>
            <a:pPr algn="ctr">
              <a:lnSpc>
                <a:spcPct val="100000"/>
              </a:lnSpc>
              <a:spcBef>
                <a:spcPct val="0"/>
              </a:spcBef>
              <a:buFontTx/>
              <a:buNone/>
            </a:pPr>
            <a:r>
              <a:rPr lang="el-GR" altLang="el-GR" sz="3600" b="1" i="1" dirty="0">
                <a:solidFill>
                  <a:srgbClr val="0070C0"/>
                </a:solidFill>
              </a:rPr>
              <a:t>Πίνακας Αληθείας</a:t>
            </a:r>
            <a:endParaRPr lang="tr-TR" altLang="el-GR" sz="3600" b="1" i="1" dirty="0">
              <a:solidFill>
                <a:srgbClr val="0070C0"/>
              </a:solidFill>
              <a:latin typeface="Open Sans Extrabold"/>
              <a:ea typeface="Open Sans Extrabold"/>
              <a:cs typeface="Open Sans Extrabold"/>
            </a:endParaRPr>
          </a:p>
        </p:txBody>
      </p:sp>
      <p:cxnSp>
        <p:nvCxnSpPr>
          <p:cNvPr id="18" name="Straight Connector 17"/>
          <p:cNvCxnSpPr/>
          <p:nvPr/>
        </p:nvCxnSpPr>
        <p:spPr>
          <a:xfrm>
            <a:off x="4064000" y="2636838"/>
            <a:ext cx="4065588"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Πίνακας Αληθείας</a:t>
            </a:r>
            <a:endParaRPr lang="tr-TR" altLang="el-GR" sz="3200" b="1" dirty="0">
              <a:latin typeface="+mn-lt"/>
              <a:ea typeface="Open Sans Extrabold"/>
              <a:cs typeface="Open Sans Extrabold"/>
            </a:endParaRPr>
          </a:p>
        </p:txBody>
      </p:sp>
      <p:pic>
        <p:nvPicPr>
          <p:cNvPr id="694276" name="Εικόνα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2088" y="1428750"/>
            <a:ext cx="2333625"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Ορθογώνιο 5"/>
          <p:cNvSpPr/>
          <p:nvPr/>
        </p:nvSpPr>
        <p:spPr>
          <a:xfrm>
            <a:off x="2927350" y="1428750"/>
            <a:ext cx="8713788" cy="1790700"/>
          </a:xfrm>
          <a:prstGeom prst="rect">
            <a:avLst/>
          </a:prstGeom>
        </p:spPr>
        <p:txBody>
          <a:bodyPr>
            <a:spAutoFit/>
          </a:bodyPr>
          <a:lstStyle/>
          <a:p>
            <a:pPr algn="just">
              <a:lnSpc>
                <a:spcPct val="115000"/>
              </a:lnSpc>
              <a:spcAft>
                <a:spcPts val="1000"/>
              </a:spcAft>
              <a:defRPr/>
            </a:pPr>
            <a:r>
              <a:rPr lang="el-GR" sz="2400" b="1" i="1" dirty="0">
                <a:solidFill>
                  <a:srgbClr val="002060"/>
                </a:solidFill>
                <a:latin typeface="+mn-lt"/>
                <a:ea typeface="Calibri" panose="020F0502020204030204" pitchFamily="34" charset="0"/>
                <a:cs typeface="Times New Roman" panose="02020603050405020304" pitchFamily="18" charset="0"/>
              </a:rPr>
              <a:t>Ο πίνακας αλήθειας είναι “εργαλείο”, το οποίο χρησιμοποιούμε για να περιγράψουμε την λογική κατάσταση των εξόδων ενός συστήματος για κάθε δυνατό συνδυασμό των εισόδων του συστήματος αυτού.</a:t>
            </a:r>
            <a:endParaRPr lang="el-GR" sz="2400" dirty="0">
              <a:latin typeface="+mn-lt"/>
              <a:ea typeface="Calibri" panose="020F0502020204030204" pitchFamily="34" charset="0"/>
              <a:cs typeface="Times New Roman" panose="02020603050405020304" pitchFamily="18" charset="0"/>
            </a:endParaRPr>
          </a:p>
        </p:txBody>
      </p:sp>
      <p:sp>
        <p:nvSpPr>
          <p:cNvPr id="7" name="Ορθογώνιο 6"/>
          <p:cNvSpPr>
            <a:spLocks noRot="1" noChangeAspect="1" noMove="1" noResize="1" noEditPoints="1" noAdjustHandles="1" noChangeArrowheads="1" noChangeShapeType="1" noTextEdit="1"/>
          </p:cNvSpPr>
          <p:nvPr/>
        </p:nvSpPr>
        <p:spPr>
          <a:xfrm>
            <a:off x="192088" y="3861048"/>
            <a:ext cx="11736560" cy="2951705"/>
          </a:xfrm>
          <a:prstGeom prst="rect">
            <a:avLst/>
          </a:prstGeom>
          <a:blipFill rotWithShape="0">
            <a:blip r:embed="rId4"/>
            <a:stretch>
              <a:fillRect l="-831" t="-619" r="-779" b="-3505"/>
            </a:stretch>
          </a:blipFill>
        </p:spPr>
        <p:txBody>
          <a:bodyPr/>
          <a:lstStyle/>
          <a:p>
            <a:pPr>
              <a:defRPr/>
            </a:pPr>
            <a:r>
              <a:rPr lang="el-GR">
                <a:no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Πίνακας Αληθείας</a:t>
            </a:r>
            <a:endParaRPr lang="tr-TR" altLang="el-GR" sz="3200" b="1" dirty="0">
              <a:latin typeface="+mn-lt"/>
              <a:ea typeface="Open Sans Extrabold"/>
              <a:cs typeface="Open Sans Extrabold"/>
            </a:endParaRPr>
          </a:p>
        </p:txBody>
      </p:sp>
      <p:pic>
        <p:nvPicPr>
          <p:cNvPr id="696324" name="Εικόνα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7488" y="1268413"/>
            <a:ext cx="874871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Πίνακας Αληθείας - Παράδειγμα</a:t>
            </a:r>
            <a:endParaRPr lang="tr-TR" altLang="el-GR" sz="3200" b="1" dirty="0">
              <a:latin typeface="+mn-lt"/>
              <a:ea typeface="Open Sans Extrabold"/>
              <a:cs typeface="Open Sans Extrabold"/>
            </a:endParaRPr>
          </a:p>
        </p:txBody>
      </p:sp>
      <p:sp>
        <p:nvSpPr>
          <p:cNvPr id="698372" name="Ορθογώνιο 1"/>
          <p:cNvSpPr>
            <a:spLocks noChangeArrowheads="1"/>
          </p:cNvSpPr>
          <p:nvPr/>
        </p:nvSpPr>
        <p:spPr bwMode="auto">
          <a:xfrm>
            <a:off x="192088" y="1244600"/>
            <a:ext cx="11591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85850" indent="-10858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a:solidFill>
                  <a:srgbClr val="002060"/>
                </a:solidFill>
                <a:cs typeface="Times New Roman" panose="02020603050405020304" pitchFamily="18" charset="0"/>
              </a:rPr>
              <a:t>ΠΑΡΑΔΕΙΓΜΑ: Η λάμπα “Λ” να ανάβει εάν οι διακόπτες “Α” και “Β” έχουν ίδια κατάσταση.</a:t>
            </a:r>
          </a:p>
        </p:txBody>
      </p:sp>
      <p:sp>
        <p:nvSpPr>
          <p:cNvPr id="698373" name="Rectangle 1"/>
          <p:cNvSpPr>
            <a:spLocks noChangeArrowheads="1"/>
          </p:cNvSpPr>
          <p:nvPr/>
        </p:nvSpPr>
        <p:spPr bwMode="auto">
          <a:xfrm>
            <a:off x="334963" y="1879600"/>
            <a:ext cx="11664950" cy="1323975"/>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000" b="1">
                <a:solidFill>
                  <a:srgbClr val="002060"/>
                </a:solidFill>
                <a:cs typeface="Times New Roman" panose="02020603050405020304" pitchFamily="18" charset="0"/>
              </a:rPr>
              <a:t>α) Τρεις στήλες (όσες είναι οι είσοδοι και οι έξοδοι).</a:t>
            </a:r>
            <a:endParaRPr lang="el-GR" altLang="el-GR" sz="2000" b="1">
              <a:solidFill>
                <a:srgbClr val="002060"/>
              </a:solidFill>
            </a:endParaRPr>
          </a:p>
          <a:p>
            <a:pPr algn="just">
              <a:lnSpc>
                <a:spcPct val="100000"/>
              </a:lnSpc>
              <a:spcBef>
                <a:spcPct val="0"/>
              </a:spcBef>
              <a:buFontTx/>
              <a:buNone/>
            </a:pPr>
            <a:r>
              <a:rPr lang="el-GR" altLang="el-GR" sz="2000" b="1">
                <a:solidFill>
                  <a:srgbClr val="002060"/>
                </a:solidFill>
                <a:cs typeface="Times New Roman" panose="02020603050405020304" pitchFamily="18" charset="0"/>
              </a:rPr>
              <a:t>β) Τέσσερις δυνατούς συνδυασμούς των εισόδων. Το πλήθος των δυνατών συνδυασμών των εισόδων δίνεται  από την σχέση 2</a:t>
            </a:r>
            <a:r>
              <a:rPr lang="el-GR" altLang="el-GR" sz="2000" b="1" baseline="30000">
                <a:solidFill>
                  <a:srgbClr val="002060"/>
                </a:solidFill>
                <a:cs typeface="Times New Roman" panose="02020603050405020304" pitchFamily="18" charset="0"/>
              </a:rPr>
              <a:t>Ν</a:t>
            </a:r>
            <a:r>
              <a:rPr lang="el-GR" altLang="el-GR" sz="2000" b="1">
                <a:solidFill>
                  <a:srgbClr val="002060"/>
                </a:solidFill>
                <a:cs typeface="Times New Roman" panose="02020603050405020304" pitchFamily="18" charset="0"/>
              </a:rPr>
              <a:t> (όπου Ν = αριθμός των μεταβλητών εισόδου).</a:t>
            </a:r>
            <a:endParaRPr lang="el-GR" altLang="el-GR" sz="2000" b="1">
              <a:solidFill>
                <a:srgbClr val="002060"/>
              </a:solidFill>
            </a:endParaRPr>
          </a:p>
          <a:p>
            <a:pPr algn="just">
              <a:lnSpc>
                <a:spcPct val="100000"/>
              </a:lnSpc>
              <a:spcBef>
                <a:spcPct val="0"/>
              </a:spcBef>
              <a:buFontTx/>
              <a:buNone/>
            </a:pPr>
            <a:r>
              <a:rPr lang="el-GR" altLang="el-GR" sz="2000" b="1">
                <a:solidFill>
                  <a:srgbClr val="002060"/>
                </a:solidFill>
                <a:cs typeface="Times New Roman" panose="02020603050405020304" pitchFamily="18" charset="0"/>
              </a:rPr>
              <a:t>γ) Η έξοδος θα έχει κατάσταση “1” όπου οι είσοδοι έχουν ίδια κατάσταση.</a:t>
            </a:r>
            <a:endParaRPr lang="el-GR" altLang="el-GR" sz="2000" b="1">
              <a:solidFill>
                <a:srgbClr val="002060"/>
              </a:solidFill>
            </a:endParaRPr>
          </a:p>
        </p:txBody>
      </p:sp>
      <p:pic>
        <p:nvPicPr>
          <p:cNvPr id="698374" name="Εικόνα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963" y="3606800"/>
            <a:ext cx="3240087"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a:spLocks noRot="1" noChangeAspect="1" noMove="1" noResize="1" noEditPoints="1" noAdjustHandles="1" noChangeArrowheads="1" noChangeShapeType="1" noTextEdit="1"/>
          </p:cNvSpPr>
          <p:nvPr/>
        </p:nvSpPr>
        <p:spPr>
          <a:xfrm>
            <a:off x="6490523" y="5085402"/>
            <a:ext cx="2859308" cy="369332"/>
          </a:xfrm>
          <a:prstGeom prst="rect">
            <a:avLst/>
          </a:prstGeom>
          <a:blipFill rotWithShape="0">
            <a:blip r:embed="rId4"/>
            <a:stretch>
              <a:fillRect l="-1919" r="-1706" b="-9836"/>
            </a:stretch>
          </a:blipFill>
        </p:spPr>
        <p:txBody>
          <a:bodyPr/>
          <a:lstStyle/>
          <a:p>
            <a:pPr>
              <a:defRPr/>
            </a:pPr>
            <a:r>
              <a:rPr lang="el-GR">
                <a:noFill/>
              </a:rPr>
              <a:t> </a:t>
            </a:r>
          </a:p>
        </p:txBody>
      </p:sp>
      <p:cxnSp>
        <p:nvCxnSpPr>
          <p:cNvPr id="12" name="Ευθεία γραμμή σύνδεσης 11"/>
          <p:cNvCxnSpPr/>
          <p:nvPr/>
        </p:nvCxnSpPr>
        <p:spPr>
          <a:xfrm>
            <a:off x="7108825" y="5089525"/>
            <a:ext cx="2889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7761288" y="5089525"/>
            <a:ext cx="2889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Rot="1" noChangeAspect="1" noMove="1" noResize="1" noEditPoints="1" noAdjustHandles="1" noChangeArrowheads="1" noChangeShapeType="1" noTextEdit="1"/>
          </p:cNvSpPr>
          <p:nvPr/>
        </p:nvSpPr>
        <p:spPr>
          <a:xfrm>
            <a:off x="4261934" y="4343895"/>
            <a:ext cx="1042850" cy="307777"/>
          </a:xfrm>
          <a:prstGeom prst="rect">
            <a:avLst/>
          </a:prstGeom>
          <a:blipFill rotWithShape="0">
            <a:blip r:embed="rId5"/>
            <a:stretch>
              <a:fillRect l="-1754" r="-4678" b="-10000"/>
            </a:stretch>
          </a:blipFill>
        </p:spPr>
        <p:txBody>
          <a:bodyPr/>
          <a:lstStyle/>
          <a:p>
            <a:pPr>
              <a:defRPr/>
            </a:pPr>
            <a:r>
              <a:rPr lang="el-GR">
                <a:noFill/>
              </a:rPr>
              <a:t> </a:t>
            </a:r>
          </a:p>
        </p:txBody>
      </p:sp>
      <p:sp>
        <p:nvSpPr>
          <p:cNvPr id="15" name="TextBox 14"/>
          <p:cNvSpPr txBox="1">
            <a:spLocks noRot="1" noChangeAspect="1" noMove="1" noResize="1" noEditPoints="1" noAdjustHandles="1" noChangeArrowheads="1" noChangeShapeType="1" noTextEdit="1"/>
          </p:cNvSpPr>
          <p:nvPr/>
        </p:nvSpPr>
        <p:spPr>
          <a:xfrm>
            <a:off x="4270861" y="5723240"/>
            <a:ext cx="1042850" cy="307777"/>
          </a:xfrm>
          <a:prstGeom prst="rect">
            <a:avLst/>
          </a:prstGeom>
          <a:blipFill rotWithShape="0">
            <a:blip r:embed="rId6"/>
            <a:stretch>
              <a:fillRect l="-2339" r="-4094" b="-10000"/>
            </a:stretch>
          </a:blipFill>
        </p:spPr>
        <p:txBody>
          <a:bodyPr/>
          <a:lstStyle/>
          <a:p>
            <a:pPr>
              <a:defRPr/>
            </a:pPr>
            <a:r>
              <a:rPr lang="el-GR">
                <a:noFill/>
              </a:rPr>
              <a:t> </a:t>
            </a:r>
          </a:p>
        </p:txBody>
      </p:sp>
      <p:cxnSp>
        <p:nvCxnSpPr>
          <p:cNvPr id="19" name="Ευθύγραμμο βέλος σύνδεσης 18"/>
          <p:cNvCxnSpPr/>
          <p:nvPr/>
        </p:nvCxnSpPr>
        <p:spPr>
          <a:xfrm>
            <a:off x="3287713" y="4508500"/>
            <a:ext cx="9366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p:cNvCxnSpPr/>
          <p:nvPr/>
        </p:nvCxnSpPr>
        <p:spPr>
          <a:xfrm>
            <a:off x="3287713" y="5876925"/>
            <a:ext cx="9366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4495800" y="4343400"/>
            <a:ext cx="287338"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a:off x="5016500" y="4348163"/>
            <a:ext cx="287338"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23" name="Δεξιό άγκιστρο 22"/>
          <p:cNvSpPr/>
          <p:nvPr/>
        </p:nvSpPr>
        <p:spPr>
          <a:xfrm>
            <a:off x="5664200" y="4508500"/>
            <a:ext cx="431800" cy="1522413"/>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5"/>
          <p:cNvCxnSpPr/>
          <p:nvPr/>
        </p:nvCxnSpPr>
        <p:spPr>
          <a:xfrm>
            <a:off x="0" y="692150"/>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Ορθογώνιο 4"/>
          <p:cNvSpPr/>
          <p:nvPr/>
        </p:nvSpPr>
        <p:spPr>
          <a:xfrm>
            <a:off x="695325" y="44450"/>
            <a:ext cx="5328667" cy="646331"/>
          </a:xfrm>
          <a:prstGeom prst="rect">
            <a:avLst/>
          </a:prstGeom>
        </p:spPr>
        <p:txBody>
          <a:bodyPr wrap="square">
            <a:spAutoFit/>
          </a:bodyPr>
          <a:lstStyle/>
          <a:p>
            <a:pPr>
              <a:defRPr/>
            </a:pPr>
            <a:r>
              <a:rPr lang="el-GR" sz="3600" b="1" i="1" dirty="0" smtClean="0">
                <a:latin typeface="+mn-lt"/>
              </a:rPr>
              <a:t>Περιεχόμενα</a:t>
            </a:r>
            <a:endParaRPr lang="el-GR" sz="3600" b="1" i="1" dirty="0">
              <a:latin typeface="+mn-lt"/>
            </a:endParaRPr>
          </a:p>
        </p:txBody>
      </p:sp>
      <p:sp>
        <p:nvSpPr>
          <p:cNvPr id="12" name="Ορθογώνιο 11"/>
          <p:cNvSpPr/>
          <p:nvPr/>
        </p:nvSpPr>
        <p:spPr>
          <a:xfrm>
            <a:off x="424134" y="883548"/>
            <a:ext cx="11648530" cy="830997"/>
          </a:xfrm>
          <a:prstGeom prst="rect">
            <a:avLst/>
          </a:prstGeom>
        </p:spPr>
        <p:txBody>
          <a:bodyPr wrap="square">
            <a:spAutoFit/>
          </a:bodyPr>
          <a:lstStyle/>
          <a:p>
            <a:r>
              <a:rPr lang="el-GR" sz="2400" b="1" i="1" dirty="0" smtClean="0">
                <a:solidFill>
                  <a:srgbClr val="0070C0"/>
                </a:solidFill>
                <a:latin typeface="+mn-lt"/>
              </a:rPr>
              <a:t>Θεματικής Ενότητας 6: </a:t>
            </a:r>
            <a:r>
              <a:rPr lang="el-GR" sz="2400" b="1" i="1" dirty="0">
                <a:solidFill>
                  <a:srgbClr val="0070C0"/>
                </a:solidFill>
                <a:latin typeface="+mn-lt"/>
              </a:rPr>
              <a:t>«Η Άλγεβρα </a:t>
            </a:r>
            <a:r>
              <a:rPr lang="en-US" sz="2400" b="1" i="1" dirty="0">
                <a:solidFill>
                  <a:srgbClr val="0070C0"/>
                </a:solidFill>
                <a:latin typeface="+mn-lt"/>
              </a:rPr>
              <a:t>Boole </a:t>
            </a:r>
            <a:r>
              <a:rPr lang="el-GR" sz="2400" b="1" i="1" dirty="0">
                <a:solidFill>
                  <a:srgbClr val="0070C0"/>
                </a:solidFill>
                <a:latin typeface="+mn-lt"/>
              </a:rPr>
              <a:t> και πως χρησιμοποιείται  στα κυκλώματα Αυτοματισμού»</a:t>
            </a:r>
          </a:p>
        </p:txBody>
      </p:sp>
      <p:grpSp>
        <p:nvGrpSpPr>
          <p:cNvPr id="11" name="Ομάδα 10"/>
          <p:cNvGrpSpPr/>
          <p:nvPr/>
        </p:nvGrpSpPr>
        <p:grpSpPr>
          <a:xfrm>
            <a:off x="6658400" y="1988840"/>
            <a:ext cx="5305425" cy="3543300"/>
            <a:chOff x="6658400" y="2096664"/>
            <a:chExt cx="5305425" cy="3543300"/>
          </a:xfrm>
        </p:grpSpPr>
        <p:pic>
          <p:nvPicPr>
            <p:cNvPr id="9" name="Εικόνα 8"/>
            <p:cNvPicPr>
              <a:picLocks noChangeAspect="1"/>
            </p:cNvPicPr>
            <p:nvPr/>
          </p:nvPicPr>
          <p:blipFill>
            <a:blip r:embed="rId2"/>
            <a:stretch>
              <a:fillRect/>
            </a:stretch>
          </p:blipFill>
          <p:spPr>
            <a:xfrm>
              <a:off x="6658400" y="2096664"/>
              <a:ext cx="5305425" cy="504825"/>
            </a:xfrm>
            <a:prstGeom prst="rect">
              <a:avLst/>
            </a:prstGeom>
          </p:spPr>
        </p:pic>
        <p:pic>
          <p:nvPicPr>
            <p:cNvPr id="3" name="Εικόνα 2"/>
            <p:cNvPicPr>
              <a:picLocks noChangeAspect="1"/>
            </p:cNvPicPr>
            <p:nvPr/>
          </p:nvPicPr>
          <p:blipFill>
            <a:blip r:embed="rId3"/>
            <a:stretch>
              <a:fillRect/>
            </a:stretch>
          </p:blipFill>
          <p:spPr>
            <a:xfrm>
              <a:off x="6672687" y="2601489"/>
              <a:ext cx="5276850" cy="3038475"/>
            </a:xfrm>
            <a:prstGeom prst="rect">
              <a:avLst/>
            </a:prstGeom>
          </p:spPr>
        </p:pic>
      </p:grpSp>
      <p:grpSp>
        <p:nvGrpSpPr>
          <p:cNvPr id="8" name="Ομάδα 7"/>
          <p:cNvGrpSpPr/>
          <p:nvPr/>
        </p:nvGrpSpPr>
        <p:grpSpPr>
          <a:xfrm>
            <a:off x="400856" y="1700808"/>
            <a:ext cx="6234001" cy="2165106"/>
            <a:chOff x="400856" y="1700808"/>
            <a:chExt cx="6234001" cy="2165106"/>
          </a:xfrm>
        </p:grpSpPr>
        <p:pic>
          <p:nvPicPr>
            <p:cNvPr id="6" name="Εικόνα 5"/>
            <p:cNvPicPr>
              <a:picLocks noChangeAspect="1"/>
            </p:cNvPicPr>
            <p:nvPr/>
          </p:nvPicPr>
          <p:blipFill>
            <a:blip r:embed="rId4"/>
            <a:stretch>
              <a:fillRect/>
            </a:stretch>
          </p:blipFill>
          <p:spPr>
            <a:xfrm>
              <a:off x="415032" y="1700808"/>
              <a:ext cx="6219825" cy="790575"/>
            </a:xfrm>
            <a:prstGeom prst="rect">
              <a:avLst/>
            </a:prstGeom>
          </p:spPr>
        </p:pic>
        <p:pic>
          <p:nvPicPr>
            <p:cNvPr id="7" name="Εικόνα 6"/>
            <p:cNvPicPr>
              <a:picLocks noChangeAspect="1"/>
            </p:cNvPicPr>
            <p:nvPr/>
          </p:nvPicPr>
          <p:blipFill>
            <a:blip r:embed="rId5"/>
            <a:stretch>
              <a:fillRect/>
            </a:stretch>
          </p:blipFill>
          <p:spPr>
            <a:xfrm>
              <a:off x="400856" y="2456214"/>
              <a:ext cx="6210723" cy="1409700"/>
            </a:xfrm>
            <a:prstGeom prst="rect">
              <a:avLst/>
            </a:prstGeom>
          </p:spPr>
        </p:pic>
      </p:grpSp>
    </p:spTree>
    <p:extLst>
      <p:ext uri="{BB962C8B-B14F-4D97-AF65-F5344CB8AC3E}">
        <p14:creationId xmlns:p14="http://schemas.microsoft.com/office/powerpoint/2010/main" val="2535808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Freeform 2"/>
          <p:cNvSpPr/>
          <p:nvPr/>
        </p:nvSpPr>
        <p:spPr>
          <a:xfrm>
            <a:off x="0" y="3429000"/>
            <a:ext cx="2032000"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Freeform 3"/>
          <p:cNvSpPr/>
          <p:nvPr/>
        </p:nvSpPr>
        <p:spPr>
          <a:xfrm>
            <a:off x="2032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Freeform 4"/>
          <p:cNvSpPr/>
          <p:nvPr/>
        </p:nvSpPr>
        <p:spPr>
          <a:xfrm>
            <a:off x="4064000" y="6643688"/>
            <a:ext cx="2032000" cy="214312"/>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Freeform 5"/>
          <p:cNvSpPr/>
          <p:nvPr/>
        </p:nvSpPr>
        <p:spPr>
          <a:xfrm>
            <a:off x="6096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Freeform 6"/>
          <p:cNvSpPr/>
          <p:nvPr/>
        </p:nvSpPr>
        <p:spPr>
          <a:xfrm>
            <a:off x="8128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Freeform 7"/>
          <p:cNvSpPr/>
          <p:nvPr/>
        </p:nvSpPr>
        <p:spPr>
          <a:xfrm>
            <a:off x="10160000" y="3429000"/>
            <a:ext cx="2032000"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Freeform 8"/>
          <p:cNvSpPr/>
          <p:nvPr/>
        </p:nvSpPr>
        <p:spPr>
          <a:xfrm>
            <a:off x="0" y="0"/>
            <a:ext cx="2032000"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Freeform 9"/>
          <p:cNvSpPr/>
          <p:nvPr/>
        </p:nvSpPr>
        <p:spPr>
          <a:xfrm>
            <a:off x="2032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Freeform 10"/>
          <p:cNvSpPr/>
          <p:nvPr/>
        </p:nvSpPr>
        <p:spPr>
          <a:xfrm>
            <a:off x="4064000" y="0"/>
            <a:ext cx="2032000" cy="214313"/>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Freeform 11"/>
          <p:cNvSpPr/>
          <p:nvPr/>
        </p:nvSpPr>
        <p:spPr>
          <a:xfrm>
            <a:off x="6096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Freeform 12"/>
          <p:cNvSpPr/>
          <p:nvPr/>
        </p:nvSpPr>
        <p:spPr>
          <a:xfrm>
            <a:off x="8128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Freeform 13"/>
          <p:cNvSpPr/>
          <p:nvPr/>
        </p:nvSpPr>
        <p:spPr>
          <a:xfrm>
            <a:off x="10160000" y="0"/>
            <a:ext cx="2032000"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00430" name="TextBox 15"/>
          <p:cNvSpPr txBox="1">
            <a:spLocks noChangeArrowheads="1"/>
          </p:cNvSpPr>
          <p:nvPr/>
        </p:nvSpPr>
        <p:spPr bwMode="auto">
          <a:xfrm>
            <a:off x="1607303" y="2011363"/>
            <a:ext cx="897739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600" b="1" i="1" dirty="0">
                <a:solidFill>
                  <a:srgbClr val="0070C0"/>
                </a:solidFill>
              </a:rPr>
              <a:t>ΥΠΟΕΝΟΤΗΤΑ </a:t>
            </a:r>
            <a:r>
              <a:rPr lang="el-GR" altLang="el-GR" sz="3600" b="1" i="1" dirty="0" smtClean="0">
                <a:solidFill>
                  <a:srgbClr val="0070C0"/>
                </a:solidFill>
              </a:rPr>
              <a:t>6.4</a:t>
            </a:r>
            <a:endParaRPr lang="en-US" altLang="el-GR" sz="3600" b="1" i="1" dirty="0">
              <a:solidFill>
                <a:srgbClr val="0070C0"/>
              </a:solidFill>
            </a:endParaRPr>
          </a:p>
          <a:p>
            <a:pPr algn="ctr">
              <a:lnSpc>
                <a:spcPct val="100000"/>
              </a:lnSpc>
              <a:spcBef>
                <a:spcPct val="0"/>
              </a:spcBef>
              <a:buFontTx/>
              <a:buNone/>
            </a:pPr>
            <a:endParaRPr lang="en-US" altLang="el-GR" sz="3600" b="1" i="1" dirty="0"/>
          </a:p>
          <a:p>
            <a:pPr algn="ctr">
              <a:lnSpc>
                <a:spcPct val="100000"/>
              </a:lnSpc>
              <a:spcBef>
                <a:spcPct val="0"/>
              </a:spcBef>
              <a:buFontTx/>
              <a:buNone/>
            </a:pPr>
            <a:r>
              <a:rPr lang="el-GR" altLang="el-GR" sz="3600" b="1" dirty="0">
                <a:solidFill>
                  <a:srgbClr val="0070C0"/>
                </a:solidFill>
              </a:rPr>
              <a:t>Λογικές  </a:t>
            </a:r>
            <a:r>
              <a:rPr lang="el-GR" altLang="el-GR" sz="3600" b="1" dirty="0" smtClean="0">
                <a:solidFill>
                  <a:srgbClr val="0070C0"/>
                </a:solidFill>
              </a:rPr>
              <a:t>πύλες </a:t>
            </a:r>
          </a:p>
          <a:p>
            <a:pPr algn="ctr">
              <a:lnSpc>
                <a:spcPct val="100000"/>
              </a:lnSpc>
              <a:spcBef>
                <a:spcPct val="0"/>
              </a:spcBef>
              <a:buFontTx/>
              <a:buNone/>
            </a:pPr>
            <a:r>
              <a:rPr lang="el-GR" altLang="el-GR" sz="3600" b="1" dirty="0" smtClean="0">
                <a:solidFill>
                  <a:srgbClr val="0070C0"/>
                </a:solidFill>
              </a:rPr>
              <a:t>Αντιστοίχιση </a:t>
            </a:r>
            <a:r>
              <a:rPr lang="el-GR" altLang="el-GR" sz="3600" b="1" dirty="0">
                <a:solidFill>
                  <a:srgbClr val="0070C0"/>
                </a:solidFill>
              </a:rPr>
              <a:t>με ηλεκτρομηχανική τεχνολογία</a:t>
            </a:r>
            <a:endParaRPr lang="tr-TR" altLang="el-GR" sz="3600" b="1" dirty="0">
              <a:solidFill>
                <a:srgbClr val="0070C0"/>
              </a:solidFill>
              <a:latin typeface="Open Sans Extrabold"/>
              <a:ea typeface="Open Sans Extrabold"/>
              <a:cs typeface="Open Sans Extrabold"/>
            </a:endParaRPr>
          </a:p>
        </p:txBody>
      </p:sp>
      <p:cxnSp>
        <p:nvCxnSpPr>
          <p:cNvPr id="18" name="Straight Connector 17"/>
          <p:cNvCxnSpPr/>
          <p:nvPr/>
        </p:nvCxnSpPr>
        <p:spPr>
          <a:xfrm>
            <a:off x="4064000" y="2636838"/>
            <a:ext cx="4065588"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Πύλες </a:t>
            </a:r>
            <a:r>
              <a:rPr lang="en-US" altLang="el-GR" sz="3200" b="1" dirty="0">
                <a:latin typeface="+mn-lt"/>
              </a:rPr>
              <a:t>– </a:t>
            </a:r>
            <a:r>
              <a:rPr lang="el-GR" altLang="el-GR" sz="3200" b="1" dirty="0">
                <a:latin typeface="+mn-lt"/>
              </a:rPr>
              <a:t>Πύλη </a:t>
            </a:r>
            <a:r>
              <a:rPr lang="en-US" altLang="el-GR" sz="3200" b="1" dirty="0">
                <a:latin typeface="+mn-lt"/>
              </a:rPr>
              <a:t>NOT</a:t>
            </a:r>
            <a:endParaRPr lang="el-GR" altLang="el-GR" sz="3200" b="1" dirty="0">
              <a:latin typeface="+mn-lt"/>
            </a:endParaRPr>
          </a:p>
        </p:txBody>
      </p:sp>
      <p:pic>
        <p:nvPicPr>
          <p:cNvPr id="702468" name="Εικόνα 1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763" y="3284538"/>
            <a:ext cx="3744912" cy="298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469" name="Εικόνα 1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6763" y="1477963"/>
            <a:ext cx="2228850"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470" name="Εικόνα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80225" y="1663700"/>
            <a:ext cx="17875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 name="Πίνακας 20"/>
          <p:cNvGraphicFramePr>
            <a:graphicFrameLocks noGrp="1"/>
          </p:cNvGraphicFramePr>
          <p:nvPr/>
        </p:nvGraphicFramePr>
        <p:xfrm>
          <a:off x="4295775" y="1477963"/>
          <a:ext cx="1512888" cy="1112838"/>
        </p:xfrm>
        <a:graphic>
          <a:graphicData uri="http://schemas.openxmlformats.org/drawingml/2006/table">
            <a:tbl>
              <a:tblPr firstRow="1" bandRow="1">
                <a:tableStyleId>{5C22544A-7EE6-4342-B048-85BDC9FD1C3A}</a:tableStyleId>
              </a:tblPr>
              <a:tblGrid>
                <a:gridCol w="737330"/>
                <a:gridCol w="775558"/>
              </a:tblGrid>
              <a:tr h="370946">
                <a:tc>
                  <a:txBody>
                    <a:bodyPr/>
                    <a:lstStyle/>
                    <a:p>
                      <a:r>
                        <a:rPr lang="en-US" sz="1800" b="1" dirty="0" smtClean="0"/>
                        <a:t>A</a:t>
                      </a:r>
                      <a:endParaRPr lang="el-GR" sz="1800" b="1" dirty="0"/>
                    </a:p>
                  </a:txBody>
                  <a:tcPr marL="91484" marR="91484" marT="45733" marB="45733"/>
                </a:tc>
                <a:tc>
                  <a:txBody>
                    <a:bodyPr/>
                    <a:lstStyle/>
                    <a:p>
                      <a:r>
                        <a:rPr lang="en-US" sz="1800" b="1" dirty="0" smtClean="0"/>
                        <a:t>S</a:t>
                      </a:r>
                      <a:endParaRPr lang="el-GR" sz="1800" b="1" dirty="0"/>
                    </a:p>
                  </a:txBody>
                  <a:tcPr marL="91484" marR="91484" marT="45733" marB="45733"/>
                </a:tc>
              </a:tr>
              <a:tr h="370946">
                <a:tc>
                  <a:txBody>
                    <a:bodyPr/>
                    <a:lstStyle/>
                    <a:p>
                      <a:r>
                        <a:rPr lang="en-US" sz="1800" b="1" dirty="0" smtClean="0"/>
                        <a:t>0</a:t>
                      </a:r>
                      <a:endParaRPr lang="el-GR" sz="1800" b="1" dirty="0"/>
                    </a:p>
                  </a:txBody>
                  <a:tcPr marL="91484" marR="91484" marT="45733" marB="45733"/>
                </a:tc>
                <a:tc>
                  <a:txBody>
                    <a:bodyPr/>
                    <a:lstStyle/>
                    <a:p>
                      <a:r>
                        <a:rPr lang="en-US" sz="1800" b="1" dirty="0" smtClean="0"/>
                        <a:t>1</a:t>
                      </a:r>
                      <a:endParaRPr lang="el-GR" sz="1800" b="1" dirty="0"/>
                    </a:p>
                  </a:txBody>
                  <a:tcPr marL="91484" marR="91484" marT="45733" marB="45733"/>
                </a:tc>
              </a:tr>
              <a:tr h="370946">
                <a:tc>
                  <a:txBody>
                    <a:bodyPr/>
                    <a:lstStyle/>
                    <a:p>
                      <a:r>
                        <a:rPr lang="en-US" sz="1800" b="1" dirty="0" smtClean="0"/>
                        <a:t>1</a:t>
                      </a:r>
                      <a:endParaRPr lang="el-GR" sz="1800" b="1" dirty="0"/>
                    </a:p>
                  </a:txBody>
                  <a:tcPr marL="91484" marR="91484" marT="45733" marB="45733"/>
                </a:tc>
                <a:tc>
                  <a:txBody>
                    <a:bodyPr/>
                    <a:lstStyle/>
                    <a:p>
                      <a:r>
                        <a:rPr lang="en-US" sz="1800" b="1" dirty="0" smtClean="0"/>
                        <a:t>0</a:t>
                      </a:r>
                      <a:endParaRPr lang="el-GR" sz="1800" b="1" dirty="0"/>
                    </a:p>
                  </a:txBody>
                  <a:tcPr marL="91484" marR="91484" marT="45733" marB="45733"/>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Πύλες </a:t>
            </a:r>
            <a:r>
              <a:rPr lang="en-US" altLang="el-GR" sz="3200" b="1" dirty="0">
                <a:latin typeface="+mn-lt"/>
              </a:rPr>
              <a:t>– </a:t>
            </a:r>
            <a:r>
              <a:rPr lang="el-GR" altLang="el-GR" sz="3200" b="1" dirty="0">
                <a:latin typeface="+mn-lt"/>
              </a:rPr>
              <a:t>Πύλη </a:t>
            </a:r>
            <a:r>
              <a:rPr lang="en-US" altLang="el-GR" sz="3200" b="1" dirty="0">
                <a:latin typeface="+mn-lt"/>
              </a:rPr>
              <a:t>AND</a:t>
            </a:r>
            <a:endParaRPr lang="el-GR" altLang="el-GR" sz="3200" b="1" dirty="0">
              <a:latin typeface="+mn-lt"/>
            </a:endParaRPr>
          </a:p>
        </p:txBody>
      </p:sp>
      <p:grpSp>
        <p:nvGrpSpPr>
          <p:cNvPr id="704516" name="19 - Ομάδα"/>
          <p:cNvGrpSpPr>
            <a:grpSpLocks/>
          </p:cNvGrpSpPr>
          <p:nvPr/>
        </p:nvGrpSpPr>
        <p:grpSpPr bwMode="auto">
          <a:xfrm>
            <a:off x="407988" y="1127125"/>
            <a:ext cx="1897062" cy="1181100"/>
            <a:chOff x="4110571" y="3961867"/>
            <a:chExt cx="1897232" cy="1181645"/>
          </a:xfrm>
        </p:grpSpPr>
        <p:grpSp>
          <p:nvGrpSpPr>
            <p:cNvPr id="704545" name="15 - Ομάδα"/>
            <p:cNvGrpSpPr>
              <a:grpSpLocks/>
            </p:cNvGrpSpPr>
            <p:nvPr/>
          </p:nvGrpSpPr>
          <p:grpSpPr bwMode="auto">
            <a:xfrm>
              <a:off x="4214810" y="4071942"/>
              <a:ext cx="1694590" cy="1071570"/>
              <a:chOff x="4214810" y="4071942"/>
              <a:chExt cx="1694590" cy="1071570"/>
            </a:xfrm>
          </p:grpSpPr>
          <p:grpSp>
            <p:nvGrpSpPr>
              <p:cNvPr id="704549" name="13 - Ομάδα"/>
              <p:cNvGrpSpPr>
                <a:grpSpLocks/>
              </p:cNvGrpSpPr>
              <p:nvPr/>
            </p:nvGrpSpPr>
            <p:grpSpPr bwMode="auto">
              <a:xfrm>
                <a:off x="4714876" y="4071942"/>
                <a:ext cx="714380" cy="1071570"/>
                <a:chOff x="4357686" y="3500438"/>
                <a:chExt cx="714380" cy="1071570"/>
              </a:xfrm>
            </p:grpSpPr>
            <p:sp>
              <p:nvSpPr>
                <p:cNvPr id="17" name="8 - Ορθογώνιο"/>
                <p:cNvSpPr/>
                <p:nvPr/>
              </p:nvSpPr>
              <p:spPr>
                <a:xfrm>
                  <a:off x="4358272" y="3499952"/>
                  <a:ext cx="714439" cy="1072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18 - Ορθογώνιο"/>
                <p:cNvSpPr/>
                <p:nvPr/>
              </p:nvSpPr>
              <p:spPr>
                <a:xfrm>
                  <a:off x="4547202" y="3804892"/>
                  <a:ext cx="357219" cy="4288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&amp;</a:t>
                  </a:r>
                </a:p>
              </p:txBody>
            </p:sp>
          </p:grpSp>
          <p:cxnSp>
            <p:nvCxnSpPr>
              <p:cNvPr id="14" name="14 - Ευθεία γραμμή σύνδεσης"/>
              <p:cNvCxnSpPr/>
              <p:nvPr/>
            </p:nvCxnSpPr>
            <p:spPr>
              <a:xfrm>
                <a:off x="4215355" y="4285867"/>
                <a:ext cx="642995" cy="1589"/>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5" name="15 - Ευθεία γραμμή σύνδεσης"/>
              <p:cNvCxnSpPr/>
              <p:nvPr/>
            </p:nvCxnSpPr>
            <p:spPr>
              <a:xfrm>
                <a:off x="4215355" y="4870336"/>
                <a:ext cx="642995" cy="1589"/>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6" name="16 - Ευθεία γραμμή σύνδεσης"/>
              <p:cNvCxnSpPr/>
              <p:nvPr/>
            </p:nvCxnSpPr>
            <p:spPr>
              <a:xfrm>
                <a:off x="5266374" y="4609866"/>
                <a:ext cx="642995" cy="1589"/>
              </a:xfrm>
              <a:prstGeom prst="line">
                <a:avLst/>
              </a:prstGeom>
              <a:ln w="34925"/>
            </p:spPr>
            <p:style>
              <a:lnRef idx="1">
                <a:schemeClr val="accent1"/>
              </a:lnRef>
              <a:fillRef idx="0">
                <a:schemeClr val="accent1"/>
              </a:fillRef>
              <a:effectRef idx="0">
                <a:schemeClr val="accent1"/>
              </a:effectRef>
              <a:fontRef idx="minor">
                <a:schemeClr val="tx1"/>
              </a:fontRef>
            </p:style>
          </p:cxnSp>
        </p:grpSp>
        <p:sp>
          <p:nvSpPr>
            <p:cNvPr id="10" name="10 - Στρογγυλεμένο ορθογώνιο"/>
            <p:cNvSpPr/>
            <p:nvPr/>
          </p:nvSpPr>
          <p:spPr>
            <a:xfrm>
              <a:off x="4123272" y="3961867"/>
              <a:ext cx="357219" cy="3573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A</a:t>
              </a:r>
            </a:p>
          </p:txBody>
        </p:sp>
        <p:sp>
          <p:nvSpPr>
            <p:cNvPr id="11" name="11 - Στρογγυλεμένο ορθογώνιο"/>
            <p:cNvSpPr/>
            <p:nvPr/>
          </p:nvSpPr>
          <p:spPr>
            <a:xfrm>
              <a:off x="4110571" y="4571748"/>
              <a:ext cx="357219" cy="3573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B</a:t>
              </a:r>
            </a:p>
          </p:txBody>
        </p:sp>
        <p:sp>
          <p:nvSpPr>
            <p:cNvPr id="12" name="12 - Στρογγυλεμένο ορθογώνιο"/>
            <p:cNvSpPr/>
            <p:nvPr/>
          </p:nvSpPr>
          <p:spPr>
            <a:xfrm>
              <a:off x="5650584" y="4273161"/>
              <a:ext cx="357219" cy="3573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Q</a:t>
              </a:r>
            </a:p>
          </p:txBody>
        </p:sp>
      </p:grpSp>
      <p:pic>
        <p:nvPicPr>
          <p:cNvPr id="704517" name="Εικόνα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3888" y="3573463"/>
            <a:ext cx="2447925"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4518" name="Εικόνα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19963" y="1271588"/>
            <a:ext cx="174783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Πίνακας 5"/>
          <p:cNvGraphicFramePr>
            <a:graphicFrameLocks noGrp="1"/>
          </p:cNvGraphicFramePr>
          <p:nvPr/>
        </p:nvGraphicFramePr>
        <p:xfrm>
          <a:off x="3503613" y="1236663"/>
          <a:ext cx="2736850" cy="1854200"/>
        </p:xfrm>
        <a:graphic>
          <a:graphicData uri="http://schemas.openxmlformats.org/drawingml/2006/table">
            <a:tbl>
              <a:tblPr firstRow="1" bandRow="1">
                <a:tableStyleId>{5C22544A-7EE6-4342-B048-85BDC9FD1C3A}</a:tableStyleId>
              </a:tblPr>
              <a:tblGrid>
                <a:gridCol w="864268"/>
                <a:gridCol w="936291"/>
                <a:gridCol w="936291"/>
              </a:tblGrid>
              <a:tr h="370840">
                <a:tc>
                  <a:txBody>
                    <a:bodyPr/>
                    <a:lstStyle/>
                    <a:p>
                      <a:r>
                        <a:rPr lang="en-US" dirty="0" smtClean="0"/>
                        <a:t>A</a:t>
                      </a:r>
                      <a:endParaRPr lang="el-GR" dirty="0"/>
                    </a:p>
                  </a:txBody>
                  <a:tcPr marL="91458" marR="91458"/>
                </a:tc>
                <a:tc>
                  <a:txBody>
                    <a:bodyPr/>
                    <a:lstStyle/>
                    <a:p>
                      <a:r>
                        <a:rPr lang="en-US" dirty="0" smtClean="0"/>
                        <a:t>B</a:t>
                      </a:r>
                      <a:endParaRPr lang="el-GR" dirty="0"/>
                    </a:p>
                  </a:txBody>
                  <a:tcPr marL="91458" marR="91458"/>
                </a:tc>
                <a:tc>
                  <a:txBody>
                    <a:bodyPr/>
                    <a:lstStyle/>
                    <a:p>
                      <a:r>
                        <a:rPr lang="en-US" dirty="0" smtClean="0"/>
                        <a:t>Q</a:t>
                      </a:r>
                      <a:endParaRPr lang="el-GR" dirty="0"/>
                    </a:p>
                  </a:txBody>
                  <a:tcPr marL="91458" marR="91458"/>
                </a:tc>
              </a:tr>
              <a:tr h="370840">
                <a:tc>
                  <a:txBody>
                    <a:bodyPr/>
                    <a:lstStyle/>
                    <a:p>
                      <a:r>
                        <a:rPr lang="en-US" dirty="0" smtClean="0"/>
                        <a:t>0</a:t>
                      </a:r>
                      <a:endParaRPr lang="el-GR" dirty="0"/>
                    </a:p>
                  </a:txBody>
                  <a:tcPr marL="91458" marR="91458"/>
                </a:tc>
                <a:tc>
                  <a:txBody>
                    <a:bodyPr/>
                    <a:lstStyle/>
                    <a:p>
                      <a:r>
                        <a:rPr lang="en-US" dirty="0" smtClean="0"/>
                        <a:t>0</a:t>
                      </a:r>
                      <a:endParaRPr lang="el-GR" dirty="0"/>
                    </a:p>
                  </a:txBody>
                  <a:tcPr marL="91458" marR="91458"/>
                </a:tc>
                <a:tc>
                  <a:txBody>
                    <a:bodyPr/>
                    <a:lstStyle/>
                    <a:p>
                      <a:r>
                        <a:rPr lang="en-US" dirty="0" smtClean="0"/>
                        <a:t>0</a:t>
                      </a:r>
                      <a:endParaRPr lang="el-GR" dirty="0"/>
                    </a:p>
                  </a:txBody>
                  <a:tcPr marL="91458" marR="91458"/>
                </a:tc>
              </a:tr>
              <a:tr h="370840">
                <a:tc>
                  <a:txBody>
                    <a:bodyPr/>
                    <a:lstStyle/>
                    <a:p>
                      <a:r>
                        <a:rPr lang="en-US" dirty="0" smtClean="0"/>
                        <a:t>0</a:t>
                      </a:r>
                      <a:endParaRPr lang="el-GR" dirty="0"/>
                    </a:p>
                  </a:txBody>
                  <a:tcPr marL="91458" marR="91458"/>
                </a:tc>
                <a:tc>
                  <a:txBody>
                    <a:bodyPr/>
                    <a:lstStyle/>
                    <a:p>
                      <a:r>
                        <a:rPr lang="en-US" dirty="0" smtClean="0"/>
                        <a:t>1</a:t>
                      </a:r>
                      <a:endParaRPr lang="el-GR" dirty="0"/>
                    </a:p>
                  </a:txBody>
                  <a:tcPr marL="91458" marR="91458"/>
                </a:tc>
                <a:tc>
                  <a:txBody>
                    <a:bodyPr/>
                    <a:lstStyle/>
                    <a:p>
                      <a:r>
                        <a:rPr lang="en-US" dirty="0" smtClean="0"/>
                        <a:t>0</a:t>
                      </a:r>
                      <a:endParaRPr lang="el-GR" dirty="0"/>
                    </a:p>
                  </a:txBody>
                  <a:tcPr marL="91458" marR="91458"/>
                </a:tc>
              </a:tr>
              <a:tr h="370840">
                <a:tc>
                  <a:txBody>
                    <a:bodyPr/>
                    <a:lstStyle/>
                    <a:p>
                      <a:r>
                        <a:rPr lang="en-US" dirty="0" smtClean="0"/>
                        <a:t>1</a:t>
                      </a:r>
                      <a:endParaRPr lang="el-GR" dirty="0"/>
                    </a:p>
                  </a:txBody>
                  <a:tcPr marL="91458" marR="91458"/>
                </a:tc>
                <a:tc>
                  <a:txBody>
                    <a:bodyPr/>
                    <a:lstStyle/>
                    <a:p>
                      <a:r>
                        <a:rPr lang="en-US" dirty="0" smtClean="0"/>
                        <a:t>0</a:t>
                      </a:r>
                      <a:endParaRPr lang="el-GR" dirty="0"/>
                    </a:p>
                  </a:txBody>
                  <a:tcPr marL="91458" marR="91458"/>
                </a:tc>
                <a:tc>
                  <a:txBody>
                    <a:bodyPr/>
                    <a:lstStyle/>
                    <a:p>
                      <a:r>
                        <a:rPr lang="en-US" dirty="0" smtClean="0"/>
                        <a:t>0</a:t>
                      </a:r>
                      <a:endParaRPr lang="el-GR" dirty="0"/>
                    </a:p>
                  </a:txBody>
                  <a:tcPr marL="91458" marR="91458"/>
                </a:tc>
              </a:tr>
              <a:tr h="370840">
                <a:tc>
                  <a:txBody>
                    <a:bodyPr/>
                    <a:lstStyle/>
                    <a:p>
                      <a:r>
                        <a:rPr lang="en-US" dirty="0" smtClean="0"/>
                        <a:t>1</a:t>
                      </a:r>
                      <a:endParaRPr lang="el-GR" dirty="0"/>
                    </a:p>
                  </a:txBody>
                  <a:tcPr marL="91458" marR="91458"/>
                </a:tc>
                <a:tc>
                  <a:txBody>
                    <a:bodyPr/>
                    <a:lstStyle/>
                    <a:p>
                      <a:r>
                        <a:rPr lang="en-US" dirty="0" smtClean="0"/>
                        <a:t>1</a:t>
                      </a:r>
                      <a:endParaRPr lang="el-GR" dirty="0"/>
                    </a:p>
                  </a:txBody>
                  <a:tcPr marL="91458" marR="91458"/>
                </a:tc>
                <a:tc>
                  <a:txBody>
                    <a:bodyPr/>
                    <a:lstStyle/>
                    <a:p>
                      <a:r>
                        <a:rPr lang="en-US" dirty="0" smtClean="0"/>
                        <a:t>1</a:t>
                      </a:r>
                      <a:endParaRPr lang="el-GR" dirty="0"/>
                    </a:p>
                  </a:txBody>
                  <a:tcPr marL="91458" marR="91458"/>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Πύλες </a:t>
            </a:r>
            <a:r>
              <a:rPr lang="en-US" altLang="el-GR" sz="3200" b="1" dirty="0">
                <a:latin typeface="+mn-lt"/>
              </a:rPr>
              <a:t>– </a:t>
            </a:r>
            <a:r>
              <a:rPr lang="el-GR" altLang="el-GR" sz="3200" b="1" dirty="0">
                <a:latin typeface="+mn-lt"/>
              </a:rPr>
              <a:t>Πύλη </a:t>
            </a:r>
            <a:r>
              <a:rPr lang="en-US" altLang="el-GR" sz="3200" b="1" dirty="0">
                <a:latin typeface="+mn-lt"/>
              </a:rPr>
              <a:t>OR</a:t>
            </a:r>
            <a:endParaRPr lang="el-GR" altLang="el-GR" sz="3200" b="1" dirty="0">
              <a:latin typeface="+mn-lt"/>
            </a:endParaRPr>
          </a:p>
        </p:txBody>
      </p:sp>
      <p:grpSp>
        <p:nvGrpSpPr>
          <p:cNvPr id="706564" name="29 - Ομάδα"/>
          <p:cNvGrpSpPr>
            <a:grpSpLocks/>
          </p:cNvGrpSpPr>
          <p:nvPr/>
        </p:nvGrpSpPr>
        <p:grpSpPr bwMode="auto">
          <a:xfrm>
            <a:off x="663575" y="1327150"/>
            <a:ext cx="1976438" cy="1214438"/>
            <a:chOff x="5396455" y="3714752"/>
            <a:chExt cx="1975713" cy="1214446"/>
          </a:xfrm>
        </p:grpSpPr>
        <p:sp>
          <p:nvSpPr>
            <p:cNvPr id="9" name="10 - Ορθογώνιο"/>
            <p:cNvSpPr/>
            <p:nvPr/>
          </p:nvSpPr>
          <p:spPr>
            <a:xfrm>
              <a:off x="6001071" y="3714752"/>
              <a:ext cx="856936"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06594"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05627" y="4104743"/>
              <a:ext cx="490998" cy="40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06595" name="25 - Ομάδα"/>
            <p:cNvGrpSpPr>
              <a:grpSpLocks/>
            </p:cNvGrpSpPr>
            <p:nvPr/>
          </p:nvGrpSpPr>
          <p:grpSpPr bwMode="auto">
            <a:xfrm>
              <a:off x="5409334" y="3714752"/>
              <a:ext cx="734302" cy="357190"/>
              <a:chOff x="4584879" y="5072074"/>
              <a:chExt cx="734302" cy="357190"/>
            </a:xfrm>
          </p:grpSpPr>
          <p:cxnSp>
            <p:nvCxnSpPr>
              <p:cNvPr id="22" name="19 - Ευθεία γραμμή σύνδεσης"/>
              <p:cNvCxnSpPr/>
              <p:nvPr/>
            </p:nvCxnSpPr>
            <p:spPr>
              <a:xfrm>
                <a:off x="4676736" y="5395926"/>
                <a:ext cx="642703" cy="1588"/>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23" name="20 - Στρογγυλεμένο ορθογώνιο"/>
              <p:cNvSpPr/>
              <p:nvPr/>
            </p:nvSpPr>
            <p:spPr>
              <a:xfrm>
                <a:off x="4584695" y="5072074"/>
                <a:ext cx="357057"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A</a:t>
                </a:r>
              </a:p>
            </p:txBody>
          </p:sp>
        </p:grpSp>
        <p:grpSp>
          <p:nvGrpSpPr>
            <p:cNvPr id="706596" name="26 - Ομάδα"/>
            <p:cNvGrpSpPr>
              <a:grpSpLocks/>
            </p:cNvGrpSpPr>
            <p:nvPr/>
          </p:nvGrpSpPr>
          <p:grpSpPr bwMode="auto">
            <a:xfrm>
              <a:off x="5396455" y="4357694"/>
              <a:ext cx="747181" cy="357190"/>
              <a:chOff x="4572000" y="5682215"/>
              <a:chExt cx="747181" cy="357190"/>
            </a:xfrm>
          </p:grpSpPr>
          <p:cxnSp>
            <p:nvCxnSpPr>
              <p:cNvPr id="16" name="17 - Ευθεία γραμμή σύνδεσης"/>
              <p:cNvCxnSpPr/>
              <p:nvPr/>
            </p:nvCxnSpPr>
            <p:spPr>
              <a:xfrm>
                <a:off x="4676737" y="5980667"/>
                <a:ext cx="642702" cy="1587"/>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7" name="18 - Στρογγυλεμένο ορθογώνιο"/>
              <p:cNvSpPr/>
              <p:nvPr/>
            </p:nvSpPr>
            <p:spPr>
              <a:xfrm>
                <a:off x="4572000" y="5682215"/>
                <a:ext cx="357057" cy="3571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B</a:t>
                </a:r>
              </a:p>
            </p:txBody>
          </p:sp>
        </p:grpSp>
        <p:grpSp>
          <p:nvGrpSpPr>
            <p:cNvPr id="706597" name="27 - Ομάδα"/>
            <p:cNvGrpSpPr>
              <a:grpSpLocks/>
            </p:cNvGrpSpPr>
            <p:nvPr/>
          </p:nvGrpSpPr>
          <p:grpSpPr bwMode="auto">
            <a:xfrm>
              <a:off x="6630823" y="4000504"/>
              <a:ext cx="741345" cy="357190"/>
              <a:chOff x="5727887" y="5383584"/>
              <a:chExt cx="741345" cy="357190"/>
            </a:xfrm>
          </p:grpSpPr>
          <p:cxnSp>
            <p:nvCxnSpPr>
              <p:cNvPr id="14" name="15 - Ευθεία γραμμή σύνδεσης"/>
              <p:cNvCxnSpPr/>
              <p:nvPr/>
            </p:nvCxnSpPr>
            <p:spPr>
              <a:xfrm>
                <a:off x="5728141" y="5720136"/>
                <a:ext cx="642702" cy="1588"/>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5" name="16 - Στρογγυλεμένο ορθογώνιο"/>
              <p:cNvSpPr/>
              <p:nvPr/>
            </p:nvSpPr>
            <p:spPr>
              <a:xfrm>
                <a:off x="6112175" y="5383584"/>
                <a:ext cx="357057"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i="1" dirty="0">
                    <a:solidFill>
                      <a:srgbClr val="FF0000"/>
                    </a:solidFill>
                    <a:latin typeface="Times New Roman" pitchFamily="18" charset="0"/>
                    <a:cs typeface="Times New Roman" pitchFamily="18" charset="0"/>
                  </a:rPr>
                  <a:t>Q</a:t>
                </a:r>
              </a:p>
            </p:txBody>
          </p:sp>
        </p:grpSp>
      </p:grpSp>
      <p:graphicFrame>
        <p:nvGraphicFramePr>
          <p:cNvPr id="2" name="Πίνακας 1"/>
          <p:cNvGraphicFramePr>
            <a:graphicFrameLocks noGrp="1"/>
          </p:cNvGraphicFramePr>
          <p:nvPr/>
        </p:nvGraphicFramePr>
        <p:xfrm>
          <a:off x="3719513" y="1168400"/>
          <a:ext cx="2595561" cy="1854200"/>
        </p:xfrm>
        <a:graphic>
          <a:graphicData uri="http://schemas.openxmlformats.org/drawingml/2006/table">
            <a:tbl>
              <a:tblPr firstRow="1" bandRow="1">
                <a:tableStyleId>{5C22544A-7EE6-4342-B048-85BDC9FD1C3A}</a:tableStyleId>
              </a:tblPr>
              <a:tblGrid>
                <a:gridCol w="867303"/>
                <a:gridCol w="864129"/>
                <a:gridCol w="864129"/>
              </a:tblGrid>
              <a:tr h="370840">
                <a:tc>
                  <a:txBody>
                    <a:bodyPr/>
                    <a:lstStyle/>
                    <a:p>
                      <a:r>
                        <a:rPr lang="en-US" dirty="0" smtClean="0"/>
                        <a:t>A</a:t>
                      </a:r>
                      <a:endParaRPr lang="el-GR" dirty="0"/>
                    </a:p>
                  </a:txBody>
                  <a:tcPr marL="91444" marR="91444"/>
                </a:tc>
                <a:tc>
                  <a:txBody>
                    <a:bodyPr/>
                    <a:lstStyle/>
                    <a:p>
                      <a:r>
                        <a:rPr lang="en-US" dirty="0" smtClean="0"/>
                        <a:t>B</a:t>
                      </a:r>
                      <a:endParaRPr lang="el-GR" dirty="0"/>
                    </a:p>
                  </a:txBody>
                  <a:tcPr marL="91444" marR="91444"/>
                </a:tc>
                <a:tc>
                  <a:txBody>
                    <a:bodyPr/>
                    <a:lstStyle/>
                    <a:p>
                      <a:r>
                        <a:rPr lang="en-US" dirty="0" smtClean="0"/>
                        <a:t>Q</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0</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r>
            </a:tbl>
          </a:graphicData>
        </a:graphic>
      </p:graphicFrame>
      <p:pic>
        <p:nvPicPr>
          <p:cNvPr id="706591" name="Εικόνα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64425" y="1262063"/>
            <a:ext cx="1947863"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592" name="Εικόνα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95275" y="3390900"/>
            <a:ext cx="3414713" cy="306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Πύλες </a:t>
            </a:r>
            <a:r>
              <a:rPr lang="en-US" altLang="el-GR" sz="3200" b="1" dirty="0">
                <a:latin typeface="+mn-lt"/>
              </a:rPr>
              <a:t>– </a:t>
            </a:r>
            <a:r>
              <a:rPr lang="el-GR" altLang="el-GR" sz="3200" b="1" dirty="0">
                <a:latin typeface="+mn-lt"/>
              </a:rPr>
              <a:t>Πύλη </a:t>
            </a:r>
            <a:r>
              <a:rPr lang="en-US" altLang="el-GR" sz="3200" b="1" dirty="0">
                <a:latin typeface="+mn-lt"/>
              </a:rPr>
              <a:t>NAND</a:t>
            </a:r>
            <a:endParaRPr lang="el-GR" altLang="el-GR" sz="3200" b="1" dirty="0">
              <a:latin typeface="+mn-lt"/>
            </a:endParaRPr>
          </a:p>
        </p:txBody>
      </p:sp>
      <p:graphicFrame>
        <p:nvGraphicFramePr>
          <p:cNvPr id="2" name="Πίνακας 1"/>
          <p:cNvGraphicFramePr>
            <a:graphicFrameLocks noGrp="1"/>
          </p:cNvGraphicFramePr>
          <p:nvPr/>
        </p:nvGraphicFramePr>
        <p:xfrm>
          <a:off x="3719513" y="1168400"/>
          <a:ext cx="2595561" cy="1854200"/>
        </p:xfrm>
        <a:graphic>
          <a:graphicData uri="http://schemas.openxmlformats.org/drawingml/2006/table">
            <a:tbl>
              <a:tblPr firstRow="1" bandRow="1">
                <a:tableStyleId>{5C22544A-7EE6-4342-B048-85BDC9FD1C3A}</a:tableStyleId>
              </a:tblPr>
              <a:tblGrid>
                <a:gridCol w="867303"/>
                <a:gridCol w="864129"/>
                <a:gridCol w="864129"/>
              </a:tblGrid>
              <a:tr h="370840">
                <a:tc>
                  <a:txBody>
                    <a:bodyPr/>
                    <a:lstStyle/>
                    <a:p>
                      <a:r>
                        <a:rPr lang="en-US" dirty="0" smtClean="0"/>
                        <a:t>A</a:t>
                      </a:r>
                      <a:endParaRPr lang="el-GR" dirty="0"/>
                    </a:p>
                  </a:txBody>
                  <a:tcPr marL="91444" marR="91444"/>
                </a:tc>
                <a:tc>
                  <a:txBody>
                    <a:bodyPr/>
                    <a:lstStyle/>
                    <a:p>
                      <a:r>
                        <a:rPr lang="en-US" dirty="0" smtClean="0"/>
                        <a:t>B</a:t>
                      </a:r>
                      <a:endParaRPr lang="el-GR" dirty="0"/>
                    </a:p>
                  </a:txBody>
                  <a:tcPr marL="91444" marR="91444"/>
                </a:tc>
                <a:tc>
                  <a:txBody>
                    <a:bodyPr/>
                    <a:lstStyle/>
                    <a:p>
                      <a:r>
                        <a:rPr lang="en-US" dirty="0" smtClean="0"/>
                        <a:t>Q</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r>
            </a:tbl>
          </a:graphicData>
        </a:graphic>
      </p:graphicFrame>
      <p:pic>
        <p:nvPicPr>
          <p:cNvPr id="708638" name="Εικόνα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0200" y="1262063"/>
            <a:ext cx="2251075"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8639" name="Εικόνα 2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12063" y="1436688"/>
            <a:ext cx="216535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8640" name="Εικόνα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92088" y="2997200"/>
            <a:ext cx="3702050"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Πύλες </a:t>
            </a:r>
            <a:r>
              <a:rPr lang="en-US" altLang="el-GR" sz="3200" b="1" dirty="0">
                <a:latin typeface="+mn-lt"/>
              </a:rPr>
              <a:t>– </a:t>
            </a:r>
            <a:r>
              <a:rPr lang="el-GR" altLang="el-GR" sz="3200" b="1" dirty="0">
                <a:latin typeface="+mn-lt"/>
              </a:rPr>
              <a:t>Πύλη </a:t>
            </a:r>
            <a:r>
              <a:rPr lang="en-US" altLang="el-GR" sz="3200" b="1" dirty="0">
                <a:latin typeface="+mn-lt"/>
              </a:rPr>
              <a:t>NOR</a:t>
            </a:r>
            <a:endParaRPr lang="el-GR" altLang="el-GR" sz="3200" b="1" dirty="0">
              <a:latin typeface="+mn-lt"/>
            </a:endParaRPr>
          </a:p>
        </p:txBody>
      </p:sp>
      <p:graphicFrame>
        <p:nvGraphicFramePr>
          <p:cNvPr id="2" name="Πίνακας 1"/>
          <p:cNvGraphicFramePr>
            <a:graphicFrameLocks noGrp="1"/>
          </p:cNvGraphicFramePr>
          <p:nvPr/>
        </p:nvGraphicFramePr>
        <p:xfrm>
          <a:off x="3719513" y="1168400"/>
          <a:ext cx="2595561" cy="1854200"/>
        </p:xfrm>
        <a:graphic>
          <a:graphicData uri="http://schemas.openxmlformats.org/drawingml/2006/table">
            <a:tbl>
              <a:tblPr firstRow="1" bandRow="1">
                <a:tableStyleId>{5C22544A-7EE6-4342-B048-85BDC9FD1C3A}</a:tableStyleId>
              </a:tblPr>
              <a:tblGrid>
                <a:gridCol w="867303"/>
                <a:gridCol w="864129"/>
                <a:gridCol w="864129"/>
              </a:tblGrid>
              <a:tr h="370840">
                <a:tc>
                  <a:txBody>
                    <a:bodyPr/>
                    <a:lstStyle/>
                    <a:p>
                      <a:r>
                        <a:rPr lang="en-US" dirty="0" smtClean="0"/>
                        <a:t>A</a:t>
                      </a:r>
                      <a:endParaRPr lang="el-GR" dirty="0"/>
                    </a:p>
                  </a:txBody>
                  <a:tcPr marL="91444" marR="91444"/>
                </a:tc>
                <a:tc>
                  <a:txBody>
                    <a:bodyPr/>
                    <a:lstStyle/>
                    <a:p>
                      <a:r>
                        <a:rPr lang="en-US" dirty="0" smtClean="0"/>
                        <a:t>B</a:t>
                      </a:r>
                      <a:endParaRPr lang="el-GR" dirty="0"/>
                    </a:p>
                  </a:txBody>
                  <a:tcPr marL="91444" marR="91444"/>
                </a:tc>
                <a:tc>
                  <a:txBody>
                    <a:bodyPr/>
                    <a:lstStyle/>
                    <a:p>
                      <a:r>
                        <a:rPr lang="en-US" dirty="0" smtClean="0"/>
                        <a:t>Q</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r>
              <a:tr h="370840">
                <a:tc>
                  <a:txBody>
                    <a:bodyPr/>
                    <a:lstStyle/>
                    <a:p>
                      <a:r>
                        <a:rPr lang="en-US" dirty="0" smtClean="0"/>
                        <a:t>0</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c>
                  <a:txBody>
                    <a:bodyPr/>
                    <a:lstStyle/>
                    <a:p>
                      <a:r>
                        <a:rPr lang="en-US" dirty="0" smtClean="0"/>
                        <a:t>0</a:t>
                      </a:r>
                      <a:endParaRPr lang="el-GR" dirty="0"/>
                    </a:p>
                  </a:txBody>
                  <a:tcPr marL="91444" marR="91444"/>
                </a:tc>
              </a:tr>
              <a:tr h="370840">
                <a:tc>
                  <a:txBody>
                    <a:bodyPr/>
                    <a:lstStyle/>
                    <a:p>
                      <a:r>
                        <a:rPr lang="en-US" dirty="0" smtClean="0"/>
                        <a:t>1</a:t>
                      </a:r>
                      <a:endParaRPr lang="el-GR" dirty="0"/>
                    </a:p>
                  </a:txBody>
                  <a:tcPr marL="91444" marR="91444"/>
                </a:tc>
                <a:tc>
                  <a:txBody>
                    <a:bodyPr/>
                    <a:lstStyle/>
                    <a:p>
                      <a:r>
                        <a:rPr lang="en-US" dirty="0" smtClean="0"/>
                        <a:t>1</a:t>
                      </a:r>
                      <a:endParaRPr lang="el-GR" dirty="0"/>
                    </a:p>
                  </a:txBody>
                  <a:tcPr marL="91444" marR="91444"/>
                </a:tc>
                <a:tc>
                  <a:txBody>
                    <a:bodyPr/>
                    <a:lstStyle/>
                    <a:p>
                      <a:r>
                        <a:rPr lang="en-US" dirty="0" smtClean="0"/>
                        <a:t>0</a:t>
                      </a:r>
                      <a:endParaRPr lang="el-GR" dirty="0"/>
                    </a:p>
                  </a:txBody>
                  <a:tcPr marL="91444" marR="91444"/>
                </a:tc>
              </a:tr>
            </a:tbl>
          </a:graphicData>
        </a:graphic>
      </p:graphicFrame>
      <p:pic>
        <p:nvPicPr>
          <p:cNvPr id="710686" name="Εικόνα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2088" y="1166813"/>
            <a:ext cx="2211387"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0687" name="Εικόνα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91363" y="1408113"/>
            <a:ext cx="217963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0688" name="Εικόνα 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23888" y="3213100"/>
            <a:ext cx="2879725" cy="3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712707" name="Rectangle 2"/>
          <p:cNvSpPr txBox="1">
            <a:spLocks noChangeArrowheads="1"/>
          </p:cNvSpPr>
          <p:nvPr/>
        </p:nvSpPr>
        <p:spPr bwMode="auto">
          <a:xfrm>
            <a:off x="192088" y="381000"/>
            <a:ext cx="11449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200" b="1">
                <a:latin typeface="Arial" panose="020B0604020202020204" pitchFamily="34" charset="0"/>
              </a:rPr>
              <a:t>Λογικές Πύλες</a:t>
            </a:r>
            <a:endParaRPr lang="tr-TR" altLang="el-GR" sz="3200" b="1">
              <a:solidFill>
                <a:srgbClr val="0070C0"/>
              </a:solidFill>
              <a:latin typeface="Open Sans Extrabold"/>
              <a:ea typeface="Open Sans Extrabold"/>
              <a:cs typeface="Open Sans Extrabold"/>
            </a:endParaRPr>
          </a:p>
        </p:txBody>
      </p:sp>
      <p:sp>
        <p:nvSpPr>
          <p:cNvPr id="712708" name="Ορθογώνιο 1"/>
          <p:cNvSpPr>
            <a:spLocks noChangeArrowheads="1"/>
          </p:cNvSpPr>
          <p:nvPr/>
        </p:nvSpPr>
        <p:spPr bwMode="auto">
          <a:xfrm>
            <a:off x="407988" y="1112838"/>
            <a:ext cx="11425237"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u="sng">
                <a:solidFill>
                  <a:srgbClr val="002060"/>
                </a:solidFill>
                <a:cs typeface="Times New Roman" panose="02020603050405020304" pitchFamily="18" charset="0"/>
              </a:rPr>
              <a:t>ΕΦΑΡΜΟΓΕΣ ΤΩΝ ΛΟΓΙΚΩΝ ΤΕΛΕΣΤΩΝ</a:t>
            </a:r>
            <a:endParaRPr lang="el-GR" altLang="el-GR" sz="2400" b="1">
              <a:solidFill>
                <a:srgbClr val="002060"/>
              </a:solidFill>
              <a:cs typeface="Times New Roman" panose="02020603050405020304" pitchFamily="18" charset="0"/>
            </a:endParaRPr>
          </a:p>
          <a:p>
            <a:pPr algn="just">
              <a:lnSpc>
                <a:spcPct val="100000"/>
              </a:lnSpc>
              <a:spcBef>
                <a:spcPct val="0"/>
              </a:spcBef>
              <a:buFontTx/>
              <a:buNone/>
            </a:pPr>
            <a:r>
              <a:rPr lang="el-GR" altLang="el-GR" sz="2400" b="1">
                <a:solidFill>
                  <a:srgbClr val="002060"/>
                </a:solidFill>
                <a:cs typeface="Times New Roman" panose="02020603050405020304" pitchFamily="18" charset="0"/>
              </a:rPr>
              <a:t> </a:t>
            </a:r>
          </a:p>
          <a:p>
            <a:pPr algn="just">
              <a:lnSpc>
                <a:spcPct val="100000"/>
              </a:lnSpc>
              <a:spcBef>
                <a:spcPct val="0"/>
              </a:spcBef>
              <a:buFontTx/>
              <a:buNone/>
            </a:pPr>
            <a:r>
              <a:rPr lang="el-GR" altLang="el-GR" sz="2400" b="1">
                <a:solidFill>
                  <a:srgbClr val="002060"/>
                </a:solidFill>
                <a:cs typeface="Times New Roman" panose="02020603050405020304" pitchFamily="18" charset="0"/>
              </a:rPr>
              <a:t>Σήμερα οι λογικοί τελεστές κατασκευάζονται και σαν ολοκληρωμένα κυκλώματα. Σ’ αυτήν την μορφή το κόστος κατασκευής και ο απαιτούμενος χώρος που καταλαμβάνει μια πύλη είναι κατά πολύ μικρότερος. Οι εφαρμογές των λογικών τελεστών είναι ποικίλες. Η άλγεβρα </a:t>
            </a:r>
            <a:r>
              <a:rPr lang="en-US" altLang="el-GR" sz="2400" b="1">
                <a:solidFill>
                  <a:srgbClr val="002060"/>
                </a:solidFill>
                <a:cs typeface="Times New Roman" panose="02020603050405020304" pitchFamily="18" charset="0"/>
              </a:rPr>
              <a:t>Boole</a:t>
            </a:r>
            <a:r>
              <a:rPr lang="el-GR" altLang="el-GR" sz="2400" b="1">
                <a:solidFill>
                  <a:srgbClr val="002060"/>
                </a:solidFill>
                <a:cs typeface="Times New Roman" panose="02020603050405020304" pitchFamily="18" charset="0"/>
              </a:rPr>
              <a:t> μας βοηθάει να εκφράσουμε, οποιοδήποτε ψηφιακό κύκλωμα θέλουμε να κατασκευάσουμε, σε μορφή λογικών συναρτήσεων. Στην συνέχεια και με βάση την αντιστοιχία που υπάρχει μεταξύ λογικών πράξεων και πυλών κατασκευάζουμε το λογικό κύκλωμα. Ο μόνος περιορισμός στις εφαρμογές των λογικών τελεστών είναι η φαντασία του σχεδιαστή.</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714755" name="Rectangle 2"/>
          <p:cNvSpPr txBox="1">
            <a:spLocks noChangeArrowheads="1"/>
          </p:cNvSpPr>
          <p:nvPr/>
        </p:nvSpPr>
        <p:spPr bwMode="auto">
          <a:xfrm>
            <a:off x="192088" y="381000"/>
            <a:ext cx="11449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200" b="1">
                <a:latin typeface="Arial" panose="020B0604020202020204" pitchFamily="34" charset="0"/>
              </a:rPr>
              <a:t>Λογικές Πύλες</a:t>
            </a:r>
            <a:endParaRPr lang="tr-TR" altLang="el-GR" sz="3200" b="1">
              <a:solidFill>
                <a:srgbClr val="0070C0"/>
              </a:solidFill>
              <a:latin typeface="Open Sans Extrabold"/>
              <a:ea typeface="Open Sans Extrabold"/>
              <a:cs typeface="Open Sans Extrabold"/>
            </a:endParaRPr>
          </a:p>
        </p:txBody>
      </p:sp>
      <p:sp>
        <p:nvSpPr>
          <p:cNvPr id="714756" name="Ορθογώνιο 2"/>
          <p:cNvSpPr>
            <a:spLocks noChangeArrowheads="1"/>
          </p:cNvSpPr>
          <p:nvPr/>
        </p:nvSpPr>
        <p:spPr bwMode="auto">
          <a:xfrm>
            <a:off x="0" y="981075"/>
            <a:ext cx="11999913"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000" b="1">
                <a:solidFill>
                  <a:srgbClr val="002060"/>
                </a:solidFill>
                <a:cs typeface="Times New Roman" panose="02020603050405020304" pitchFamily="18" charset="0"/>
              </a:rPr>
              <a:t>Στη βιομηχανία οι εφαρμογές των πυλών είναι στα αυτοματοποιημένα συστήματα. Το τμήμα των βοηθητικών κυκλωμάτων (με ηλεκτρομηχανική τεχνολογίας) το οποίο έκανε όλη την λογική επεξεργασία των πληροφοριών και έδινε τις κατάλληλες εντολές στο κύκλωμα ισχύος τώρα μπορεί να σχεδιαστεί και να πραγματοποιηθεί υπό μορφή πλακετών. Η λύση αυτή είναι συμφέρουσα για πολλούς λόγους. Ας αναφέρουμε μερικούς:</a:t>
            </a:r>
          </a:p>
          <a:p>
            <a:pPr algn="just">
              <a:lnSpc>
                <a:spcPct val="100000"/>
              </a:lnSpc>
              <a:spcBef>
                <a:spcPct val="0"/>
              </a:spcBef>
              <a:buFontTx/>
              <a:buNone/>
            </a:pPr>
            <a:r>
              <a:rPr lang="el-GR" altLang="el-GR" sz="2000" b="1">
                <a:solidFill>
                  <a:srgbClr val="002060"/>
                </a:solidFill>
                <a:cs typeface="Times New Roman" panose="02020603050405020304" pitchFamily="18" charset="0"/>
              </a:rPr>
              <a:t> </a:t>
            </a:r>
          </a:p>
          <a:p>
            <a:pPr algn="just">
              <a:lnSpc>
                <a:spcPct val="100000"/>
              </a:lnSpc>
              <a:spcBef>
                <a:spcPct val="0"/>
              </a:spcBef>
              <a:buFontTx/>
              <a:buNone/>
            </a:pPr>
            <a:r>
              <a:rPr lang="el-GR" altLang="el-GR" sz="2000" b="1">
                <a:solidFill>
                  <a:srgbClr val="002060"/>
                </a:solidFill>
                <a:cs typeface="Times New Roman" panose="02020603050405020304" pitchFamily="18" charset="0"/>
              </a:rPr>
              <a:t>- Οικονομία χώρου</a:t>
            </a:r>
          </a:p>
          <a:p>
            <a:pPr algn="just">
              <a:lnSpc>
                <a:spcPct val="100000"/>
              </a:lnSpc>
              <a:spcBef>
                <a:spcPct val="0"/>
              </a:spcBef>
              <a:buFontTx/>
              <a:buNone/>
            </a:pPr>
            <a:r>
              <a:rPr lang="el-GR" altLang="el-GR" sz="2000" b="1">
                <a:solidFill>
                  <a:srgbClr val="002060"/>
                </a:solidFill>
                <a:cs typeface="Times New Roman" panose="02020603050405020304" pitchFamily="18" charset="0"/>
              </a:rPr>
              <a:t>- Μικρή κατανάλωση ισχύος των βοηθητικών κυκλωμάτων</a:t>
            </a:r>
          </a:p>
          <a:p>
            <a:pPr algn="just">
              <a:lnSpc>
                <a:spcPct val="100000"/>
              </a:lnSpc>
              <a:spcBef>
                <a:spcPct val="0"/>
              </a:spcBef>
              <a:buFontTx/>
              <a:buNone/>
            </a:pPr>
            <a:r>
              <a:rPr lang="el-GR" altLang="el-GR" sz="2000" b="1">
                <a:solidFill>
                  <a:srgbClr val="002060"/>
                </a:solidFill>
                <a:cs typeface="Times New Roman" panose="02020603050405020304" pitchFamily="18" charset="0"/>
              </a:rPr>
              <a:t>- Λιγότερες βλάβες</a:t>
            </a:r>
          </a:p>
          <a:p>
            <a:pPr algn="just">
              <a:lnSpc>
                <a:spcPct val="100000"/>
              </a:lnSpc>
              <a:spcBef>
                <a:spcPct val="0"/>
              </a:spcBef>
              <a:buFontTx/>
              <a:buNone/>
            </a:pPr>
            <a:r>
              <a:rPr lang="el-GR" altLang="el-GR" sz="2000" b="1">
                <a:solidFill>
                  <a:srgbClr val="002060"/>
                </a:solidFill>
                <a:cs typeface="Times New Roman" panose="02020603050405020304" pitchFamily="18" charset="0"/>
              </a:rPr>
              <a:t>- Δεν χρειάζεται προληπτική συντήρηση</a:t>
            </a:r>
          </a:p>
          <a:p>
            <a:pPr algn="just">
              <a:lnSpc>
                <a:spcPct val="100000"/>
              </a:lnSpc>
              <a:spcBef>
                <a:spcPct val="0"/>
              </a:spcBef>
              <a:buFontTx/>
              <a:buNone/>
            </a:pPr>
            <a:r>
              <a:rPr lang="el-GR" altLang="el-GR" sz="2000" b="1">
                <a:solidFill>
                  <a:srgbClr val="002060"/>
                </a:solidFill>
                <a:cs typeface="Times New Roman" panose="02020603050405020304" pitchFamily="18" charset="0"/>
              </a:rPr>
              <a:t>- Μικρότερες τάσεις εργασίας</a:t>
            </a:r>
          </a:p>
          <a:p>
            <a:pPr algn="just">
              <a:lnSpc>
                <a:spcPct val="100000"/>
              </a:lnSpc>
              <a:spcBef>
                <a:spcPct val="0"/>
              </a:spcBef>
              <a:buFontTx/>
              <a:buNone/>
            </a:pPr>
            <a:r>
              <a:rPr lang="el-GR" altLang="el-GR" sz="2000" b="1">
                <a:solidFill>
                  <a:srgbClr val="002060"/>
                </a:solidFill>
                <a:cs typeface="Times New Roman" panose="02020603050405020304" pitchFamily="18" charset="0"/>
              </a:rPr>
              <a:t>- Μεγαλύτερη διάρκεια ζωής</a:t>
            </a:r>
          </a:p>
          <a:p>
            <a:pPr algn="just">
              <a:lnSpc>
                <a:spcPct val="100000"/>
              </a:lnSpc>
              <a:spcBef>
                <a:spcPct val="0"/>
              </a:spcBef>
              <a:buFontTx/>
              <a:buNone/>
            </a:pPr>
            <a:r>
              <a:rPr lang="el-GR" altLang="el-GR" sz="2000" b="1">
                <a:solidFill>
                  <a:srgbClr val="002060"/>
                </a:solidFill>
                <a:cs typeface="Times New Roman" panose="02020603050405020304" pitchFamily="18" charset="0"/>
              </a:rPr>
              <a:t> </a:t>
            </a:r>
          </a:p>
          <a:p>
            <a:pPr algn="just">
              <a:lnSpc>
                <a:spcPct val="100000"/>
              </a:lnSpc>
              <a:spcBef>
                <a:spcPct val="0"/>
              </a:spcBef>
              <a:buFontTx/>
              <a:buNone/>
            </a:pPr>
            <a:r>
              <a:rPr lang="el-GR" altLang="el-GR" sz="2000" b="1">
                <a:solidFill>
                  <a:srgbClr val="002060"/>
                </a:solidFill>
                <a:cs typeface="Times New Roman" panose="02020603050405020304" pitchFamily="18" charset="0"/>
              </a:rPr>
              <a:t>Σε αντιστάθμιση έχουμε την μεγαλύτερη ευαισθησία του Ο.Κ. στην θερμοκρασία του περιβάλλοντος. Εφ’ όσον έχουμε στοιχεία τα οποία αποτελούνται από ημιαγωγούς θα πρέπει να προσέξουμε ώστε η θερμοκρασία στον χώρο που εργάζονται να μην υπερβαίνει τα όρια που θέτει ο κατασκευαστής.</a:t>
            </a:r>
          </a:p>
          <a:p>
            <a:pPr algn="just">
              <a:lnSpc>
                <a:spcPct val="100000"/>
              </a:lnSpc>
              <a:spcBef>
                <a:spcPct val="0"/>
              </a:spcBef>
              <a:buFontTx/>
              <a:buNone/>
            </a:pPr>
            <a:r>
              <a:rPr lang="el-GR" altLang="el-GR" sz="2000">
                <a:solidFill>
                  <a:srgbClr val="002060"/>
                </a:solidFill>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718851" name="Rectangle 2"/>
          <p:cNvSpPr txBox="1">
            <a:spLocks noChangeArrowheads="1"/>
          </p:cNvSpPr>
          <p:nvPr/>
        </p:nvSpPr>
        <p:spPr bwMode="auto">
          <a:xfrm>
            <a:off x="192088" y="381000"/>
            <a:ext cx="11449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200" b="1">
                <a:solidFill>
                  <a:srgbClr val="0070C0"/>
                </a:solidFill>
                <a:latin typeface="Arial" panose="020B0604020202020204" pitchFamily="34" charset="0"/>
              </a:rPr>
              <a:t>Λογικά Διαγράμματα – Ηλεκτρολογικά Σχέδια –</a:t>
            </a:r>
          </a:p>
          <a:p>
            <a:pPr algn="ctr">
              <a:lnSpc>
                <a:spcPct val="100000"/>
              </a:lnSpc>
              <a:spcBef>
                <a:spcPct val="0"/>
              </a:spcBef>
              <a:buFontTx/>
              <a:buNone/>
            </a:pPr>
            <a:r>
              <a:rPr lang="el-GR" altLang="el-GR" sz="3200" b="1">
                <a:solidFill>
                  <a:srgbClr val="0070C0"/>
                </a:solidFill>
                <a:latin typeface="Arial" panose="020B0604020202020204" pitchFamily="34" charset="0"/>
              </a:rPr>
              <a:t>- Λογικές Συναρτήσεις</a:t>
            </a:r>
            <a:endParaRPr lang="tr-TR" altLang="el-GR" sz="3200" b="1">
              <a:solidFill>
                <a:srgbClr val="0070C0"/>
              </a:solidFill>
              <a:latin typeface="Open Sans Extrabold"/>
              <a:ea typeface="Open Sans Extrabold"/>
              <a:cs typeface="Open Sans Extrabold"/>
            </a:endParaRPr>
          </a:p>
        </p:txBody>
      </p:sp>
      <p:sp>
        <p:nvSpPr>
          <p:cNvPr id="718852" name="Ορθογώνιο 5"/>
          <p:cNvSpPr>
            <a:spLocks noChangeArrowheads="1"/>
          </p:cNvSpPr>
          <p:nvPr/>
        </p:nvSpPr>
        <p:spPr bwMode="auto">
          <a:xfrm>
            <a:off x="192088" y="1773238"/>
            <a:ext cx="116649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a:solidFill>
                  <a:srgbClr val="002060"/>
                </a:solidFill>
                <a:cs typeface="Times New Roman" panose="02020603050405020304" pitchFamily="18" charset="0"/>
              </a:rPr>
              <a:t>ΤΙ ΕΙΝΑΙ ΛΟΓΙΚΟ ΔΙΑΓΡΑΜΜΑ</a:t>
            </a:r>
          </a:p>
          <a:p>
            <a:pPr algn="just">
              <a:lnSpc>
                <a:spcPct val="100000"/>
              </a:lnSpc>
              <a:spcBef>
                <a:spcPct val="0"/>
              </a:spcBef>
              <a:buFontTx/>
              <a:buNone/>
            </a:pPr>
            <a:r>
              <a:rPr lang="el-GR" altLang="el-GR" sz="2400" b="1">
                <a:solidFill>
                  <a:srgbClr val="002060"/>
                </a:solidFill>
                <a:cs typeface="Times New Roman" panose="02020603050405020304" pitchFamily="18" charset="0"/>
              </a:rPr>
              <a:t> </a:t>
            </a:r>
          </a:p>
          <a:p>
            <a:pPr algn="just">
              <a:lnSpc>
                <a:spcPct val="100000"/>
              </a:lnSpc>
              <a:spcBef>
                <a:spcPct val="0"/>
              </a:spcBef>
              <a:buFontTx/>
              <a:buNone/>
            </a:pPr>
            <a:r>
              <a:rPr lang="el-GR" altLang="el-GR" sz="2400" b="1">
                <a:solidFill>
                  <a:srgbClr val="002060"/>
                </a:solidFill>
                <a:cs typeface="Times New Roman" panose="02020603050405020304" pitchFamily="18" charset="0"/>
              </a:rPr>
              <a:t>Με τον όρο “λογικό διάγραμμα” ονομάζουμε την παράσταση κυκλώματος το οποίο συντίθεται από λογικούς τελεστές και παρουσιάζει μια δεδομένη λειτουργία. Το λογικό διάγραμμα για τα λογικά κυκλώματα είναι ότι είναι το ηλεκτρολογικό σχέδιο για τα ηλεκτρικά κυκλώματα.</a:t>
            </a:r>
          </a:p>
        </p:txBody>
      </p:sp>
      <p:pic>
        <p:nvPicPr>
          <p:cNvPr id="718853" name="Εικόνα 6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5688" y="4302125"/>
            <a:ext cx="5040312"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720899" name="Rectangle 2"/>
          <p:cNvSpPr txBox="1">
            <a:spLocks noChangeArrowheads="1"/>
          </p:cNvSpPr>
          <p:nvPr/>
        </p:nvSpPr>
        <p:spPr bwMode="auto">
          <a:xfrm>
            <a:off x="192088" y="381000"/>
            <a:ext cx="11449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200" b="1">
                <a:latin typeface="Arial" panose="020B0604020202020204" pitchFamily="34" charset="0"/>
              </a:rPr>
              <a:t>Λογικά Διαγράμματα – Ηλεκτρολογικά Σχέδια –</a:t>
            </a:r>
          </a:p>
          <a:p>
            <a:pPr algn="ctr">
              <a:lnSpc>
                <a:spcPct val="100000"/>
              </a:lnSpc>
              <a:spcBef>
                <a:spcPct val="0"/>
              </a:spcBef>
              <a:buFontTx/>
              <a:buNone/>
            </a:pPr>
            <a:r>
              <a:rPr lang="el-GR" altLang="el-GR" sz="3200" b="1">
                <a:latin typeface="Arial" panose="020B0604020202020204" pitchFamily="34" charset="0"/>
              </a:rPr>
              <a:t>- Λογικές Συναρτήσεις</a:t>
            </a:r>
            <a:endParaRPr lang="tr-TR" altLang="el-GR" sz="3200" b="1">
              <a:latin typeface="Open Sans Extrabold"/>
              <a:ea typeface="Open Sans Extrabold"/>
              <a:cs typeface="Open Sans Extrabold"/>
            </a:endParaRPr>
          </a:p>
        </p:txBody>
      </p:sp>
      <p:pic>
        <p:nvPicPr>
          <p:cNvPr id="720900" name="Εικόνα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628775"/>
            <a:ext cx="5616575"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Freeform 2"/>
          <p:cNvSpPr/>
          <p:nvPr/>
        </p:nvSpPr>
        <p:spPr>
          <a:xfrm>
            <a:off x="0" y="3429000"/>
            <a:ext cx="2032000"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Freeform 3"/>
          <p:cNvSpPr/>
          <p:nvPr/>
        </p:nvSpPr>
        <p:spPr>
          <a:xfrm>
            <a:off x="2032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Freeform 4"/>
          <p:cNvSpPr/>
          <p:nvPr/>
        </p:nvSpPr>
        <p:spPr>
          <a:xfrm>
            <a:off x="4064000" y="6643688"/>
            <a:ext cx="2032000" cy="214312"/>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Freeform 5"/>
          <p:cNvSpPr/>
          <p:nvPr/>
        </p:nvSpPr>
        <p:spPr>
          <a:xfrm>
            <a:off x="6096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Freeform 6"/>
          <p:cNvSpPr/>
          <p:nvPr/>
        </p:nvSpPr>
        <p:spPr>
          <a:xfrm>
            <a:off x="8128000" y="6643688"/>
            <a:ext cx="2032000" cy="214312"/>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Freeform 7"/>
          <p:cNvSpPr/>
          <p:nvPr/>
        </p:nvSpPr>
        <p:spPr>
          <a:xfrm>
            <a:off x="10160000" y="3429000"/>
            <a:ext cx="2032000"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Freeform 8"/>
          <p:cNvSpPr/>
          <p:nvPr/>
        </p:nvSpPr>
        <p:spPr>
          <a:xfrm>
            <a:off x="0" y="0"/>
            <a:ext cx="2032000"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Freeform 9"/>
          <p:cNvSpPr/>
          <p:nvPr/>
        </p:nvSpPr>
        <p:spPr>
          <a:xfrm>
            <a:off x="2032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Freeform 10"/>
          <p:cNvSpPr/>
          <p:nvPr/>
        </p:nvSpPr>
        <p:spPr>
          <a:xfrm>
            <a:off x="4064000" y="0"/>
            <a:ext cx="2032000" cy="214313"/>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Freeform 11"/>
          <p:cNvSpPr/>
          <p:nvPr/>
        </p:nvSpPr>
        <p:spPr>
          <a:xfrm>
            <a:off x="6096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Freeform 12"/>
          <p:cNvSpPr/>
          <p:nvPr/>
        </p:nvSpPr>
        <p:spPr>
          <a:xfrm>
            <a:off x="8128000" y="0"/>
            <a:ext cx="2032000" cy="214313"/>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Freeform 13"/>
          <p:cNvSpPr/>
          <p:nvPr/>
        </p:nvSpPr>
        <p:spPr>
          <a:xfrm>
            <a:off x="10160000" y="0"/>
            <a:ext cx="2032000"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61518" name="TextBox 15"/>
          <p:cNvSpPr txBox="1">
            <a:spLocks noChangeArrowheads="1"/>
          </p:cNvSpPr>
          <p:nvPr/>
        </p:nvSpPr>
        <p:spPr bwMode="auto">
          <a:xfrm>
            <a:off x="2050919" y="2011363"/>
            <a:ext cx="809016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l-GR" altLang="el-GR" sz="3600" b="1" i="1" dirty="0">
                <a:solidFill>
                  <a:srgbClr val="0070C0"/>
                </a:solidFill>
              </a:rPr>
              <a:t>ΥΠΟΕΝΟΤΗΤΑ </a:t>
            </a:r>
            <a:r>
              <a:rPr lang="el-GR" altLang="el-GR" sz="3600" b="1" i="1" dirty="0" smtClean="0">
                <a:solidFill>
                  <a:srgbClr val="0070C0"/>
                </a:solidFill>
              </a:rPr>
              <a:t>6.1</a:t>
            </a:r>
            <a:endParaRPr lang="en-US" altLang="el-GR" sz="3600" b="1" i="1" dirty="0">
              <a:solidFill>
                <a:srgbClr val="0070C0"/>
              </a:solidFill>
            </a:endParaRPr>
          </a:p>
          <a:p>
            <a:pPr algn="ctr">
              <a:lnSpc>
                <a:spcPct val="100000"/>
              </a:lnSpc>
              <a:spcBef>
                <a:spcPct val="0"/>
              </a:spcBef>
              <a:buFontTx/>
              <a:buNone/>
            </a:pPr>
            <a:endParaRPr lang="en-US" altLang="el-GR" sz="3600" b="1" i="1" dirty="0"/>
          </a:p>
          <a:p>
            <a:pPr algn="ctr">
              <a:lnSpc>
                <a:spcPct val="100000"/>
              </a:lnSpc>
              <a:spcBef>
                <a:spcPct val="0"/>
              </a:spcBef>
              <a:buFontTx/>
              <a:buNone/>
            </a:pPr>
            <a:r>
              <a:rPr lang="el-GR" altLang="el-GR" sz="3600" b="1" i="1" dirty="0">
                <a:solidFill>
                  <a:srgbClr val="0070C0"/>
                </a:solidFill>
              </a:rPr>
              <a:t>Λογικές πράξεις και Λογικές Συναρτήσεις</a:t>
            </a:r>
            <a:endParaRPr lang="tr-TR" altLang="el-GR" sz="3600" b="1" i="1" dirty="0">
              <a:solidFill>
                <a:srgbClr val="0070C0"/>
              </a:solidFill>
              <a:latin typeface="Open Sans Extrabold"/>
              <a:ea typeface="Open Sans Extrabold"/>
              <a:cs typeface="Open Sans Extrabold"/>
            </a:endParaRPr>
          </a:p>
        </p:txBody>
      </p:sp>
      <p:cxnSp>
        <p:nvCxnSpPr>
          <p:cNvPr id="18" name="Straight Connector 17"/>
          <p:cNvCxnSpPr/>
          <p:nvPr/>
        </p:nvCxnSpPr>
        <p:spPr>
          <a:xfrm>
            <a:off x="4064000" y="2636838"/>
            <a:ext cx="4065588"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Λογικά Διαγράμματα – Ηλεκτρολογικά Σχέδια –</a:t>
            </a:r>
          </a:p>
          <a:p>
            <a:pPr algn="ctr">
              <a:defRPr/>
            </a:pPr>
            <a:r>
              <a:rPr lang="el-GR" altLang="el-GR" sz="3200" b="1" dirty="0">
                <a:latin typeface="+mn-lt"/>
              </a:rPr>
              <a:t>- Λογικές Συναρτήσεις</a:t>
            </a:r>
            <a:endParaRPr lang="tr-TR" altLang="el-GR" sz="3200" b="1" dirty="0">
              <a:latin typeface="+mn-lt"/>
              <a:ea typeface="Open Sans Extrabold"/>
              <a:cs typeface="Open Sans Extrabold"/>
            </a:endParaRPr>
          </a:p>
        </p:txBody>
      </p:sp>
      <p:sp>
        <p:nvSpPr>
          <p:cNvPr id="722948" name="Ορθογώνιο 5"/>
          <p:cNvSpPr>
            <a:spLocks noChangeArrowheads="1"/>
          </p:cNvSpPr>
          <p:nvPr/>
        </p:nvSpPr>
        <p:spPr bwMode="auto">
          <a:xfrm>
            <a:off x="192088" y="1428750"/>
            <a:ext cx="114490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a:cs typeface="Times New Roman" panose="02020603050405020304" pitchFamily="18" charset="0"/>
              </a:rPr>
              <a:t>Το πρόβλημα δίνεται σε λεκτική μορφή: “Ο ηλεκτρονόμος </a:t>
            </a:r>
            <a:r>
              <a:rPr lang="en-US" altLang="el-GR" sz="2400">
                <a:cs typeface="Times New Roman" panose="02020603050405020304" pitchFamily="18" charset="0"/>
              </a:rPr>
              <a:t>Q</a:t>
            </a:r>
            <a:r>
              <a:rPr lang="el-GR" altLang="el-GR" sz="2400">
                <a:cs typeface="Times New Roman" panose="02020603050405020304" pitchFamily="18" charset="0"/>
              </a:rPr>
              <a:t> διεγείρεται όταν οι μεταβλητές εισόδου Α και Β έχουν την ίδια λογική κατάσταση”.</a:t>
            </a:r>
          </a:p>
        </p:txBody>
      </p:sp>
      <p:pic>
        <p:nvPicPr>
          <p:cNvPr id="722949" name="Εικόνα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9425" y="2492375"/>
            <a:ext cx="1800225"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950" name="Εικόνα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9425" y="4292600"/>
            <a:ext cx="2009775" cy="250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951" name="Εικόνα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703513" y="4503738"/>
            <a:ext cx="4824412"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952" name="Εικόνα 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67150" y="2943225"/>
            <a:ext cx="30019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Λογικά Διαγράμματα – Ηλεκτρολογικά Σχέδια –</a:t>
            </a:r>
          </a:p>
          <a:p>
            <a:pPr algn="ctr">
              <a:defRPr/>
            </a:pPr>
            <a:r>
              <a:rPr lang="el-GR" altLang="el-GR" sz="3200" b="1" dirty="0">
                <a:latin typeface="+mn-lt"/>
              </a:rPr>
              <a:t>- Λογικές Συναρτήσεις</a:t>
            </a:r>
            <a:endParaRPr lang="tr-TR" altLang="el-GR" sz="3200" b="1" dirty="0">
              <a:latin typeface="+mn-lt"/>
              <a:ea typeface="Open Sans Extrabold"/>
              <a:cs typeface="Open Sans Extrabold"/>
            </a:endParaRPr>
          </a:p>
        </p:txBody>
      </p:sp>
      <p:sp>
        <p:nvSpPr>
          <p:cNvPr id="724996" name="Ορθογώνιο 5"/>
          <p:cNvSpPr>
            <a:spLocks noChangeArrowheads="1"/>
          </p:cNvSpPr>
          <p:nvPr/>
        </p:nvSpPr>
        <p:spPr bwMode="auto">
          <a:xfrm>
            <a:off x="192088" y="1428750"/>
            <a:ext cx="114490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a:cs typeface="Times New Roman" panose="02020603050405020304" pitchFamily="18" charset="0"/>
              </a:rPr>
              <a:t>Το πρόβλημα δίνεται σε λεκτική μορφή: “Ο ηλεκτρονόμος </a:t>
            </a:r>
            <a:r>
              <a:rPr lang="en-US" altLang="el-GR" sz="2400">
                <a:cs typeface="Times New Roman" panose="02020603050405020304" pitchFamily="18" charset="0"/>
              </a:rPr>
              <a:t>Q</a:t>
            </a:r>
            <a:r>
              <a:rPr lang="el-GR" altLang="el-GR" sz="2400">
                <a:cs typeface="Times New Roman" panose="02020603050405020304" pitchFamily="18" charset="0"/>
              </a:rPr>
              <a:t> διεγείρεται όταν οι μεταβλητές εισόδου Α και Β έχουν την ίδια λογική κατάσταση”.</a:t>
            </a:r>
          </a:p>
        </p:txBody>
      </p:sp>
      <p:pic>
        <p:nvPicPr>
          <p:cNvPr id="724997" name="Εικόνα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2088" y="2319338"/>
            <a:ext cx="3219450" cy="401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4998" name="Εικόνα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87938" y="3284538"/>
            <a:ext cx="6148387"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4999" name="Εικόνα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63975" y="2263775"/>
            <a:ext cx="30019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Λογικά Διαγράμματα – Ηλεκτρολογικά Σχέδια –</a:t>
            </a:r>
          </a:p>
          <a:p>
            <a:pPr algn="ctr">
              <a:defRPr/>
            </a:pPr>
            <a:r>
              <a:rPr lang="el-GR" altLang="el-GR" sz="3200" b="1" dirty="0">
                <a:latin typeface="+mn-lt"/>
              </a:rPr>
              <a:t>- Λογικές Συναρτήσεις</a:t>
            </a:r>
            <a:endParaRPr lang="tr-TR" altLang="el-GR" sz="3200" b="1" dirty="0">
              <a:latin typeface="+mn-lt"/>
              <a:ea typeface="Open Sans Extrabold"/>
              <a:cs typeface="Open Sans Extrabold"/>
            </a:endParaRPr>
          </a:p>
        </p:txBody>
      </p:sp>
      <p:sp>
        <p:nvSpPr>
          <p:cNvPr id="727044" name="Ορθογώνιο 5"/>
          <p:cNvSpPr>
            <a:spLocks noChangeArrowheads="1"/>
          </p:cNvSpPr>
          <p:nvPr/>
        </p:nvSpPr>
        <p:spPr bwMode="auto">
          <a:xfrm>
            <a:off x="192088" y="1428750"/>
            <a:ext cx="114490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a:cs typeface="Times New Roman" panose="02020603050405020304" pitchFamily="18" charset="0"/>
              </a:rPr>
              <a:t>Το πρόβλημα δίνεται σε λεκτική μορφή: “Ο ηλεκτρονόμος </a:t>
            </a:r>
            <a:r>
              <a:rPr lang="en-US" altLang="el-GR" sz="2400">
                <a:cs typeface="Times New Roman" panose="02020603050405020304" pitchFamily="18" charset="0"/>
              </a:rPr>
              <a:t>Q</a:t>
            </a:r>
            <a:r>
              <a:rPr lang="el-GR" altLang="el-GR" sz="2400">
                <a:cs typeface="Times New Roman" panose="02020603050405020304" pitchFamily="18" charset="0"/>
              </a:rPr>
              <a:t> διεγείρεται όταν οι μεταβλητές εισόδου Α και Β έχουν την ίδια λογική κατάσταση”.</a:t>
            </a:r>
          </a:p>
        </p:txBody>
      </p:sp>
      <p:pic>
        <p:nvPicPr>
          <p:cNvPr id="727045" name="Εικόνα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72263" y="2174875"/>
            <a:ext cx="30019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46" name="Εικόνα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9063" y="2259013"/>
            <a:ext cx="5905500" cy="453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47" name="Εικόνα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642100" y="3141663"/>
            <a:ext cx="3270250" cy="365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a:off x="2205" y="3429000"/>
            <a:ext cx="2031266" cy="3429000"/>
          </a:xfrm>
          <a:custGeom>
            <a:avLst/>
            <a:gdLst>
              <a:gd name="connsiteX0" fmla="*/ 0 w 4064000"/>
              <a:gd name="connsiteY0" fmla="*/ 0 h 6858000"/>
              <a:gd name="connsiteX1" fmla="*/ 441650 w 4064000"/>
              <a:gd name="connsiteY1" fmla="*/ 0 h 6858000"/>
              <a:gd name="connsiteX2" fmla="*/ 441650 w 4064000"/>
              <a:gd name="connsiteY2" fmla="*/ 6428792 h 6858000"/>
              <a:gd name="connsiteX3" fmla="*/ 4064000 w 4064000"/>
              <a:gd name="connsiteY3" fmla="*/ 6428792 h 6858000"/>
              <a:gd name="connsiteX4" fmla="*/ 406400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41650" y="0"/>
                </a:lnTo>
                <a:lnTo>
                  <a:pt x="441650" y="6428792"/>
                </a:lnTo>
                <a:lnTo>
                  <a:pt x="4064000" y="6428792"/>
                </a:lnTo>
                <a:lnTo>
                  <a:pt x="4064000" y="6858000"/>
                </a:lnTo>
                <a:lnTo>
                  <a:pt x="0" y="6858000"/>
                </a:lnTo>
                <a:close/>
              </a:path>
            </a:pathLst>
          </a:custGeom>
          <a:solidFill>
            <a:srgbClr val="FFEA8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42" name="Freeform 41"/>
          <p:cNvSpPr/>
          <p:nvPr/>
        </p:nvSpPr>
        <p:spPr>
          <a:xfrm>
            <a:off x="2033470" y="6643396"/>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F6BCB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44" name="Freeform 43"/>
          <p:cNvSpPr/>
          <p:nvPr/>
        </p:nvSpPr>
        <p:spPr>
          <a:xfrm>
            <a:off x="4064737" y="6643396"/>
            <a:ext cx="2031265" cy="214604"/>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CEDB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46" name="Freeform 45"/>
          <p:cNvSpPr/>
          <p:nvPr/>
        </p:nvSpPr>
        <p:spPr>
          <a:xfrm>
            <a:off x="6096001" y="6643396"/>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889DC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48" name="Freeform 47"/>
          <p:cNvSpPr/>
          <p:nvPr/>
        </p:nvSpPr>
        <p:spPr>
          <a:xfrm>
            <a:off x="8127266" y="6643396"/>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C0DD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50" name="Freeform 49"/>
          <p:cNvSpPr/>
          <p:nvPr/>
        </p:nvSpPr>
        <p:spPr>
          <a:xfrm>
            <a:off x="10158530" y="3429000"/>
            <a:ext cx="2031266" cy="3429000"/>
          </a:xfrm>
          <a:custGeom>
            <a:avLst/>
            <a:gdLst>
              <a:gd name="connsiteX0" fmla="*/ 3622352 w 4064000"/>
              <a:gd name="connsiteY0" fmla="*/ 0 h 6858000"/>
              <a:gd name="connsiteX1" fmla="*/ 4064000 w 4064000"/>
              <a:gd name="connsiteY1" fmla="*/ 0 h 6858000"/>
              <a:gd name="connsiteX2" fmla="*/ 4064000 w 4064000"/>
              <a:gd name="connsiteY2" fmla="*/ 6858000 h 6858000"/>
              <a:gd name="connsiteX3" fmla="*/ 0 w 4064000"/>
              <a:gd name="connsiteY3" fmla="*/ 6858000 h 6858000"/>
              <a:gd name="connsiteX4" fmla="*/ 0 w 4064000"/>
              <a:gd name="connsiteY4" fmla="*/ 6428792 h 6858000"/>
              <a:gd name="connsiteX5" fmla="*/ 3622352 w 4064000"/>
              <a:gd name="connsiteY5" fmla="*/ 64287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3622352" y="0"/>
                </a:moveTo>
                <a:lnTo>
                  <a:pt x="4064000" y="0"/>
                </a:lnTo>
                <a:lnTo>
                  <a:pt x="4064000" y="6858000"/>
                </a:lnTo>
                <a:lnTo>
                  <a:pt x="0" y="6858000"/>
                </a:lnTo>
                <a:lnTo>
                  <a:pt x="0" y="6428792"/>
                </a:lnTo>
                <a:lnTo>
                  <a:pt x="3622352" y="6428792"/>
                </a:lnTo>
                <a:close/>
              </a:path>
            </a:pathLst>
          </a:custGeom>
          <a:solidFill>
            <a:srgbClr val="96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26" name="Freeform 25"/>
          <p:cNvSpPr/>
          <p:nvPr/>
        </p:nvSpPr>
        <p:spPr>
          <a:xfrm>
            <a:off x="2205" y="0"/>
            <a:ext cx="2031266" cy="3429000"/>
          </a:xfrm>
          <a:custGeom>
            <a:avLst/>
            <a:gdLst>
              <a:gd name="connsiteX0" fmla="*/ 0 w 4064000"/>
              <a:gd name="connsiteY0" fmla="*/ 0 h 6858000"/>
              <a:gd name="connsiteX1" fmla="*/ 4064000 w 4064000"/>
              <a:gd name="connsiteY1" fmla="*/ 0 h 6858000"/>
              <a:gd name="connsiteX2" fmla="*/ 4064000 w 4064000"/>
              <a:gd name="connsiteY2" fmla="*/ 429208 h 6858000"/>
              <a:gd name="connsiteX3" fmla="*/ 441650 w 4064000"/>
              <a:gd name="connsiteY3" fmla="*/ 429208 h 6858000"/>
              <a:gd name="connsiteX4" fmla="*/ 441650 w 4064000"/>
              <a:gd name="connsiteY4" fmla="*/ 6858000 h 6858000"/>
              <a:gd name="connsiteX5" fmla="*/ 0 w 40640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429208"/>
                </a:lnTo>
                <a:lnTo>
                  <a:pt x="441650" y="429208"/>
                </a:lnTo>
                <a:lnTo>
                  <a:pt x="441650" y="6858000"/>
                </a:lnTo>
                <a:lnTo>
                  <a:pt x="0" y="6858000"/>
                </a:lnTo>
                <a:close/>
              </a:path>
            </a:pathLst>
          </a:custGeom>
          <a:solidFill>
            <a:srgbClr val="F0C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30" name="Freeform 29"/>
          <p:cNvSpPr/>
          <p:nvPr/>
        </p:nvSpPr>
        <p:spPr>
          <a:xfrm>
            <a:off x="2033470" y="0"/>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EA604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32" name="Freeform 31"/>
          <p:cNvSpPr/>
          <p:nvPr/>
        </p:nvSpPr>
        <p:spPr>
          <a:xfrm>
            <a:off x="4064737" y="0"/>
            <a:ext cx="2031265" cy="214604"/>
          </a:xfrm>
          <a:custGeom>
            <a:avLst/>
            <a:gdLst>
              <a:gd name="connsiteX0" fmla="*/ 0 w 4063999"/>
              <a:gd name="connsiteY0" fmla="*/ 0 h 429208"/>
              <a:gd name="connsiteX1" fmla="*/ 4063999 w 4063999"/>
              <a:gd name="connsiteY1" fmla="*/ 0 h 429208"/>
              <a:gd name="connsiteX2" fmla="*/ 4063999 w 4063999"/>
              <a:gd name="connsiteY2" fmla="*/ 429208 h 429208"/>
              <a:gd name="connsiteX3" fmla="*/ 0 w 4063999"/>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3999" h="429208">
                <a:moveTo>
                  <a:pt x="0" y="0"/>
                </a:moveTo>
                <a:lnTo>
                  <a:pt x="4063999" y="0"/>
                </a:lnTo>
                <a:lnTo>
                  <a:pt x="4063999" y="429208"/>
                </a:lnTo>
                <a:lnTo>
                  <a:pt x="0" y="429208"/>
                </a:lnTo>
                <a:close/>
              </a:path>
            </a:pathLst>
          </a:custGeom>
          <a:solidFill>
            <a:srgbClr val="85A5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34" name="Freeform 33"/>
          <p:cNvSpPr/>
          <p:nvPr/>
        </p:nvSpPr>
        <p:spPr>
          <a:xfrm>
            <a:off x="6096001" y="0"/>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4A64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36" name="Freeform 35"/>
          <p:cNvSpPr/>
          <p:nvPr/>
        </p:nvSpPr>
        <p:spPr>
          <a:xfrm>
            <a:off x="8127266" y="0"/>
            <a:ext cx="2031266" cy="214604"/>
          </a:xfrm>
          <a:custGeom>
            <a:avLst/>
            <a:gdLst>
              <a:gd name="connsiteX0" fmla="*/ 0 w 4064000"/>
              <a:gd name="connsiteY0" fmla="*/ 0 h 429208"/>
              <a:gd name="connsiteX1" fmla="*/ 4064000 w 4064000"/>
              <a:gd name="connsiteY1" fmla="*/ 0 h 429208"/>
              <a:gd name="connsiteX2" fmla="*/ 4064000 w 4064000"/>
              <a:gd name="connsiteY2" fmla="*/ 429208 h 429208"/>
              <a:gd name="connsiteX3" fmla="*/ 0 w 4064000"/>
              <a:gd name="connsiteY3" fmla="*/ 429208 h 429208"/>
            </a:gdLst>
            <a:ahLst/>
            <a:cxnLst>
              <a:cxn ang="0">
                <a:pos x="connsiteX0" y="connsiteY0"/>
              </a:cxn>
              <a:cxn ang="0">
                <a:pos x="connsiteX1" y="connsiteY1"/>
              </a:cxn>
              <a:cxn ang="0">
                <a:pos x="connsiteX2" y="connsiteY2"/>
              </a:cxn>
              <a:cxn ang="0">
                <a:pos x="connsiteX3" y="connsiteY3"/>
              </a:cxn>
            </a:cxnLst>
            <a:rect l="l" t="t" r="r" b="b"/>
            <a:pathLst>
              <a:path w="4064000" h="429208">
                <a:moveTo>
                  <a:pt x="0" y="0"/>
                </a:moveTo>
                <a:lnTo>
                  <a:pt x="4064000" y="0"/>
                </a:lnTo>
                <a:lnTo>
                  <a:pt x="4064000" y="429208"/>
                </a:lnTo>
                <a:lnTo>
                  <a:pt x="0" y="429208"/>
                </a:lnTo>
                <a:close/>
              </a:path>
            </a:pathLst>
          </a:custGeom>
          <a:solidFill>
            <a:srgbClr val="91C4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38" name="Freeform 37"/>
          <p:cNvSpPr/>
          <p:nvPr/>
        </p:nvSpPr>
        <p:spPr>
          <a:xfrm>
            <a:off x="10158530" y="0"/>
            <a:ext cx="2031266" cy="3429000"/>
          </a:xfrm>
          <a:custGeom>
            <a:avLst/>
            <a:gdLst>
              <a:gd name="connsiteX0" fmla="*/ 0 w 4064000"/>
              <a:gd name="connsiteY0" fmla="*/ 0 h 6858000"/>
              <a:gd name="connsiteX1" fmla="*/ 4064000 w 4064000"/>
              <a:gd name="connsiteY1" fmla="*/ 0 h 6858000"/>
              <a:gd name="connsiteX2" fmla="*/ 4064000 w 4064000"/>
              <a:gd name="connsiteY2" fmla="*/ 6858000 h 6858000"/>
              <a:gd name="connsiteX3" fmla="*/ 3622352 w 4064000"/>
              <a:gd name="connsiteY3" fmla="*/ 6858000 h 6858000"/>
              <a:gd name="connsiteX4" fmla="*/ 3622352 w 4064000"/>
              <a:gd name="connsiteY4" fmla="*/ 429208 h 6858000"/>
              <a:gd name="connsiteX5" fmla="*/ 0 w 4064000"/>
              <a:gd name="connsiteY5" fmla="*/ 4292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4000" h="6858000">
                <a:moveTo>
                  <a:pt x="0" y="0"/>
                </a:moveTo>
                <a:lnTo>
                  <a:pt x="4064000" y="0"/>
                </a:lnTo>
                <a:lnTo>
                  <a:pt x="4064000" y="6858000"/>
                </a:lnTo>
                <a:lnTo>
                  <a:pt x="3622352" y="6858000"/>
                </a:lnTo>
                <a:lnTo>
                  <a:pt x="3622352" y="429208"/>
                </a:lnTo>
                <a:lnTo>
                  <a:pt x="0" y="429208"/>
                </a:lnTo>
                <a:close/>
              </a:path>
            </a:pathLst>
          </a:custGeom>
          <a:solidFill>
            <a:srgbClr val="287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45693" tIns="22846" rIns="45693" bIns="22846" rtlCol="0" anchor="ctr">
            <a:noAutofit/>
          </a:bodyPr>
          <a:lstStyle/>
          <a:p>
            <a:pPr algn="ctr" defTabSz="1217828" eaLnBrk="1" fontAlgn="auto" hangingPunct="1">
              <a:spcBef>
                <a:spcPts val="0"/>
              </a:spcBef>
              <a:spcAft>
                <a:spcPts val="0"/>
              </a:spcAft>
            </a:pPr>
            <a:endParaRPr lang="tr-TR" sz="2400">
              <a:solidFill>
                <a:prstClr val="white"/>
              </a:solidFill>
            </a:endParaRPr>
          </a:p>
        </p:txBody>
      </p:sp>
      <p:sp>
        <p:nvSpPr>
          <p:cNvPr id="13" name="TextBox 12"/>
          <p:cNvSpPr txBox="1"/>
          <p:nvPr/>
        </p:nvSpPr>
        <p:spPr>
          <a:xfrm>
            <a:off x="2806699" y="1807425"/>
            <a:ext cx="6578600" cy="1646576"/>
          </a:xfrm>
          <a:prstGeom prst="rect">
            <a:avLst/>
          </a:prstGeom>
          <a:noFill/>
        </p:spPr>
        <p:txBody>
          <a:bodyPr wrap="square" lIns="45693" tIns="22846" rIns="45693" bIns="22846" rtlCol="0">
            <a:spAutoFit/>
          </a:bodyPr>
          <a:lstStyle/>
          <a:p>
            <a:pPr algn="ctr" defTabSz="1217828" eaLnBrk="1" fontAlgn="auto" hangingPunct="1">
              <a:spcBef>
                <a:spcPts val="0"/>
              </a:spcBef>
              <a:spcAft>
                <a:spcPts val="0"/>
              </a:spcAft>
            </a:pPr>
            <a:r>
              <a:rPr lang="el-GR" sz="2600" b="1" dirty="0" smtClean="0">
                <a:solidFill>
                  <a:srgbClr val="EEECE1">
                    <a:lumMod val="25000"/>
                  </a:srgbClr>
                </a:solidFill>
                <a:latin typeface="Calibri"/>
                <a:ea typeface="Open Sans Extrabold" panose="020B0906030804020204" pitchFamily="34" charset="0"/>
                <a:cs typeface="Open Sans Extrabold" panose="020B0906030804020204" pitchFamily="34" charset="0"/>
              </a:rPr>
              <a:t>Σύνοψη Θεματικής Ενότητας</a:t>
            </a:r>
            <a:endParaRPr lang="en-US" sz="2600" b="1" dirty="0" smtClean="0">
              <a:solidFill>
                <a:srgbClr val="EEECE1">
                  <a:lumMod val="25000"/>
                </a:srgbClr>
              </a:solidFill>
              <a:latin typeface="Calibri"/>
              <a:ea typeface="Open Sans Extrabold" panose="020B0906030804020204" pitchFamily="34" charset="0"/>
              <a:cs typeface="Open Sans Extrabold" panose="020B0906030804020204" pitchFamily="34" charset="0"/>
            </a:endParaRPr>
          </a:p>
          <a:p>
            <a:pPr algn="ctr" defTabSz="1217828" eaLnBrk="1" fontAlgn="auto" hangingPunct="1">
              <a:spcBef>
                <a:spcPts val="0"/>
              </a:spcBef>
              <a:spcAft>
                <a:spcPts val="0"/>
              </a:spcAft>
            </a:pPr>
            <a:endParaRPr lang="el-GR" sz="2600" b="1" dirty="0">
              <a:solidFill>
                <a:srgbClr val="EEECE1">
                  <a:lumMod val="25000"/>
                </a:srgbClr>
              </a:solidFill>
              <a:latin typeface="Calibri"/>
              <a:ea typeface="Open Sans Extrabold" panose="020B0906030804020204" pitchFamily="34" charset="0"/>
              <a:cs typeface="Open Sans Extrabold" panose="020B0906030804020204" pitchFamily="34" charset="0"/>
            </a:endParaRPr>
          </a:p>
          <a:p>
            <a:pPr algn="ctr" defTabSz="1217828" eaLnBrk="1" fontAlgn="auto" hangingPunct="1">
              <a:spcBef>
                <a:spcPts val="0"/>
              </a:spcBef>
              <a:spcAft>
                <a:spcPts val="0"/>
              </a:spcAft>
            </a:pPr>
            <a:endParaRPr lang="el-GR" sz="2600" b="1" dirty="0" smtClean="0">
              <a:solidFill>
                <a:srgbClr val="EEECE1">
                  <a:lumMod val="25000"/>
                </a:srgbClr>
              </a:solidFill>
              <a:latin typeface="Calibri"/>
              <a:ea typeface="Open Sans Extrabold" panose="020B0906030804020204" pitchFamily="34" charset="0"/>
              <a:cs typeface="Open Sans Extrabold" panose="020B0906030804020204" pitchFamily="34" charset="0"/>
            </a:endParaRPr>
          </a:p>
          <a:p>
            <a:pPr algn="ctr" defTabSz="1217828" eaLnBrk="1" fontAlgn="auto" hangingPunct="1">
              <a:spcBef>
                <a:spcPts val="0"/>
              </a:spcBef>
              <a:spcAft>
                <a:spcPts val="0"/>
              </a:spcAft>
            </a:pPr>
            <a:r>
              <a:rPr lang="el-GR" sz="2600" b="1" dirty="0" smtClean="0">
                <a:solidFill>
                  <a:srgbClr val="EEECE1">
                    <a:lumMod val="25000"/>
                  </a:srgbClr>
                </a:solidFill>
                <a:latin typeface="Calibri"/>
                <a:ea typeface="Open Sans Extrabold" panose="020B0906030804020204" pitchFamily="34" charset="0"/>
                <a:cs typeface="Open Sans Extrabold" panose="020B0906030804020204" pitchFamily="34" charset="0"/>
              </a:rPr>
              <a:t>Ερωτήσεις αυτοαξιολόγησης </a:t>
            </a:r>
            <a:endParaRPr lang="tr-TR" sz="2600" b="1" dirty="0">
              <a:solidFill>
                <a:srgbClr val="EEECE1">
                  <a:lumMod val="25000"/>
                </a:srgbClr>
              </a:solidFill>
              <a:latin typeface="Calibri"/>
              <a:ea typeface="Open Sans Extrabold" panose="020B0906030804020204" pitchFamily="34" charset="0"/>
              <a:cs typeface="Open Sans Extrabold" panose="020B0906030804020204" pitchFamily="34" charset="0"/>
            </a:endParaRPr>
          </a:p>
        </p:txBody>
      </p:sp>
      <p:cxnSp>
        <p:nvCxnSpPr>
          <p:cNvPr id="14" name="Straight Connector 13"/>
          <p:cNvCxnSpPr/>
          <p:nvPr/>
        </p:nvCxnSpPr>
        <p:spPr>
          <a:xfrm>
            <a:off x="5079853" y="2626813"/>
            <a:ext cx="2032296"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89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πράξεις στην Άλγεβρα </a:t>
            </a:r>
            <a:r>
              <a:rPr lang="en-US" altLang="el-GR" sz="3200" b="1" dirty="0">
                <a:latin typeface="+mn-lt"/>
              </a:rPr>
              <a:t>Boole</a:t>
            </a:r>
            <a:endParaRPr lang="tr-TR" altLang="el-GR" sz="3200" b="1" dirty="0">
              <a:latin typeface="+mn-lt"/>
              <a:ea typeface="Open Sans Extrabold"/>
              <a:cs typeface="Open Sans Extrabold"/>
            </a:endParaRPr>
          </a:p>
        </p:txBody>
      </p:sp>
      <p:sp>
        <p:nvSpPr>
          <p:cNvPr id="8" name="6 - Ορθογώνιο"/>
          <p:cNvSpPr/>
          <p:nvPr/>
        </p:nvSpPr>
        <p:spPr>
          <a:xfrm>
            <a:off x="200025" y="981075"/>
            <a:ext cx="3951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r>
              <a:rPr lang="el-GR" sz="2400" b="1" i="1" dirty="0">
                <a:solidFill>
                  <a:schemeClr val="tx2"/>
                </a:solidFill>
                <a:cs typeface="Times New Roman" pitchFamily="18" charset="0"/>
              </a:rPr>
              <a:t>Λογική  πράξη της ισότητας</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sp>
        <p:nvSpPr>
          <p:cNvPr id="3" name="Ορθογώνιο 2"/>
          <p:cNvSpPr/>
          <p:nvPr/>
        </p:nvSpPr>
        <p:spPr>
          <a:xfrm>
            <a:off x="200025" y="1628775"/>
            <a:ext cx="11161713" cy="1570038"/>
          </a:xfrm>
          <a:prstGeom prst="rect">
            <a:avLst/>
          </a:prstGeom>
        </p:spPr>
        <p:txBody>
          <a:bodyPr>
            <a:spAutoFit/>
          </a:bodyPr>
          <a:lstStyle/>
          <a:p>
            <a:pPr eaLnBrk="1">
              <a:defRPr/>
            </a:pPr>
            <a:r>
              <a:rPr lang="el-GR" sz="2400" b="1" i="1" dirty="0">
                <a:solidFill>
                  <a:srgbClr val="FF0000"/>
                </a:solidFill>
                <a:latin typeface="+mn-lt"/>
                <a:cs typeface="Times New Roman" pitchFamily="18" charset="0"/>
              </a:rPr>
              <a:t>Λέμε ότι οι δύο λογικές μεταβλητές Α και Β είναι ίσες μεταξύ τους τότε και μόνο τότε:</a:t>
            </a:r>
          </a:p>
          <a:p>
            <a:pPr eaLnBrk="1">
              <a:buFont typeface="Arial" charset="0"/>
              <a:buNone/>
              <a:defRPr/>
            </a:pPr>
            <a:r>
              <a:rPr lang="el-GR" sz="2400" b="1" i="1" dirty="0">
                <a:solidFill>
                  <a:srgbClr val="FF0000"/>
                </a:solidFill>
                <a:latin typeface="+mn-lt"/>
                <a:cs typeface="Times New Roman" pitchFamily="18" charset="0"/>
              </a:rPr>
              <a:t>	- όταν Α=0 και Β=0</a:t>
            </a:r>
          </a:p>
          <a:p>
            <a:pPr eaLnBrk="1">
              <a:buFont typeface="Arial" charset="0"/>
              <a:buNone/>
              <a:defRPr/>
            </a:pPr>
            <a:r>
              <a:rPr lang="el-GR" sz="2400" b="1" i="1" dirty="0">
                <a:solidFill>
                  <a:srgbClr val="FF0000"/>
                </a:solidFill>
                <a:latin typeface="+mn-lt"/>
                <a:cs typeface="Times New Roman" pitchFamily="18" charset="0"/>
              </a:rPr>
              <a:t>	- όταν Α=1 και Β=1</a:t>
            </a:r>
          </a:p>
          <a:p>
            <a:pPr eaLnBrk="1">
              <a:buFont typeface="Arial" charset="0"/>
              <a:buNone/>
              <a:defRPr/>
            </a:pPr>
            <a:r>
              <a:rPr lang="el-GR" sz="2400" b="1" i="1" dirty="0">
                <a:solidFill>
                  <a:srgbClr val="FF0000"/>
                </a:solidFill>
                <a:latin typeface="+mn-lt"/>
                <a:cs typeface="Times New Roman" pitchFamily="18" charset="0"/>
              </a:rPr>
              <a:t>Παράδειγμα</a:t>
            </a:r>
          </a:p>
        </p:txBody>
      </p:sp>
      <p:pic>
        <p:nvPicPr>
          <p:cNvPr id="663558" name="Εικόνα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7988" y="3414713"/>
            <a:ext cx="4722812" cy="303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πράξεις στην Άλγεβρα </a:t>
            </a:r>
            <a:r>
              <a:rPr lang="en-US" altLang="el-GR" sz="3200" b="1" dirty="0">
                <a:latin typeface="+mn-lt"/>
              </a:rPr>
              <a:t>Boole</a:t>
            </a:r>
            <a:endParaRPr lang="tr-TR" altLang="el-GR" sz="3200" b="1" dirty="0">
              <a:latin typeface="+mn-lt"/>
              <a:ea typeface="Open Sans Extrabold"/>
              <a:cs typeface="Open Sans Extrabold"/>
            </a:endParaRPr>
          </a:p>
        </p:txBody>
      </p:sp>
      <p:sp>
        <p:nvSpPr>
          <p:cNvPr id="8" name="6 - Ορθογώνιο"/>
          <p:cNvSpPr/>
          <p:nvPr/>
        </p:nvSpPr>
        <p:spPr>
          <a:xfrm>
            <a:off x="200025" y="981075"/>
            <a:ext cx="3951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endParaRPr lang="el-GR" sz="2400" b="1" i="1" dirty="0">
              <a:solidFill>
                <a:schemeClr val="tx2"/>
              </a:solidFill>
              <a:cs typeface="Times New Roman" pitchFamily="18" charset="0"/>
            </a:endParaRPr>
          </a:p>
          <a:p>
            <a:pPr algn="just" eaLnBrk="1" fontAlgn="auto" hangingPunct="1">
              <a:spcAft>
                <a:spcPts val="0"/>
              </a:spcAft>
              <a:defRPr/>
            </a:pPr>
            <a:r>
              <a:rPr lang="el-GR" sz="2400" b="1" i="1" dirty="0">
                <a:solidFill>
                  <a:schemeClr val="tx2"/>
                </a:solidFill>
                <a:cs typeface="Times New Roman" pitchFamily="18" charset="0"/>
              </a:rPr>
              <a:t>Λογική  πράξη της αντίθεσης </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sp>
        <p:nvSpPr>
          <p:cNvPr id="2" name="Ορθογώνιο 1"/>
          <p:cNvSpPr/>
          <p:nvPr/>
        </p:nvSpPr>
        <p:spPr>
          <a:xfrm>
            <a:off x="200025" y="1412875"/>
            <a:ext cx="11441113" cy="2012950"/>
          </a:xfrm>
          <a:prstGeom prst="rect">
            <a:avLst/>
          </a:prstGeom>
        </p:spPr>
        <p:txBody>
          <a:bodyPr>
            <a:spAutoFit/>
          </a:bodyPr>
          <a:lstStyle/>
          <a:p>
            <a:pPr fontAlgn="auto">
              <a:spcBef>
                <a:spcPts val="0"/>
              </a:spcBef>
              <a:spcAft>
                <a:spcPts val="0"/>
              </a:spcAft>
              <a:defRPr/>
            </a:pPr>
            <a:r>
              <a:rPr lang="el-GR" sz="2400" b="1" i="1" dirty="0">
                <a:solidFill>
                  <a:srgbClr val="FF0000"/>
                </a:solidFill>
                <a:latin typeface="+mn-lt"/>
                <a:cs typeface="Times New Roman" pitchFamily="18" charset="0"/>
              </a:rPr>
              <a:t>Λέμε ότι η λογική μεταβλητή Α είναι αντίθετη της λογικής μεταβλητής Β:</a:t>
            </a:r>
          </a:p>
          <a:p>
            <a:pPr fontAlgn="auto">
              <a:spcBef>
                <a:spcPts val="0"/>
              </a:spcBef>
              <a:spcAft>
                <a:spcPts val="0"/>
              </a:spcAft>
              <a:defRPr/>
            </a:pPr>
            <a:r>
              <a:rPr lang="el-GR" sz="2400" dirty="0">
                <a:latin typeface="+mn-lt"/>
              </a:rPr>
              <a:t> </a:t>
            </a:r>
            <a:endParaRPr lang="el-GR" sz="2400" b="1" i="1" dirty="0">
              <a:solidFill>
                <a:srgbClr val="FF0000"/>
              </a:solidFill>
              <a:latin typeface="+mn-lt"/>
              <a:cs typeface="Times New Roman" pitchFamily="18" charset="0"/>
            </a:endParaRPr>
          </a:p>
          <a:p>
            <a:pPr fontAlgn="auto">
              <a:spcBef>
                <a:spcPts val="0"/>
              </a:spcBef>
              <a:spcAft>
                <a:spcPts val="0"/>
              </a:spcAft>
              <a:defRPr/>
            </a:pPr>
            <a:r>
              <a:rPr lang="el-GR" sz="2400" b="1" i="1" dirty="0">
                <a:solidFill>
                  <a:srgbClr val="FF0000"/>
                </a:solidFill>
                <a:latin typeface="+mn-lt"/>
                <a:cs typeface="Times New Roman" pitchFamily="18" charset="0"/>
              </a:rPr>
              <a:t>- όταν Α=0 τότε Β=1</a:t>
            </a:r>
          </a:p>
          <a:p>
            <a:pPr fontAlgn="auto">
              <a:spcBef>
                <a:spcPts val="0"/>
              </a:spcBef>
              <a:spcAft>
                <a:spcPts val="0"/>
              </a:spcAft>
              <a:defRPr/>
            </a:pPr>
            <a:r>
              <a:rPr lang="el-GR" sz="2400" b="1" i="1" dirty="0">
                <a:solidFill>
                  <a:srgbClr val="FF0000"/>
                </a:solidFill>
                <a:latin typeface="+mn-lt"/>
                <a:cs typeface="Times New Roman" pitchFamily="18" charset="0"/>
              </a:rPr>
              <a:t>- όταν Α=1 τότε Β=0</a:t>
            </a:r>
          </a:p>
          <a:p>
            <a:pPr marL="342900" indent="-342900" fontAlgn="auto">
              <a:spcBef>
                <a:spcPct val="20000"/>
              </a:spcBef>
              <a:spcAft>
                <a:spcPts val="0"/>
              </a:spcAft>
              <a:defRPr/>
            </a:pPr>
            <a:r>
              <a:rPr lang="el-GR" sz="2400" b="1" i="1" dirty="0">
                <a:solidFill>
                  <a:srgbClr val="FF0000"/>
                </a:solidFill>
                <a:latin typeface="+mn-lt"/>
                <a:cs typeface="Times New Roman" pitchFamily="18" charset="0"/>
              </a:rPr>
              <a:t>Παράδειγμα</a:t>
            </a:r>
          </a:p>
        </p:txBody>
      </p:sp>
      <p:pic>
        <p:nvPicPr>
          <p:cNvPr id="665606" name="Εικόνα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338" y="3573463"/>
            <a:ext cx="3887787"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πράξεις στην Άλγεβρα </a:t>
            </a:r>
            <a:r>
              <a:rPr lang="en-US" altLang="el-GR" sz="3200" b="1" dirty="0">
                <a:latin typeface="+mn-lt"/>
              </a:rPr>
              <a:t>Boole</a:t>
            </a:r>
            <a:endParaRPr lang="tr-TR" altLang="el-GR" sz="3200" b="1" dirty="0">
              <a:latin typeface="+mn-lt"/>
              <a:ea typeface="Open Sans Extrabold"/>
              <a:cs typeface="Open Sans Extrabold"/>
            </a:endParaRPr>
          </a:p>
        </p:txBody>
      </p:sp>
      <p:sp>
        <p:nvSpPr>
          <p:cNvPr id="8" name="6 - Ορθογώνιο"/>
          <p:cNvSpPr/>
          <p:nvPr/>
        </p:nvSpPr>
        <p:spPr>
          <a:xfrm>
            <a:off x="200025" y="981075"/>
            <a:ext cx="4024313"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endParaRPr lang="el-GR" sz="2400" b="1" i="1" dirty="0">
              <a:solidFill>
                <a:schemeClr val="tx2"/>
              </a:solidFill>
              <a:cs typeface="Times New Roman" pitchFamily="18" charset="0"/>
            </a:endParaRPr>
          </a:p>
          <a:p>
            <a:pPr algn="just" eaLnBrk="1" fontAlgn="auto" hangingPunct="1">
              <a:spcAft>
                <a:spcPts val="0"/>
              </a:spcAft>
              <a:defRPr/>
            </a:pPr>
            <a:r>
              <a:rPr lang="el-GR" sz="2400" b="1" i="1" dirty="0">
                <a:solidFill>
                  <a:schemeClr val="tx2"/>
                </a:solidFill>
                <a:cs typeface="Times New Roman" pitchFamily="18" charset="0"/>
              </a:rPr>
              <a:t>Λογική  πράξη του  γινομένου</a:t>
            </a:r>
            <a:r>
              <a:rPr lang="el-GR" sz="2400" b="1" i="1" dirty="0">
                <a:solidFill>
                  <a:schemeClr val="tx2"/>
                </a:solidFill>
                <a:latin typeface="Times New Roman" pitchFamily="18" charset="0"/>
                <a:cs typeface="Times New Roman" pitchFamily="18" charset="0"/>
              </a:rPr>
              <a:t> </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sp>
        <p:nvSpPr>
          <p:cNvPr id="3" name="Ορθογώνιο 2"/>
          <p:cNvSpPr/>
          <p:nvPr/>
        </p:nvSpPr>
        <p:spPr>
          <a:xfrm>
            <a:off x="200025" y="1557338"/>
            <a:ext cx="11296650" cy="1938337"/>
          </a:xfrm>
          <a:prstGeom prst="rect">
            <a:avLst/>
          </a:prstGeom>
        </p:spPr>
        <p:txBody>
          <a:bodyPr>
            <a:spAutoFit/>
          </a:bodyPr>
          <a:lstStyle/>
          <a:p>
            <a:pPr algn="just" eaLnBrk="1">
              <a:defRPr/>
            </a:pPr>
            <a:r>
              <a:rPr lang="el-GR" sz="2400" b="1" i="1" dirty="0">
                <a:solidFill>
                  <a:srgbClr val="FF0000"/>
                </a:solidFill>
                <a:latin typeface="+mn-lt"/>
                <a:cs typeface="Times New Roman" pitchFamily="18" charset="0"/>
              </a:rPr>
              <a:t>Ορίζουμε σαν “λογικό γινόμενο” μεταξύ δύο ή περισσοτέρων λογικών μεταβλητών Α, Β, κ.λ.π. την μεταβλητή Λ, η οποία λαμβάνει κατάσταση “1” μόνον όταν όλες οι λογικές μεταβλητές Α, Β, κ.λ.π. είναι σε λογική κατάσταση “1”.</a:t>
            </a:r>
          </a:p>
          <a:p>
            <a:pPr algn="just" eaLnBrk="1">
              <a:buFont typeface="Arial" charset="0"/>
              <a:buNone/>
              <a:defRPr/>
            </a:pPr>
            <a:endParaRPr lang="en-US" sz="2400" b="1" i="1" dirty="0">
              <a:solidFill>
                <a:srgbClr val="FF0000"/>
              </a:solidFill>
              <a:latin typeface="+mn-lt"/>
              <a:cs typeface="Times New Roman" pitchFamily="18" charset="0"/>
            </a:endParaRPr>
          </a:p>
          <a:p>
            <a:pPr eaLnBrk="1">
              <a:buFont typeface="Arial" charset="0"/>
              <a:buNone/>
              <a:defRPr/>
            </a:pPr>
            <a:r>
              <a:rPr lang="el-GR" sz="2400" b="1" i="1" dirty="0">
                <a:solidFill>
                  <a:srgbClr val="FF0000"/>
                </a:solidFill>
                <a:latin typeface="+mn-lt"/>
                <a:cs typeface="Times New Roman" pitchFamily="18" charset="0"/>
              </a:rPr>
              <a:t>Παράδειγμα</a:t>
            </a:r>
          </a:p>
        </p:txBody>
      </p:sp>
      <p:sp>
        <p:nvSpPr>
          <p:cNvPr id="9" name="19 - Στρογγυλεμένο ορθογώνιο"/>
          <p:cNvSpPr/>
          <p:nvPr/>
        </p:nvSpPr>
        <p:spPr>
          <a:xfrm>
            <a:off x="3719513" y="2636838"/>
            <a:ext cx="2786062" cy="50006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b="1" i="1" dirty="0">
                <a:solidFill>
                  <a:srgbClr val="002060"/>
                </a:solidFill>
                <a:cs typeface="Times New Roman" pitchFamily="18" charset="0"/>
              </a:rPr>
              <a:t>Λ = Α . Β …..</a:t>
            </a:r>
            <a:endParaRPr lang="en-US" sz="2400" b="1" i="1" dirty="0">
              <a:solidFill>
                <a:srgbClr val="002060"/>
              </a:solidFill>
              <a:cs typeface="Times New Roman" pitchFamily="18" charset="0"/>
            </a:endParaRPr>
          </a:p>
        </p:txBody>
      </p:sp>
      <p:pic>
        <p:nvPicPr>
          <p:cNvPr id="667655" name="Εικόνα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9425" y="3546475"/>
            <a:ext cx="2663825" cy="299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81000"/>
            <a:ext cx="11449050" cy="523875"/>
          </a:xfrm>
          <a:prstGeom prst="rect">
            <a:avLst/>
          </a:prstGeom>
        </p:spPr>
        <p:txBody>
          <a:bodyPr/>
          <a:lstStyle/>
          <a:p>
            <a:pPr algn="ctr">
              <a:defRPr/>
            </a:pPr>
            <a:r>
              <a:rPr lang="el-GR" altLang="el-GR" sz="3200" b="1" dirty="0">
                <a:latin typeface="+mn-lt"/>
              </a:rPr>
              <a:t>Λογικές πράξεις στην Άλγεβρα </a:t>
            </a:r>
            <a:r>
              <a:rPr lang="en-US" altLang="el-GR" sz="3200" b="1" dirty="0">
                <a:latin typeface="+mn-lt"/>
              </a:rPr>
              <a:t>Boole</a:t>
            </a:r>
            <a:endParaRPr lang="tr-TR" altLang="el-GR" sz="3200" b="1" dirty="0">
              <a:latin typeface="+mn-lt"/>
              <a:ea typeface="Open Sans Extrabold"/>
              <a:cs typeface="Open Sans Extrabold"/>
            </a:endParaRPr>
          </a:p>
        </p:txBody>
      </p:sp>
      <p:sp>
        <p:nvSpPr>
          <p:cNvPr id="8" name="6 - Ορθογώνιο"/>
          <p:cNvSpPr/>
          <p:nvPr/>
        </p:nvSpPr>
        <p:spPr>
          <a:xfrm>
            <a:off x="200025" y="981075"/>
            <a:ext cx="43830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endParaRPr lang="el-GR" sz="2400" b="1" i="1" dirty="0">
              <a:solidFill>
                <a:schemeClr val="tx2"/>
              </a:solidFill>
              <a:cs typeface="Times New Roman" pitchFamily="18" charset="0"/>
            </a:endParaRPr>
          </a:p>
          <a:p>
            <a:pPr algn="just" eaLnBrk="1" fontAlgn="auto" hangingPunct="1">
              <a:spcAft>
                <a:spcPts val="0"/>
              </a:spcAft>
              <a:defRPr/>
            </a:pPr>
            <a:r>
              <a:rPr lang="el-GR" sz="2400" b="1" i="1" dirty="0">
                <a:solidFill>
                  <a:schemeClr val="tx2"/>
                </a:solidFill>
                <a:cs typeface="Times New Roman" pitchFamily="18" charset="0"/>
              </a:rPr>
              <a:t>Λογική  πράξη του αθροίσματος </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sp>
        <p:nvSpPr>
          <p:cNvPr id="2" name="Ορθογώνιο 1"/>
          <p:cNvSpPr/>
          <p:nvPr/>
        </p:nvSpPr>
        <p:spPr>
          <a:xfrm>
            <a:off x="200025" y="1412875"/>
            <a:ext cx="11441113" cy="2085975"/>
          </a:xfrm>
          <a:prstGeom prst="rect">
            <a:avLst/>
          </a:prstGeom>
        </p:spPr>
        <p:txBody>
          <a:bodyPr>
            <a:spAutoFit/>
          </a:bodyPr>
          <a:lstStyle/>
          <a:p>
            <a:pPr algn="just" fontAlgn="auto">
              <a:spcBef>
                <a:spcPts val="0"/>
              </a:spcBef>
              <a:spcAft>
                <a:spcPts val="0"/>
              </a:spcAft>
              <a:defRPr/>
            </a:pPr>
            <a:r>
              <a:rPr lang="el-GR" sz="2400" b="1" i="1" dirty="0">
                <a:solidFill>
                  <a:srgbClr val="FF0000"/>
                </a:solidFill>
                <a:latin typeface="+mn-lt"/>
                <a:cs typeface="Times New Roman" pitchFamily="18" charset="0"/>
              </a:rPr>
              <a:t>Ορίζουμε σαν “λογικό άθροισμα” μεταξύ δύο ή περισσοτέρων λογικών μεταβλητών Α, Β, κ.λ.π. την μεταβλητή Λ η οποία λαμβάνει κατάσταση “1” όταν τουλάχιστον μία ή περισσότερες μεταβλητές εισόδου έχουν κατάσταση “1”.</a:t>
            </a:r>
          </a:p>
          <a:p>
            <a:pPr marL="342900" indent="-342900" fontAlgn="auto">
              <a:spcBef>
                <a:spcPct val="20000"/>
              </a:spcBef>
              <a:spcAft>
                <a:spcPts val="0"/>
              </a:spcAft>
              <a:defRPr/>
            </a:pPr>
            <a:endParaRPr lang="en-US" sz="2400" b="1" i="1" dirty="0">
              <a:solidFill>
                <a:srgbClr val="FF0000"/>
              </a:solidFill>
              <a:latin typeface="+mn-lt"/>
              <a:cs typeface="Times New Roman" pitchFamily="18" charset="0"/>
            </a:endParaRPr>
          </a:p>
          <a:p>
            <a:pPr marL="342900" indent="-342900" fontAlgn="auto">
              <a:spcBef>
                <a:spcPct val="20000"/>
              </a:spcBef>
              <a:spcAft>
                <a:spcPts val="0"/>
              </a:spcAft>
              <a:defRPr/>
            </a:pPr>
            <a:r>
              <a:rPr lang="el-GR" sz="2400" b="1" i="1" dirty="0">
                <a:solidFill>
                  <a:srgbClr val="FF0000"/>
                </a:solidFill>
                <a:latin typeface="+mn-lt"/>
                <a:cs typeface="Times New Roman" pitchFamily="18" charset="0"/>
              </a:rPr>
              <a:t>Παράδειγμα</a:t>
            </a:r>
          </a:p>
        </p:txBody>
      </p:sp>
      <p:sp>
        <p:nvSpPr>
          <p:cNvPr id="10" name="21 - Στρογγυλεμένο ορθογώνιο"/>
          <p:cNvSpPr/>
          <p:nvPr/>
        </p:nvSpPr>
        <p:spPr>
          <a:xfrm>
            <a:off x="3808413" y="2636838"/>
            <a:ext cx="2071687" cy="4286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b="1" i="1" dirty="0">
                <a:solidFill>
                  <a:srgbClr val="002060"/>
                </a:solidFill>
                <a:cs typeface="Times New Roman" pitchFamily="18" charset="0"/>
              </a:rPr>
              <a:t>Λ = Α + Β +  …</a:t>
            </a:r>
            <a:endParaRPr lang="en-US" sz="2400" b="1" i="1" dirty="0">
              <a:solidFill>
                <a:srgbClr val="002060"/>
              </a:solidFill>
              <a:cs typeface="Times New Roman" pitchFamily="18" charset="0"/>
            </a:endParaRPr>
          </a:p>
        </p:txBody>
      </p:sp>
      <p:pic>
        <p:nvPicPr>
          <p:cNvPr id="669703" name="Εικόνα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0025" y="3482975"/>
            <a:ext cx="3581400"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33375"/>
            <a:ext cx="11449050" cy="523875"/>
          </a:xfrm>
          <a:prstGeom prst="rect">
            <a:avLst/>
          </a:prstGeom>
        </p:spPr>
        <p:txBody>
          <a:bodyPr/>
          <a:lstStyle/>
          <a:p>
            <a:pPr algn="ctr">
              <a:defRPr/>
            </a:pPr>
            <a:r>
              <a:rPr lang="el-GR" altLang="el-GR" sz="3200" b="1" dirty="0">
                <a:latin typeface="+mn-lt"/>
              </a:rPr>
              <a:t>Λογικές Συναρτήσεις</a:t>
            </a:r>
            <a:endParaRPr lang="tr-TR" altLang="el-GR" sz="3200" b="1" dirty="0">
              <a:latin typeface="+mn-lt"/>
              <a:ea typeface="Open Sans Extrabold"/>
              <a:cs typeface="Open Sans Extrabold"/>
            </a:endParaRPr>
          </a:p>
        </p:txBody>
      </p:sp>
      <p:sp>
        <p:nvSpPr>
          <p:cNvPr id="8" name="6 - Ορθογώνιο"/>
          <p:cNvSpPr/>
          <p:nvPr/>
        </p:nvSpPr>
        <p:spPr>
          <a:xfrm>
            <a:off x="200025" y="981075"/>
            <a:ext cx="43830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r>
              <a:rPr lang="el-GR" sz="2400" b="1" i="1" dirty="0">
                <a:solidFill>
                  <a:schemeClr val="tx2"/>
                </a:solidFill>
                <a:cs typeface="Times New Roman" pitchFamily="18" charset="0"/>
              </a:rPr>
              <a:t>Λογική  Συνάρτηση</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sp>
        <p:nvSpPr>
          <p:cNvPr id="673797" name="Ορθογώνιο 8"/>
          <p:cNvSpPr>
            <a:spLocks noChangeArrowheads="1"/>
          </p:cNvSpPr>
          <p:nvPr/>
        </p:nvSpPr>
        <p:spPr bwMode="auto">
          <a:xfrm>
            <a:off x="200025" y="1484313"/>
            <a:ext cx="11572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el-GR" altLang="el-GR" sz="2400" b="1" i="1">
                <a:solidFill>
                  <a:srgbClr val="002060"/>
                </a:solidFill>
                <a:cs typeface="Times New Roman" panose="02020603050405020304" pitchFamily="18" charset="0"/>
              </a:rPr>
              <a:t>Με τον όρο “λογική συνάρτηση” εννοούμε την μαθηματική έκφραση η οποία παρουσιάζει τον συσχετισμό μιας ή περισσοτέρων λογικών μεταβλητών εισόδου με την λογική μεταβλητή εξόδου κάποιου προβλήματος.</a:t>
            </a:r>
          </a:p>
        </p:txBody>
      </p:sp>
      <p:grpSp>
        <p:nvGrpSpPr>
          <p:cNvPr id="673798" name="Ομάδα 17"/>
          <p:cNvGrpSpPr>
            <a:grpSpLocks/>
          </p:cNvGrpSpPr>
          <p:nvPr/>
        </p:nvGrpSpPr>
        <p:grpSpPr bwMode="auto">
          <a:xfrm>
            <a:off x="271463" y="3222625"/>
            <a:ext cx="6256337" cy="3268663"/>
            <a:chOff x="3080346" y="3221919"/>
            <a:chExt cx="6256014" cy="3269559"/>
          </a:xfrm>
        </p:grpSpPr>
        <p:sp>
          <p:nvSpPr>
            <p:cNvPr id="3" name="TextBox 2"/>
            <p:cNvSpPr txBox="1">
              <a:spLocks noRot="1" noChangeAspect="1" noMove="1" noResize="1" noEditPoints="1" noAdjustHandles="1" noChangeArrowheads="1" noChangeShapeType="1" noTextEdit="1"/>
            </p:cNvSpPr>
            <p:nvPr/>
          </p:nvSpPr>
          <p:spPr>
            <a:xfrm>
              <a:off x="3080346" y="3221919"/>
              <a:ext cx="3671711" cy="430887"/>
            </a:xfrm>
            <a:prstGeom prst="rect">
              <a:avLst/>
            </a:prstGeom>
            <a:blipFill rotWithShape="0">
              <a:blip r:embed="rId3"/>
              <a:stretch>
                <a:fillRect/>
              </a:stretch>
            </a:blipFill>
          </p:spPr>
          <p:txBody>
            <a:bodyPr/>
            <a:lstStyle/>
            <a:p>
              <a:pPr>
                <a:defRPr/>
              </a:pPr>
              <a:r>
                <a:rPr lang="el-GR">
                  <a:noFill/>
                </a:rPr>
                <a:t> </a:t>
              </a:r>
            </a:p>
          </p:txBody>
        </p:sp>
        <p:grpSp>
          <p:nvGrpSpPr>
            <p:cNvPr id="673801" name="Ομάδα 14"/>
            <p:cNvGrpSpPr>
              <a:grpSpLocks/>
            </p:cNvGrpSpPr>
            <p:nvPr/>
          </p:nvGrpSpPr>
          <p:grpSpPr bwMode="auto">
            <a:xfrm>
              <a:off x="6697051" y="3235486"/>
              <a:ext cx="2639309" cy="3255992"/>
              <a:chOff x="6697051" y="3235486"/>
              <a:chExt cx="2639309" cy="3255992"/>
            </a:xfrm>
          </p:grpSpPr>
          <p:pic>
            <p:nvPicPr>
              <p:cNvPr id="673802" name="Εικόνα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97051" y="3235486"/>
                <a:ext cx="2639309" cy="218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3803" name="Εικόνα 1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96201" y="5400916"/>
                <a:ext cx="1139270" cy="10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7" name="6 - Ορθογώνιο"/>
          <p:cNvSpPr/>
          <p:nvPr/>
        </p:nvSpPr>
        <p:spPr>
          <a:xfrm>
            <a:off x="192088" y="2636838"/>
            <a:ext cx="4383087"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r>
              <a:rPr lang="el-GR" sz="2400" b="1" i="1" dirty="0">
                <a:solidFill>
                  <a:srgbClr val="0070C0"/>
                </a:solidFill>
                <a:cs typeface="Times New Roman" pitchFamily="18" charset="0"/>
              </a:rPr>
              <a:t>Παράδειγμα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904875"/>
            <a:ext cx="12192000" cy="0"/>
          </a:xfrm>
          <a:prstGeom prst="line">
            <a:avLst/>
          </a:prstGeom>
          <a:ln w="82550">
            <a:solidFill>
              <a:srgbClr val="EA6045"/>
            </a:solidFill>
          </a:ln>
        </p:spPr>
        <p:style>
          <a:lnRef idx="1">
            <a:schemeClr val="accent1"/>
          </a:lnRef>
          <a:fillRef idx="0">
            <a:schemeClr val="accent1"/>
          </a:fillRef>
          <a:effectRef idx="0">
            <a:schemeClr val="accent1"/>
          </a:effectRef>
          <a:fontRef idx="minor">
            <a:schemeClr val="tx1"/>
          </a:fontRef>
        </p:style>
      </p:cxnSp>
      <p:sp>
        <p:nvSpPr>
          <p:cNvPr id="5" name="Rectangle 2"/>
          <p:cNvSpPr txBox="1">
            <a:spLocks noChangeArrowheads="1"/>
          </p:cNvSpPr>
          <p:nvPr/>
        </p:nvSpPr>
        <p:spPr>
          <a:xfrm>
            <a:off x="192088" y="333375"/>
            <a:ext cx="11449050" cy="523875"/>
          </a:xfrm>
          <a:prstGeom prst="rect">
            <a:avLst/>
          </a:prstGeom>
        </p:spPr>
        <p:txBody>
          <a:bodyPr/>
          <a:lstStyle/>
          <a:p>
            <a:pPr algn="ctr">
              <a:defRPr/>
            </a:pPr>
            <a:r>
              <a:rPr lang="el-GR" altLang="el-GR" sz="3200" b="1" dirty="0">
                <a:latin typeface="+mn-lt"/>
              </a:rPr>
              <a:t>Λογικές Συναρτήσεις</a:t>
            </a:r>
            <a:endParaRPr lang="tr-TR" altLang="el-GR" sz="3200" b="1" dirty="0">
              <a:latin typeface="+mn-lt"/>
              <a:ea typeface="Open Sans Extrabold"/>
              <a:cs typeface="Open Sans Extrabold"/>
            </a:endParaRPr>
          </a:p>
        </p:txBody>
      </p:sp>
      <p:sp>
        <p:nvSpPr>
          <p:cNvPr id="8" name="6 - Ορθογώνιο"/>
          <p:cNvSpPr/>
          <p:nvPr/>
        </p:nvSpPr>
        <p:spPr>
          <a:xfrm>
            <a:off x="200025" y="981075"/>
            <a:ext cx="729615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defRPr/>
            </a:pPr>
            <a:r>
              <a:rPr lang="el-GR" sz="2400" b="1" i="1" dirty="0">
                <a:solidFill>
                  <a:srgbClr val="002060"/>
                </a:solidFill>
                <a:cs typeface="Times New Roman" pitchFamily="18" charset="0"/>
              </a:rPr>
              <a:t>Γράψτε τις Λογικές Συναρτήσεις των κυκλωμάτων</a:t>
            </a:r>
            <a:r>
              <a:rPr lang="el-GR" sz="2400" b="1" i="1" dirty="0">
                <a:latin typeface="Times New Roman" pitchFamily="18" charset="0"/>
                <a:cs typeface="Times New Roman" pitchFamily="18" charset="0"/>
              </a:rPr>
              <a:t>:</a:t>
            </a:r>
            <a:endParaRPr lang="el-GR" sz="2400" b="1" i="1" dirty="0">
              <a:solidFill>
                <a:srgbClr val="FF0000"/>
              </a:solidFill>
              <a:cs typeface="Times New Roman" pitchFamily="18" charset="0"/>
            </a:endParaRPr>
          </a:p>
        </p:txBody>
      </p:sp>
      <p:grpSp>
        <p:nvGrpSpPr>
          <p:cNvPr id="675845" name="Ομάδα 11"/>
          <p:cNvGrpSpPr>
            <a:grpSpLocks/>
          </p:cNvGrpSpPr>
          <p:nvPr/>
        </p:nvGrpSpPr>
        <p:grpSpPr bwMode="auto">
          <a:xfrm>
            <a:off x="8864600" y="2205038"/>
            <a:ext cx="2897188" cy="3211512"/>
            <a:chOff x="8802842" y="3313097"/>
            <a:chExt cx="2896698" cy="3212247"/>
          </a:xfrm>
        </p:grpSpPr>
        <p:pic>
          <p:nvPicPr>
            <p:cNvPr id="675864" name="Εικόνα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32304" y="3313097"/>
              <a:ext cx="2808834" cy="3094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Ορθογώνιο 18"/>
            <p:cNvSpPr/>
            <p:nvPr/>
          </p:nvSpPr>
          <p:spPr>
            <a:xfrm>
              <a:off x="8802842" y="3860909"/>
              <a:ext cx="431727" cy="431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S1</a:t>
              </a:r>
              <a:endParaRPr lang="el-GR" b="1" dirty="0">
                <a:solidFill>
                  <a:srgbClr val="C00000"/>
                </a:solidFill>
              </a:endParaRPr>
            </a:p>
          </p:txBody>
        </p:sp>
        <p:sp>
          <p:nvSpPr>
            <p:cNvPr id="22" name="Ορθογώνιο 21"/>
            <p:cNvSpPr/>
            <p:nvPr/>
          </p:nvSpPr>
          <p:spPr>
            <a:xfrm>
              <a:off x="9625028" y="3648136"/>
              <a:ext cx="431727" cy="431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S2</a:t>
              </a:r>
              <a:endParaRPr lang="el-GR" b="1" dirty="0">
                <a:solidFill>
                  <a:srgbClr val="C00000"/>
                </a:solidFill>
              </a:endParaRPr>
            </a:p>
          </p:txBody>
        </p:sp>
        <p:sp>
          <p:nvSpPr>
            <p:cNvPr id="24" name="Ορθογώνιο 23"/>
            <p:cNvSpPr/>
            <p:nvPr/>
          </p:nvSpPr>
          <p:spPr>
            <a:xfrm>
              <a:off x="11267813" y="3644960"/>
              <a:ext cx="431727" cy="431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S3</a:t>
              </a:r>
              <a:endParaRPr lang="el-GR" b="1" dirty="0">
                <a:solidFill>
                  <a:srgbClr val="C00000"/>
                </a:solidFill>
              </a:endParaRPr>
            </a:p>
          </p:txBody>
        </p:sp>
        <p:sp>
          <p:nvSpPr>
            <p:cNvPr id="26" name="Ορθογώνιο 25"/>
            <p:cNvSpPr/>
            <p:nvPr/>
          </p:nvSpPr>
          <p:spPr>
            <a:xfrm>
              <a:off x="10559908" y="4221355"/>
              <a:ext cx="433314" cy="431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S4</a:t>
              </a:r>
              <a:endParaRPr lang="el-GR" b="1" dirty="0">
                <a:solidFill>
                  <a:srgbClr val="C00000"/>
                </a:solidFill>
              </a:endParaRPr>
            </a:p>
          </p:txBody>
        </p:sp>
        <p:sp>
          <p:nvSpPr>
            <p:cNvPr id="27" name="Ορθογώνιο 26"/>
            <p:cNvSpPr/>
            <p:nvPr/>
          </p:nvSpPr>
          <p:spPr>
            <a:xfrm>
              <a:off x="9490114" y="6093445"/>
              <a:ext cx="865041" cy="4318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KA1</a:t>
              </a:r>
              <a:endParaRPr lang="el-GR" b="1" dirty="0">
                <a:solidFill>
                  <a:srgbClr val="C00000"/>
                </a:solidFill>
              </a:endParaRPr>
            </a:p>
          </p:txBody>
        </p:sp>
      </p:grpSp>
      <p:grpSp>
        <p:nvGrpSpPr>
          <p:cNvPr id="675846" name="Ομάδα 29"/>
          <p:cNvGrpSpPr>
            <a:grpSpLocks/>
          </p:cNvGrpSpPr>
          <p:nvPr/>
        </p:nvGrpSpPr>
        <p:grpSpPr bwMode="auto">
          <a:xfrm>
            <a:off x="4872038" y="2205038"/>
            <a:ext cx="2663825" cy="3094037"/>
            <a:chOff x="4871864" y="3313097"/>
            <a:chExt cx="2664296" cy="3094689"/>
          </a:xfrm>
        </p:grpSpPr>
        <p:pic>
          <p:nvPicPr>
            <p:cNvPr id="675858" name="Εικόνα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71864" y="3313097"/>
              <a:ext cx="2624423" cy="297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Ορθογώνιο 10"/>
            <p:cNvSpPr/>
            <p:nvPr/>
          </p:nvSpPr>
          <p:spPr>
            <a:xfrm>
              <a:off x="4881391" y="3860899"/>
              <a:ext cx="431876" cy="431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S1</a:t>
              </a:r>
              <a:endParaRPr lang="el-GR" b="1" dirty="0">
                <a:solidFill>
                  <a:srgbClr val="C00000"/>
                </a:solidFill>
              </a:endParaRPr>
            </a:p>
          </p:txBody>
        </p:sp>
        <p:sp>
          <p:nvSpPr>
            <p:cNvPr id="21" name="Ορθογώνιο 20"/>
            <p:cNvSpPr/>
            <p:nvPr/>
          </p:nvSpPr>
          <p:spPr>
            <a:xfrm>
              <a:off x="4906795" y="4365831"/>
              <a:ext cx="431876" cy="431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S2</a:t>
              </a:r>
              <a:endParaRPr lang="el-GR" b="1" dirty="0">
                <a:solidFill>
                  <a:srgbClr val="C00000"/>
                </a:solidFill>
              </a:endParaRPr>
            </a:p>
          </p:txBody>
        </p:sp>
        <p:sp>
          <p:nvSpPr>
            <p:cNvPr id="23" name="Ορθογώνιο 22"/>
            <p:cNvSpPr/>
            <p:nvPr/>
          </p:nvSpPr>
          <p:spPr>
            <a:xfrm>
              <a:off x="6913750" y="3781508"/>
              <a:ext cx="431876" cy="431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S3</a:t>
              </a:r>
              <a:endParaRPr lang="el-GR" b="1" dirty="0">
                <a:solidFill>
                  <a:srgbClr val="C00000"/>
                </a:solidFill>
              </a:endParaRPr>
            </a:p>
          </p:txBody>
        </p:sp>
        <p:sp>
          <p:nvSpPr>
            <p:cNvPr id="25" name="Ορθογώνιο 24"/>
            <p:cNvSpPr/>
            <p:nvPr/>
          </p:nvSpPr>
          <p:spPr>
            <a:xfrm>
              <a:off x="7104284" y="4322960"/>
              <a:ext cx="431876" cy="431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S4</a:t>
              </a:r>
              <a:endParaRPr lang="el-GR" b="1" dirty="0">
                <a:solidFill>
                  <a:srgbClr val="C00000"/>
                </a:solidFill>
              </a:endParaRPr>
            </a:p>
          </p:txBody>
        </p:sp>
        <p:sp>
          <p:nvSpPr>
            <p:cNvPr id="28" name="Ορθογώνιο 27"/>
            <p:cNvSpPr/>
            <p:nvPr/>
          </p:nvSpPr>
          <p:spPr>
            <a:xfrm>
              <a:off x="5813417" y="5975895"/>
              <a:ext cx="863753" cy="431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KA1</a:t>
              </a:r>
              <a:endParaRPr lang="el-GR" b="1" dirty="0">
                <a:solidFill>
                  <a:srgbClr val="C00000"/>
                </a:solidFill>
              </a:endParaRPr>
            </a:p>
          </p:txBody>
        </p:sp>
      </p:grpSp>
      <p:grpSp>
        <p:nvGrpSpPr>
          <p:cNvPr id="675847" name="Ομάδα 13"/>
          <p:cNvGrpSpPr>
            <a:grpSpLocks/>
          </p:cNvGrpSpPr>
          <p:nvPr/>
        </p:nvGrpSpPr>
        <p:grpSpPr bwMode="auto">
          <a:xfrm>
            <a:off x="638175" y="2205038"/>
            <a:ext cx="2865438" cy="2970212"/>
            <a:chOff x="638885" y="3313097"/>
            <a:chExt cx="2864827" cy="2970793"/>
          </a:xfrm>
        </p:grpSpPr>
        <p:pic>
          <p:nvPicPr>
            <p:cNvPr id="675854" name="Εικόνα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6930" y="3313097"/>
              <a:ext cx="2776782" cy="297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Ορθογώνιο 15"/>
            <p:cNvSpPr/>
            <p:nvPr/>
          </p:nvSpPr>
          <p:spPr>
            <a:xfrm>
              <a:off x="638885" y="3840250"/>
              <a:ext cx="431708" cy="431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S1</a:t>
              </a:r>
              <a:endParaRPr lang="el-GR" b="1" dirty="0">
                <a:solidFill>
                  <a:srgbClr val="C00000"/>
                </a:solidFill>
              </a:endParaRPr>
            </a:p>
          </p:txBody>
        </p:sp>
        <p:sp>
          <p:nvSpPr>
            <p:cNvPr id="20" name="Ορθογώνιο 19"/>
            <p:cNvSpPr/>
            <p:nvPr/>
          </p:nvSpPr>
          <p:spPr>
            <a:xfrm>
              <a:off x="2222872" y="3891060"/>
              <a:ext cx="433296" cy="431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S2</a:t>
              </a:r>
              <a:endParaRPr lang="el-GR" b="1" dirty="0">
                <a:solidFill>
                  <a:srgbClr val="C00000"/>
                </a:solidFill>
              </a:endParaRPr>
            </a:p>
          </p:txBody>
        </p:sp>
        <p:sp>
          <p:nvSpPr>
            <p:cNvPr id="29" name="Ορθογώνιο 28"/>
            <p:cNvSpPr/>
            <p:nvPr/>
          </p:nvSpPr>
          <p:spPr>
            <a:xfrm>
              <a:off x="1791164" y="5852006"/>
              <a:ext cx="865004" cy="431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rgbClr val="C00000"/>
                  </a:solidFill>
                </a:rPr>
                <a:t>KA1</a:t>
              </a:r>
              <a:endParaRPr lang="el-GR" b="1" dirty="0">
                <a:solidFill>
                  <a:srgbClr val="C00000"/>
                </a:solidFill>
              </a:endParaRPr>
            </a:p>
          </p:txBody>
        </p:sp>
      </p:grpSp>
      <p:sp>
        <p:nvSpPr>
          <p:cNvPr id="31" name="6 - Ορθογώνιο"/>
          <p:cNvSpPr/>
          <p:nvPr/>
        </p:nvSpPr>
        <p:spPr>
          <a:xfrm>
            <a:off x="552450" y="1557338"/>
            <a:ext cx="259080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defRPr/>
            </a:pPr>
            <a:r>
              <a:rPr lang="el-GR" sz="2400" b="1" i="1" dirty="0">
                <a:solidFill>
                  <a:srgbClr val="FF0000"/>
                </a:solidFill>
                <a:cs typeface="Times New Roman" pitchFamily="18" charset="0"/>
              </a:rPr>
              <a:t>Παράδειγμα Ν1</a:t>
            </a:r>
          </a:p>
        </p:txBody>
      </p:sp>
      <p:sp>
        <p:nvSpPr>
          <p:cNvPr id="32" name="6 - Ορθογώνιο"/>
          <p:cNvSpPr/>
          <p:nvPr/>
        </p:nvSpPr>
        <p:spPr>
          <a:xfrm>
            <a:off x="4956175" y="1592263"/>
            <a:ext cx="259080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defRPr/>
            </a:pPr>
            <a:r>
              <a:rPr lang="el-GR" sz="2400" b="1" i="1" dirty="0">
                <a:solidFill>
                  <a:srgbClr val="FF0000"/>
                </a:solidFill>
                <a:cs typeface="Times New Roman" pitchFamily="18" charset="0"/>
              </a:rPr>
              <a:t>Παράδειγμα Ν2</a:t>
            </a:r>
          </a:p>
        </p:txBody>
      </p:sp>
      <p:sp>
        <p:nvSpPr>
          <p:cNvPr id="33" name="6 - Ορθογώνιο"/>
          <p:cNvSpPr/>
          <p:nvPr/>
        </p:nvSpPr>
        <p:spPr>
          <a:xfrm>
            <a:off x="9007475" y="1609725"/>
            <a:ext cx="259080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Aft>
                <a:spcPts val="0"/>
              </a:spcAft>
              <a:defRPr/>
            </a:pPr>
            <a:r>
              <a:rPr lang="el-GR" sz="2400" b="1" i="1" dirty="0">
                <a:solidFill>
                  <a:srgbClr val="FF0000"/>
                </a:solidFill>
                <a:cs typeface="Times New Roman" pitchFamily="18" charset="0"/>
              </a:rPr>
              <a:t>Παράδειγμα Ν3</a:t>
            </a:r>
          </a:p>
        </p:txBody>
      </p:sp>
      <p:sp>
        <p:nvSpPr>
          <p:cNvPr id="34" name="TextBox 33"/>
          <p:cNvSpPr txBox="1"/>
          <p:nvPr/>
        </p:nvSpPr>
        <p:spPr>
          <a:xfrm>
            <a:off x="1071563" y="5683250"/>
            <a:ext cx="2781300" cy="368300"/>
          </a:xfrm>
          <a:prstGeom prst="rect">
            <a:avLst/>
          </a:prstGeom>
          <a:noFill/>
        </p:spPr>
        <p:txBody>
          <a:bodyPr wrap="none" lIns="0" tIns="0" rIns="0" bIns="0">
            <a:spAutoFit/>
          </a:bodyPr>
          <a:lstStyle/>
          <a:p>
            <a:pPr>
              <a:defRPr/>
            </a:pPr>
            <a:r>
              <a:rPr lang="el-GR" sz="2400" dirty="0">
                <a:solidFill>
                  <a:srgbClr val="C00000"/>
                </a:solidFill>
                <a:latin typeface="+mn-lt"/>
              </a:rPr>
              <a:t>ΚΑ1=  ……………………….</a:t>
            </a:r>
          </a:p>
        </p:txBody>
      </p:sp>
      <p:sp>
        <p:nvSpPr>
          <p:cNvPr id="35" name="TextBox 34"/>
          <p:cNvSpPr txBox="1"/>
          <p:nvPr/>
        </p:nvSpPr>
        <p:spPr>
          <a:xfrm>
            <a:off x="4800600" y="5694363"/>
            <a:ext cx="2779713" cy="369887"/>
          </a:xfrm>
          <a:prstGeom prst="rect">
            <a:avLst/>
          </a:prstGeom>
          <a:noFill/>
        </p:spPr>
        <p:txBody>
          <a:bodyPr wrap="none" lIns="0" tIns="0" rIns="0" bIns="0">
            <a:spAutoFit/>
          </a:bodyPr>
          <a:lstStyle/>
          <a:p>
            <a:pPr>
              <a:defRPr/>
            </a:pPr>
            <a:r>
              <a:rPr lang="el-GR" sz="2400" dirty="0">
                <a:solidFill>
                  <a:srgbClr val="C00000"/>
                </a:solidFill>
                <a:latin typeface="+mn-lt"/>
              </a:rPr>
              <a:t>ΚΑ1=  ……………………….</a:t>
            </a:r>
          </a:p>
        </p:txBody>
      </p:sp>
      <p:sp>
        <p:nvSpPr>
          <p:cNvPr id="36" name="TextBox 35"/>
          <p:cNvSpPr txBox="1"/>
          <p:nvPr/>
        </p:nvSpPr>
        <p:spPr>
          <a:xfrm>
            <a:off x="8616950" y="5683250"/>
            <a:ext cx="2781300" cy="368300"/>
          </a:xfrm>
          <a:prstGeom prst="rect">
            <a:avLst/>
          </a:prstGeom>
          <a:noFill/>
        </p:spPr>
        <p:txBody>
          <a:bodyPr wrap="none" lIns="0" tIns="0" rIns="0" bIns="0">
            <a:spAutoFit/>
          </a:bodyPr>
          <a:lstStyle/>
          <a:p>
            <a:pPr>
              <a:defRPr/>
            </a:pPr>
            <a:r>
              <a:rPr lang="el-GR" sz="2400" dirty="0">
                <a:solidFill>
                  <a:srgbClr val="C00000"/>
                </a:solidFill>
                <a:latin typeface="+mn-lt"/>
              </a:rPr>
              <a:t>ΚΑ1=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A8BDBD7212F743971208B84AEC24BD" ma:contentTypeVersion="1824" ma:contentTypeDescription="Create a new document." ma:contentTypeScope="" ma:versionID="00fa091caba97b8ba3978f2178a8e3f2">
  <xsd:schema xmlns:xsd="http://www.w3.org/2001/XMLSchema" xmlns:xs="http://www.w3.org/2001/XMLSchema" xmlns:p="http://schemas.microsoft.com/office/2006/metadata/properties" xmlns:ns1="http://schemas.microsoft.com/sharepoint/v3" xmlns:ns2="38625d9d-7032-45ec-a7c4-c457cf28a598" xmlns:ns3="7cd218bd-ec42-48ba-a141-e5934defec2d" targetNamespace="http://schemas.microsoft.com/office/2006/metadata/properties" ma:root="true" ma:fieldsID="0a584583582f3a0d17ef8771a19d947d" ns1:_="" ns2:_="" ns3:_="">
    <xsd:import namespace="http://schemas.microsoft.com/sharepoint/v3"/>
    <xsd:import namespace="38625d9d-7032-45ec-a7c4-c457cf28a598"/>
    <xsd:import namespace="7cd218bd-ec42-48ba-a141-e5934defec2d"/>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1:_ip_UnifiedCompliancePolicyProperties" minOccurs="0"/>
                <xsd:element ref="ns1:_ip_UnifiedCompliancePolicyUIAction"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description="" ma:hidden="true" ma:internalName="_ip_UnifiedCompliancePolicyProperties">
      <xsd:simpleType>
        <xsd:restriction base="dms:Note"/>
      </xsd:simpleType>
    </xsd:element>
    <xsd:element name="_ip_UnifiedCompliancePolicyUIAction" ma:index="18"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8625d9d-7032-45ec-a7c4-c457cf28a59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cd218bd-ec42-48ba-a141-e5934defec2d"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AutoTags" ma:index="19" nillable="true" ma:displayName="MediaServiceAutoTags" ma:internalName="MediaServiceAutoTags"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MediaServiceOCR" ma:internalName="MediaServiceOCR" ma:readOnly="true">
      <xsd:simpleType>
        <xsd:restriction base="dms:Note">
          <xsd:maxLength value="255"/>
        </xsd:restriction>
      </xsd:simpleType>
    </xsd:element>
    <xsd:element name="MediaServiceLocation" ma:index="22" nillable="true" ma:displayName="MediaServiceLocation" ma:internalName="MediaServiceLocation"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element name="MediaLengthInSeconds" ma:index="2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38625d9d-7032-45ec-a7c4-c457cf28a598">FMKPZZVP4KDZ-143872849-213275</_dlc_DocId>
    <MediaLengthInSeconds xmlns="7cd218bd-ec42-48ba-a141-e5934defec2d" xsi:nil="true"/>
    <_ip_UnifiedCompliancePolicyUIAction xmlns="http://schemas.microsoft.com/sharepoint/v3" xsi:nil="true"/>
    <_dlc_DocIdUrl xmlns="38625d9d-7032-45ec-a7c4-c457cf28a598">
      <Url>https://peoplecert.sharepoint.com/New-Business-Development/_layouts/15/DocIdRedir.aspx?ID=FMKPZZVP4KDZ-143872849-213275</Url>
      <Description>FMKPZZVP4KDZ-143872849-213275</Description>
    </_dlc_DocIdUrl>
    <_ip_UnifiedCompliancePolicyProperties xmlns="http://schemas.microsoft.com/sharepoint/v3" xsi:nil="true"/>
    <SharedWithUsers xmlns="38625d9d-7032-45ec-a7c4-c457cf28a598">
      <UserInfo>
        <DisplayName/>
        <AccountId xsi:nil="true"/>
        <AccountType/>
      </UserInfo>
    </SharedWithUsers>
  </documentManagement>
</p:properties>
</file>

<file path=customXml/itemProps1.xml><?xml version="1.0" encoding="utf-8"?>
<ds:datastoreItem xmlns:ds="http://schemas.openxmlformats.org/officeDocument/2006/customXml" ds:itemID="{29E51B86-D587-4EF1-98A2-8995A4ECEA45}"/>
</file>

<file path=customXml/itemProps2.xml><?xml version="1.0" encoding="utf-8"?>
<ds:datastoreItem xmlns:ds="http://schemas.openxmlformats.org/officeDocument/2006/customXml" ds:itemID="{47937F72-34AC-40FF-AEB3-2E30EB7C68C8}"/>
</file>

<file path=customXml/itemProps3.xml><?xml version="1.0" encoding="utf-8"?>
<ds:datastoreItem xmlns:ds="http://schemas.openxmlformats.org/officeDocument/2006/customXml" ds:itemID="{5FC3204B-A918-46D1-8174-88E49158786C}"/>
</file>

<file path=customXml/itemProps4.xml><?xml version="1.0" encoding="utf-8"?>
<ds:datastoreItem xmlns:ds="http://schemas.openxmlformats.org/officeDocument/2006/customXml" ds:itemID="{DB2BDD15-590A-4710-B71B-FCCF3B078C72}"/>
</file>

<file path=docProps/app.xml><?xml version="1.0" encoding="utf-8"?>
<Properties xmlns="http://schemas.openxmlformats.org/officeDocument/2006/extended-properties" xmlns:vt="http://schemas.openxmlformats.org/officeDocument/2006/docPropsVTypes">
  <Template>Office Theme</Template>
  <TotalTime>8667</TotalTime>
  <Words>1975</Words>
  <Application>Microsoft Office PowerPoint</Application>
  <PresentationFormat>Ευρεία οθόνη</PresentationFormat>
  <Paragraphs>292</Paragraphs>
  <Slides>33</Slides>
  <Notes>32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33</vt:i4>
      </vt:variant>
    </vt:vector>
  </HeadingPairs>
  <TitlesOfParts>
    <vt:vector size="40" baseType="lpstr">
      <vt:lpstr>Arial</vt:lpstr>
      <vt:lpstr>Calibri</vt:lpstr>
      <vt:lpstr>Calibri Light</vt:lpstr>
      <vt:lpstr>Open Sans Extrabold</vt:lpstr>
      <vt:lpstr>Times New Roman</vt:lpstr>
      <vt:lpstr>Office Theme</vt:lpstr>
      <vt:lpstr>1_Θέμα του Office</vt:lpstr>
      <vt:lpstr>ΘΕΜΑΤΙΚΗ ΕΝΟΤΗΤΑ 6  Άλγεβρα BOOLE και πως χρησιμοποιείται στα κυκλώματα Αυτοματισμού</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Διαχείριση αστικών αποβλήτων στην Ελλάδα</dc:title>
  <cp:revision>875</cp:revision>
  <cp:lastPrinted>2017-01-07T09:24:34Z</cp:lastPrinted>
  <dcterms:created xsi:type="dcterms:W3CDTF">2014-11-07T17:01:10Z</dcterms:created>
  <dcterms:modified xsi:type="dcterms:W3CDTF">2017-02-06T13:11:42Z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2472200</vt:r8>
  </property>
  <property fmtid="{D5CDD505-2E9C-101B-9397-08002B2CF9AE}" pid="3" name="ContentTypeId">
    <vt:lpwstr>0x01010056A8BDBD7212F743971208B84AEC24BD</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dlc_DocIdItemGuid">
    <vt:lpwstr>b5e6e744-7e39-44c6-8d3b-1f899d9079ae</vt:lpwstr>
  </property>
  <property fmtid="{D5CDD505-2E9C-101B-9397-08002B2CF9AE}" pid="8" name="_ExtendedDescription">
    <vt:lpwstr/>
  </property>
  <property fmtid="{D5CDD505-2E9C-101B-9397-08002B2CF9AE}" pid="9" name="TriggerFlowInfo">
    <vt:lpwstr/>
  </property>
</Properties>
</file>