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slideMasters/slideMaster2.xml" ContentType="application/vnd.openxmlformats-officedocument.presentationml.slideMaster+xml"/>
  <Override PartName="/ppt/notesSlides/notesSlide5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3" r:id="rId1"/>
    <p:sldMasterId id="2147484642" r:id="rId2"/>
  </p:sldMasterIdLst>
  <p:notesMasterIdLst>
    <p:notesMasterId r:id="rId6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71" autoAdjust="0"/>
    <p:restoredTop sz="76322" autoAdjust="0"/>
  </p:normalViewPr>
  <p:slideViewPr>
    <p:cSldViewPr>
      <p:cViewPr varScale="1">
        <p:scale>
          <a:sx n="83" d="100"/>
          <a:sy n="83" d="100"/>
        </p:scale>
        <p:origin x="108" y="8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23172"/>
    </p:cViewPr>
  </p:sorterViewPr>
  <p:notesViewPr>
    <p:cSldViewPr>
      <p:cViewPr varScale="1">
        <p:scale>
          <a:sx n="67" d="100"/>
          <a:sy n="67" d="100"/>
        </p:scale>
        <p:origin x="166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69" Type="http://schemas.openxmlformats.org/officeDocument/2006/relationships/customXml" Target="../customXml/item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1EB4E92-2D60-4BD0-BB54-93923674660B}" type="datetimeFigureOut">
              <a:rPr lang="en-US"/>
              <a:pPr>
                <a:defRPr/>
              </a:pPr>
              <a:t>2/6/2017</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6D8E32-4A77-4D81-83FE-FAA108ED0EA5}" type="slidenum">
              <a:rPr lang="en-US" altLang="en-US"/>
              <a:pPr>
                <a:defRPr/>
              </a:pPr>
              <a:t>‹#›</a:t>
            </a:fld>
            <a:endParaRPr lang="en-US" altLang="en-US"/>
          </a:p>
        </p:txBody>
      </p:sp>
    </p:spTree>
    <p:extLst>
      <p:ext uri="{BB962C8B-B14F-4D97-AF65-F5344CB8AC3E}">
        <p14:creationId xmlns:p14="http://schemas.microsoft.com/office/powerpoint/2010/main" val="753979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mtClean="0"/>
          </a:p>
        </p:txBody>
      </p:sp>
      <p:sp>
        <p:nvSpPr>
          <p:cNvPr id="369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6B8689-BE3A-4FDF-9B40-396719D6F996}" type="slidenum">
              <a:rPr lang="en-US" altLang="en-US" smtClean="0">
                <a:solidFill>
                  <a:prstClr val="black"/>
                </a:solidFill>
                <a:latin typeface="Calibri" panose="020F0502020204030204" pitchFamily="34" charset="0"/>
              </a:rPr>
              <a:pPr/>
              <a:t>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8333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881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6E6CE4-C814-4DA0-832E-42AAC1033390}" type="slidenum">
              <a:rPr lang="en-US" altLang="en-US" smtClean="0">
                <a:solidFill>
                  <a:prstClr val="black"/>
                </a:solidFill>
                <a:latin typeface="Calibri" panose="020F0502020204030204" pitchFamily="34" charset="0"/>
              </a:rPr>
              <a:pPr/>
              <a:t>11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05746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Η δεξαμενή δεν είναι μόνο ένας χώρος αποθήκευσης του υδραυλικού ρευστού. Είναι ένας χώρος όπου το ρευστό ψύχεται και όπου ξένα σωματίδια και ρύποι είναι δυνατόν να απομακρυνθούν. Η δεξαμενή επίσης αποτελεί ένα χώρο συστολής και διαστολής της μάζας του ρευστού. </a:t>
            </a:r>
          </a:p>
          <a:p>
            <a:pPr algn="just"/>
            <a:endParaRPr lang="el-GR" altLang="el-GR" smtClean="0"/>
          </a:p>
        </p:txBody>
      </p:sp>
      <p:sp>
        <p:nvSpPr>
          <p:cNvPr id="3901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96D715-F638-40F9-87A4-2D6A628FF660}" type="slidenum">
              <a:rPr lang="en-US" altLang="en-US" smtClean="0">
                <a:solidFill>
                  <a:prstClr val="black"/>
                </a:solidFill>
                <a:latin typeface="Calibri" panose="020F0502020204030204" pitchFamily="34" charset="0"/>
              </a:rPr>
              <a:pPr/>
              <a:t>12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8671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921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6D854B-7D7D-49C7-88F8-586691039F32}" type="slidenum">
              <a:rPr lang="en-US" altLang="en-US" smtClean="0">
                <a:solidFill>
                  <a:prstClr val="black"/>
                </a:solidFill>
                <a:latin typeface="Calibri" panose="020F0502020204030204" pitchFamily="34" charset="0"/>
              </a:rPr>
              <a:pPr/>
              <a:t>13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58775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l-GR" smtClean="0"/>
          </a:p>
        </p:txBody>
      </p:sp>
      <p:sp>
        <p:nvSpPr>
          <p:cNvPr id="3942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D4D326-5D3C-44A8-B291-8E22B40C5DB9}" type="slidenum">
              <a:rPr lang="en-US" altLang="en-US" smtClean="0">
                <a:solidFill>
                  <a:prstClr val="black"/>
                </a:solidFill>
                <a:latin typeface="Calibri" panose="020F0502020204030204" pitchFamily="34" charset="0"/>
              </a:rPr>
              <a:pPr/>
              <a:t>14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46596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l-GR" smtClean="0"/>
          </a:p>
        </p:txBody>
      </p:sp>
      <p:sp>
        <p:nvSpPr>
          <p:cNvPr id="3962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AD234A-ECAB-4B49-B528-F7580032F213}" type="slidenum">
              <a:rPr lang="en-US" altLang="en-US" smtClean="0">
                <a:solidFill>
                  <a:prstClr val="black"/>
                </a:solidFill>
                <a:latin typeface="Calibri" panose="020F0502020204030204" pitchFamily="34" charset="0"/>
              </a:rPr>
              <a:pPr/>
              <a:t>15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68076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2 - Θέση σημειώσεων"/>
          <p:cNvSpPr>
            <a:spLocks noGrp="1"/>
          </p:cNvSpPr>
          <p:nvPr>
            <p:ph type="body" idx="1"/>
          </p:nvPr>
        </p:nvSpPr>
        <p:spPr bwMode="auto">
          <a:xfrm>
            <a:off x="673100" y="4852988"/>
            <a:ext cx="5384800" cy="5637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b="1" smtClean="0"/>
              <a:t>6) Φίλτρα</a:t>
            </a:r>
          </a:p>
          <a:p>
            <a:pPr algn="just"/>
            <a:r>
              <a:rPr lang="el-GR" altLang="el-GR" smtClean="0"/>
              <a:t>Η καθαριότητα του λαδιού έχει μεγάλη σπουδαιότητα για τη διάρκεια της ζωής των υδραυλικών αντλιών και βαλβίδων. Ξένα σωματίδια που μπορούν να είναι τόσο ελάχιστα όσο οι διάμετροί τους να είναι 2 εως 25 μικρά, έχουν καταστρεπτικά αποτελέσματα στην αντλία, στις βαλβίδες και επιταχύνουν την καταστροφή των υδραυλικών ορυκτελαίων. Η καθαριότητα του λαδιού εξασφαλίζεται με τα φίλτρα. Τα φίλτρα τα χωρίζουμε σε </a:t>
            </a:r>
            <a:r>
              <a:rPr lang="en-US" altLang="el-GR" smtClean="0"/>
              <a:t>:</a:t>
            </a:r>
            <a:endParaRPr lang="el-GR" altLang="el-GR" smtClean="0"/>
          </a:p>
        </p:txBody>
      </p:sp>
      <p:sp>
        <p:nvSpPr>
          <p:cNvPr id="3983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A6D97E-F60D-4AC9-9102-7141F37BBA08}" type="slidenum">
              <a:rPr lang="en-US" altLang="en-US" smtClean="0">
                <a:solidFill>
                  <a:prstClr val="black"/>
                </a:solidFill>
                <a:latin typeface="Calibri" panose="020F0502020204030204" pitchFamily="34" charset="0"/>
              </a:rPr>
              <a:pPr/>
              <a:t>16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25466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Μεγάλες πιέσεις είναι δυνατόν να στεγανοποιηθούν με την τοποθέτηση πολλών δακτυλίων. Υπάρχει μεγάλη ποικιλία στεγανοποιητικών δακτυλίων, όπως οι δακτύλιοι διατομής σχήματος </a:t>
            </a:r>
            <a:r>
              <a:rPr lang="en-US" altLang="el-GR" smtClean="0"/>
              <a:t>L</a:t>
            </a:r>
            <a:r>
              <a:rPr lang="el-GR" altLang="el-GR" smtClean="0"/>
              <a:t> ή οι δακτύλιοι διατομής σχήματος </a:t>
            </a:r>
            <a:r>
              <a:rPr lang="en-US" altLang="el-GR" smtClean="0"/>
              <a:t>V</a:t>
            </a:r>
            <a:r>
              <a:rPr lang="el-GR" altLang="el-GR" smtClean="0"/>
              <a:t> ή </a:t>
            </a:r>
            <a:r>
              <a:rPr lang="en-US" altLang="el-GR" smtClean="0"/>
              <a:t>U</a:t>
            </a:r>
            <a:r>
              <a:rPr lang="el-GR" altLang="el-GR" smtClean="0"/>
              <a:t>.</a:t>
            </a:r>
          </a:p>
        </p:txBody>
      </p:sp>
      <p:sp>
        <p:nvSpPr>
          <p:cNvPr id="4003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5E6FF5-A698-4BE5-A895-4C94AE8CBF33}" type="slidenum">
              <a:rPr lang="en-US" altLang="en-US" smtClean="0">
                <a:solidFill>
                  <a:prstClr val="black"/>
                </a:solidFill>
                <a:latin typeface="Calibri" panose="020F0502020204030204" pitchFamily="34" charset="0"/>
              </a:rPr>
              <a:pPr/>
              <a:t>17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14441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02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0898A7-6183-4C52-9AF3-0FDE0EED8D4F}" type="slidenum">
              <a:rPr lang="en-US" altLang="en-US" smtClean="0">
                <a:solidFill>
                  <a:prstClr val="black"/>
                </a:solidFill>
                <a:latin typeface="Calibri" panose="020F0502020204030204" pitchFamily="34" charset="0"/>
              </a:rPr>
              <a:pPr/>
              <a:t>18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06283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Οι υδραυλικοί κύλινδροι και οι κύλινδροι κινητήρες είναι τα στοιχεία του υδραυλικού συστήματος με τα οποία πραγματοποιείται το αποτέλεσμα. Η εκλογή ενός κυλίνδρου ή κινητήρα εξαρτάται από τα ποσοτικά χαρακτηριστικά του συστήματος, αλλά πριν από αυτό, από την μορφή που απαιτείται να εξασκηθεί η δράση, με άλλα λόγια, από το εάν χρειαζόμαστε δύναμη και γραμμική κίνηση ή ροπή και περιστροφική κίνηση ή και τα δύο.</a:t>
            </a:r>
          </a:p>
          <a:p>
            <a:pPr algn="just"/>
            <a:r>
              <a:rPr lang="el-GR" altLang="el-GR" smtClean="0"/>
              <a:t>Οι υδραυλικοί κύλινδροι είναι τα στοιχεία που μας παρέχουν γραμμική κίνηση με την έννοια ότι σαν αποτέλεσμα μιας υδραυλικής δράσεως, έχουμε ευθύγραμμη κίνηση δυνάμεως. </a:t>
            </a:r>
          </a:p>
          <a:p>
            <a:pPr algn="just"/>
            <a:endParaRPr lang="el-GR" altLang="el-GR" smtClean="0"/>
          </a:p>
        </p:txBody>
      </p:sp>
      <p:sp>
        <p:nvSpPr>
          <p:cNvPr id="4044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D2EE61-CC4F-4C00-A1BE-3713ED5D1553}" type="slidenum">
              <a:rPr lang="en-US" altLang="en-US" smtClean="0">
                <a:solidFill>
                  <a:prstClr val="black"/>
                </a:solidFill>
                <a:latin typeface="Calibri" panose="020F0502020204030204" pitchFamily="34" charset="0"/>
              </a:rPr>
              <a:pPr/>
              <a:t>19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53361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1" name="2 - Θέση σημειώσεων"/>
          <p:cNvSpPr>
            <a:spLocks noGrp="1"/>
          </p:cNvSpPr>
          <p:nvPr>
            <p:ph type="body" idx="1"/>
          </p:nvPr>
        </p:nvSpPr>
        <p:spPr bwMode="auto">
          <a:xfrm>
            <a:off x="673100" y="4852988"/>
            <a:ext cx="5384800" cy="572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b="1" smtClean="0"/>
              <a:t>Κύλινδροι απλής ενέργειας:</a:t>
            </a:r>
            <a:r>
              <a:rPr lang="en-US" altLang="el-GR" b="1" smtClean="0"/>
              <a:t> </a:t>
            </a:r>
            <a:r>
              <a:rPr lang="el-GR" altLang="el-GR" smtClean="0"/>
              <a:t>Ένας κύλινδρος απλής ενέργειας είναι ο κύλινδρος που διαθέτει μόνο μια είσοδο ρευστού από την οποία το ίδιο το ρευστό επιστρέφει. Το ρευστό ωθεί έξω το έμβολο του κυλίνδρου. Η απλούστερη μορφή ενός κυλίνδρου απλής ενέργειας είναι αυτή όπου το έμβολο είναι ταυτοχρόνως και βάκτρο . Ο κύλινδρος αυτός έχει μόνο ένα θάλαμο όπου το ρευστό εισέρχεται και εξέρχεται διαδοχικά και εξασκεί δύναμη προς μία κατεύθυνση. Το έμβολο εξέρχεται με την εφαρμογή μιας εξωτερική δυνάμεως, συνήθως του ίδιου του βάρους του, με την προϋπόθεση βέβαια ότι είναι τοποθετημένος κατακόρυφα. Οι κύλινδροι αυτοί χρησιμοποιούνται ευρέως σε πρέσες. Μια άλλη μορφή κυλίνδρου απλής ενέργειας, είναι αυτή του τηλεσκοπικού κυλίνδρου. Ο κύλινδρος αυτός χρησιμοποιείται σε περιπτώσεις όπου το μήκος του κυλίνδρου σε θέση ηρεμίας πρέπει να είναι πολύ μικρότερο από το μήκος του σε θέση δράσεως. Το έμβολο είναι πτυσσόμενο  με 4 εώς 5 πτυχές κατά μέγιστο. </a:t>
            </a:r>
          </a:p>
          <a:p>
            <a:pPr algn="just"/>
            <a:r>
              <a:rPr lang="el-GR" altLang="el-GR" b="1" smtClean="0"/>
              <a:t>Κύλινδροι διπλής ενέργειας:</a:t>
            </a:r>
            <a:r>
              <a:rPr lang="el-GR" altLang="el-GR" smtClean="0"/>
              <a:t>Οι κύλινδροι διπλής ενέργειας δέχονται ρευστό και από τα δύο άκρα τους και μπορούν να δράσουν και από τις δύο κατευθύνσεις. Είναι οι πιο διαδεδομένη μορφή υδραυλικού κυλίνδρου .Ένα χαρακτηριστικό των κυλίνδρων αυτών, είναι ότι η κεφαλή του εμβόλου παρουσιάζει άνισες επιφάνειες στις δύο πλευρές, εφόσον η μία πλευρά είναι μικρότερης επιφάνειας λόγω της παρουσίας της βάκτρου. Ομοίως η κάθε πλευρά του κυλίνδρου παρουσιάζει διαφορετικό κυβισμό. Το αποτέλεσμα είναι ότι κατά την παλινδρόμηση του κυλίνδρου εξασκούνται διαφορετικές δυνάμεις, ενώ η ταχύτητα του κυλίνδρου κατά την εμπρός κίνηση είναι μικρότερη από την ταχύτητα επιστροφής, εφόσον η παροχή ρευστού είναι η ίδια. Στην περίπτωση όπου το χαρακτηριστικό αυτό είναι μειονέκτημα</a:t>
            </a:r>
            <a:r>
              <a:rPr lang="en-US" altLang="el-GR" smtClean="0"/>
              <a:t>,</a:t>
            </a:r>
            <a:r>
              <a:rPr lang="el-GR" altLang="el-GR" smtClean="0"/>
              <a:t> χρησιμοποιούνται κύλινδροι με διαμπερές βάκτρο, ώστε οι επιφάνειες του εμβόλου και οι όγκοι των δύο πλευρών του να εξισωθούν.</a:t>
            </a:r>
          </a:p>
          <a:p>
            <a:pPr algn="just"/>
            <a:endParaRPr lang="el-GR" altLang="el-GR" smtClean="0"/>
          </a:p>
        </p:txBody>
      </p:sp>
      <p:sp>
        <p:nvSpPr>
          <p:cNvPr id="406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950DAE-E382-4193-96BA-DD1A23807728}" type="slidenum">
              <a:rPr lang="en-US" altLang="en-US" smtClean="0">
                <a:solidFill>
                  <a:prstClr val="black"/>
                </a:solidFill>
                <a:latin typeface="Calibri" panose="020F0502020204030204" pitchFamily="34" charset="0"/>
              </a:rPr>
              <a:pPr/>
              <a:t>20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69467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l-GR" b="1" dirty="0" smtClean="0"/>
              <a:t>Οι βασικές αρχές της φυσικής που εφαρμόζονται σ’ ένα υδραυλικό σύστημα υψηλής πίεσης είναι:</a:t>
            </a:r>
          </a:p>
          <a:p>
            <a:pPr>
              <a:defRPr/>
            </a:pPr>
            <a:r>
              <a:rPr lang="el-GR" dirty="0" smtClean="0">
                <a:solidFill>
                  <a:schemeClr val="accent5"/>
                </a:solidFill>
              </a:rPr>
              <a:t>Τα υγρά πρακτικά είναι ασυμπίεστα.</a:t>
            </a:r>
          </a:p>
          <a:p>
            <a:pPr>
              <a:defRPr/>
            </a:pPr>
            <a:r>
              <a:rPr lang="el-GR" dirty="0" smtClean="0">
                <a:solidFill>
                  <a:srgbClr val="FF0000"/>
                </a:solidFill>
              </a:rPr>
              <a:t>Η αρχή του </a:t>
            </a:r>
            <a:r>
              <a:rPr lang="en-US" dirty="0" smtClean="0">
                <a:solidFill>
                  <a:srgbClr val="FF0000"/>
                </a:solidFill>
              </a:rPr>
              <a:t>Pascal</a:t>
            </a:r>
            <a:r>
              <a:rPr lang="el-GR" dirty="0" smtClean="0">
                <a:solidFill>
                  <a:srgbClr val="FF0000"/>
                </a:solidFill>
              </a:rPr>
              <a:t>.</a:t>
            </a:r>
          </a:p>
          <a:p>
            <a:pPr>
              <a:defRPr/>
            </a:pPr>
            <a:r>
              <a:rPr lang="el-GR" dirty="0" smtClean="0">
                <a:solidFill>
                  <a:srgbClr val="C00000"/>
                </a:solidFill>
              </a:rPr>
              <a:t>Δύναμη είναι κάθε αιτία που προξενεί κίνηση ή μεταβάλλει μία κατάσταση. Στα υγρά πίεση είναι η δύναμη που εξασκείται στη μονάδα επιφάνειας και είναι η ίδια σε ύλη με τη μάζα του υγρού. Επομένως η πίεση θα προκαλείται σε ένα υγρό όταν εφαρμοστεί μία δύναμη, είναι ανάλογη με την επιφάνεια εφαρμογής της δύναμης. Επίσης το υγρό ασκεί στην επιφάνεια που το περικλείει δύναμη που είναι ανάλογη με αυτή την επιφάνεια.</a:t>
            </a:r>
          </a:p>
          <a:p>
            <a:pPr>
              <a:defRPr/>
            </a:pPr>
            <a:r>
              <a:rPr lang="el-GR" dirty="0" smtClean="0"/>
              <a:t>Όπου υπάρχει ροή εμφανίζεται πάντα στα άκρα του αγωγού μία διαφορά πιέσεων.</a:t>
            </a:r>
          </a:p>
          <a:p>
            <a:pPr>
              <a:defRPr/>
            </a:pPr>
            <a:r>
              <a:rPr lang="el-GR" dirty="0" smtClean="0">
                <a:solidFill>
                  <a:srgbClr val="00B050"/>
                </a:solidFill>
              </a:rPr>
              <a:t>Όπου υπάρχει αντίσταση στην κίνηση του υγρού, τότε εκεί αυτόματα αναπτύσσεται μία πίεση.</a:t>
            </a:r>
          </a:p>
          <a:p>
            <a:pPr>
              <a:defRPr/>
            </a:pPr>
            <a:r>
              <a:rPr lang="el-GR" dirty="0" smtClean="0">
                <a:solidFill>
                  <a:srgbClr val="00B0F0"/>
                </a:solidFill>
              </a:rPr>
              <a:t>Η αρχή του </a:t>
            </a:r>
            <a:r>
              <a:rPr lang="en-US" dirty="0" smtClean="0">
                <a:solidFill>
                  <a:srgbClr val="00B0F0"/>
                </a:solidFill>
              </a:rPr>
              <a:t>BERNOULLI.</a:t>
            </a:r>
            <a:endParaRPr lang="el-GR" dirty="0" smtClean="0">
              <a:solidFill>
                <a:srgbClr val="00B0F0"/>
              </a:solidFill>
            </a:endParaRPr>
          </a:p>
          <a:p>
            <a:pPr algn="just">
              <a:defRPr/>
            </a:pPr>
            <a:endParaRPr lang="en-US" altLang="en-US" dirty="0" smtClean="0"/>
          </a:p>
        </p:txBody>
      </p:sp>
      <p:sp>
        <p:nvSpPr>
          <p:cNvPr id="371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60956A-68C2-44DA-91A5-9636D15C7252}" type="slidenum">
              <a:rPr lang="en-US" altLang="en-US" smtClean="0">
                <a:solidFill>
                  <a:prstClr val="black"/>
                </a:solidFill>
                <a:latin typeface="Calibri" panose="020F0502020204030204" pitchFamily="34" charset="0"/>
              </a:rPr>
              <a:pPr/>
              <a:t>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73693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l-GR" smtClean="0"/>
              <a:t> </a:t>
            </a:r>
            <a:endParaRPr lang="el-GR" altLang="el-GR" smtClean="0"/>
          </a:p>
        </p:txBody>
      </p:sp>
      <p:sp>
        <p:nvSpPr>
          <p:cNvPr id="408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EE08CD-2979-4F2F-B8DA-9A08F8E506FF}" type="slidenum">
              <a:rPr lang="en-US" altLang="en-US" smtClean="0">
                <a:solidFill>
                  <a:prstClr val="black"/>
                </a:solidFill>
                <a:latin typeface="Calibri" panose="020F0502020204030204" pitchFamily="34" charset="0"/>
              </a:rPr>
              <a:pPr/>
              <a:t>21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77124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2 - Θέση σημειώσεων"/>
          <p:cNvSpPr>
            <a:spLocks noGrp="1"/>
          </p:cNvSpPr>
          <p:nvPr>
            <p:ph type="body" idx="1"/>
          </p:nvPr>
        </p:nvSpPr>
        <p:spPr bwMode="auto">
          <a:xfrm>
            <a:off x="673100" y="5053013"/>
            <a:ext cx="5384800" cy="552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l-GR" smtClean="0"/>
          </a:p>
        </p:txBody>
      </p:sp>
      <p:sp>
        <p:nvSpPr>
          <p:cNvPr id="4106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9E985-2BB8-469E-A92C-8009664D6F00}" type="slidenum">
              <a:rPr lang="en-US" altLang="en-US" smtClean="0">
                <a:solidFill>
                  <a:prstClr val="black"/>
                </a:solidFill>
                <a:latin typeface="Calibri" panose="020F0502020204030204" pitchFamily="34" charset="0"/>
              </a:rPr>
              <a:pPr/>
              <a:t>22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5091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2 - Θέση σημειώσεων"/>
          <p:cNvSpPr>
            <a:spLocks noGrp="1"/>
          </p:cNvSpPr>
          <p:nvPr>
            <p:ph type="body" idx="1"/>
          </p:nvPr>
        </p:nvSpPr>
        <p:spPr bwMode="auto">
          <a:xfrm>
            <a:off x="673100" y="5053013"/>
            <a:ext cx="5384800" cy="552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Μία υδραυλική αντλία καταθλίβει θεωρετικά το αυτό ποσό ρευστού σε όλες τις φάσεις της λειτουργίας της. Ωστόσο στην πραγματικότητα, η παροχή αντλίας περιορίζεται λόγω των εσωτερικών διαρροών. Με την αύξηση της πίεσης οι εσωτερικές διαρροές από την κατάθλιψη προς την αναρρόφηση ή την αποστράγγιση της αντλίας, αυξάνουν και ο ογκομετρικός βαθμός απόδοσης μειώνεται. Ονομάζουμε ογκομετρικό βαθμό απόδοσης μιας αντλίας το πηλίκο της πραγματικής παροχής της αντλίας. Η πραγματική παροχή της αντλίας δεν είναι ένα μέγεθος που είναι απόλυτα σταθερό, αλλά μεταβάλλεται κατά την λειτουργία της αντλίας. Ονομάζουμε βαθμό ανομοιομορφίας μιας αντλίας του συντελεστή, που χαρακτηρίζει τη διαφορά της μέγιστης πραγματικής παροχής από την ελάχιστη πραγματική παροχή. Η περιοδική αυτή μεταβολή της παροχής είναι φαινόμενο σημαντικό, αφού δημιουργεί ταλαντώσεις και είναι η κύρια πηγή του θορύβου λειτουργίας της αντλίας. Όσο μικρότερος είναι ο βαθμός ανομοιομορφίας της αντλίας τόσο χαμηλότερη είναι και η στάθμη θορύβου.</a:t>
            </a:r>
          </a:p>
          <a:p>
            <a:pPr algn="just"/>
            <a:r>
              <a:rPr lang="el-GR" altLang="el-GR" smtClean="0"/>
              <a:t>Η στάθμη θορύβου μιας αντλίας είναι ο ποιοτικός δείκτης της αξίας της.</a:t>
            </a:r>
          </a:p>
          <a:p>
            <a:pPr algn="just"/>
            <a:r>
              <a:rPr lang="el-GR" altLang="el-GR" smtClean="0"/>
              <a:t>α) Αντλίες σταθερής παροχής. Η παροχή είναι συνάρτηση των στροφών του κινητήρα.</a:t>
            </a:r>
          </a:p>
          <a:p>
            <a:pPr algn="just"/>
            <a:r>
              <a:rPr lang="el-GR" altLang="el-GR" smtClean="0"/>
              <a:t>β) Αντλίες ματαβαλλόμενης παροχής. Στις αντλίες αυτές, έστω και αν οι στροφές του κινητήρα παραμένουν σταθερές, με μία κατάλληλη εσωτερική διάταξη είναι δυνατόν να αυξομειωθεί η παροχή μέχρι ακόμα και να μηδενιστεί.</a:t>
            </a:r>
          </a:p>
          <a:p>
            <a:pPr algn="just"/>
            <a:endParaRPr lang="el-GR" altLang="el-GR" smtClean="0"/>
          </a:p>
        </p:txBody>
      </p:sp>
      <p:sp>
        <p:nvSpPr>
          <p:cNvPr id="4126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CFFB61-B1F7-4995-9F79-273C53DE8911}" type="slidenum">
              <a:rPr lang="en-US" altLang="en-US" smtClean="0">
                <a:solidFill>
                  <a:prstClr val="black"/>
                </a:solidFill>
                <a:latin typeface="Calibri" panose="020F0502020204030204" pitchFamily="34" charset="0"/>
              </a:rPr>
              <a:pPr/>
              <a:t>23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32162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Κατασκευαστικά οι αντλίες θετικού κυβισμού, που θα περιγράψουμε πιο κάτω διαιρούνται σε τρεις τύπους:</a:t>
            </a:r>
          </a:p>
          <a:p>
            <a:pPr algn="just"/>
            <a:r>
              <a:rPr lang="el-GR" altLang="el-GR" b="1" smtClean="0"/>
              <a:t>Αντλίες οδοντωτών τροχών (γραναζωτές)</a:t>
            </a:r>
          </a:p>
          <a:p>
            <a:pPr algn="just"/>
            <a:r>
              <a:rPr lang="el-GR" altLang="el-GR" b="1" smtClean="0"/>
              <a:t>Πτερυγιοφόρες αντλίες και</a:t>
            </a:r>
          </a:p>
          <a:p>
            <a:pPr algn="just"/>
            <a:r>
              <a:rPr lang="el-GR" altLang="el-GR" b="1" smtClean="0"/>
              <a:t>Εμβολοφόρες αντλίες</a:t>
            </a:r>
          </a:p>
          <a:p>
            <a:pPr algn="just"/>
            <a:r>
              <a:rPr lang="el-GR" altLang="el-GR" smtClean="0"/>
              <a:t> </a:t>
            </a:r>
          </a:p>
          <a:p>
            <a:pPr algn="just"/>
            <a:r>
              <a:rPr lang="el-GR" altLang="el-GR" smtClean="0"/>
              <a:t>Κατάταξη των κυριοτέρων από αυτές τις αντλίες.</a:t>
            </a:r>
          </a:p>
          <a:p>
            <a:pPr algn="just"/>
            <a:r>
              <a:rPr lang="el-GR" altLang="el-GR" b="1" u="sng" smtClean="0"/>
              <a:t>Γραναζωτές αντλίες</a:t>
            </a:r>
            <a:r>
              <a:rPr lang="el-GR" altLang="el-GR" b="1" smtClean="0"/>
              <a:t> (μόνο σταθερής παροχής)</a:t>
            </a:r>
          </a:p>
          <a:p>
            <a:pPr algn="just"/>
            <a:r>
              <a:rPr lang="el-GR" altLang="el-GR" smtClean="0"/>
              <a:t>α.   </a:t>
            </a:r>
            <a:r>
              <a:rPr lang="el-GR" altLang="el-GR" u="sng" smtClean="0"/>
              <a:t>Αντλίες εξωτερικής οδόντωσης</a:t>
            </a:r>
            <a:endParaRPr lang="el-GR" altLang="el-GR" smtClean="0"/>
          </a:p>
          <a:p>
            <a:pPr algn="just"/>
            <a:r>
              <a:rPr lang="el-GR" altLang="el-GR" smtClean="0"/>
              <a:t>α.1 Μετωπική οδόντωση γραναζιών</a:t>
            </a:r>
          </a:p>
          <a:p>
            <a:pPr algn="just"/>
            <a:r>
              <a:rPr lang="el-GR" altLang="el-GR" smtClean="0"/>
              <a:t>α.2 Ελικοειδής οδόντωση γραναζιών</a:t>
            </a:r>
          </a:p>
          <a:p>
            <a:pPr algn="just"/>
            <a:r>
              <a:rPr lang="el-GR" altLang="el-GR" smtClean="0"/>
              <a:t>α.3 Διπλό-ελικοειδής οδόντωση γραναζιών τύπου </a:t>
            </a:r>
            <a:r>
              <a:rPr lang="en-US" altLang="el-GR" smtClean="0"/>
              <a:t>V</a:t>
            </a:r>
            <a:endParaRPr lang="el-GR" altLang="el-GR" smtClean="0"/>
          </a:p>
          <a:p>
            <a:pPr algn="just"/>
            <a:r>
              <a:rPr lang="el-GR" altLang="el-GR" smtClean="0"/>
              <a:t> </a:t>
            </a:r>
          </a:p>
          <a:p>
            <a:pPr algn="just"/>
            <a:r>
              <a:rPr lang="el-GR" altLang="el-GR" smtClean="0"/>
              <a:t>β.   </a:t>
            </a:r>
            <a:r>
              <a:rPr lang="el-GR" altLang="el-GR" u="sng" smtClean="0"/>
              <a:t>Αντλίες εσωτερικής οδόντωσης</a:t>
            </a:r>
            <a:endParaRPr lang="el-GR" altLang="el-GR" smtClean="0"/>
          </a:p>
          <a:p>
            <a:pPr algn="just"/>
            <a:r>
              <a:rPr lang="el-GR" altLang="el-GR" smtClean="0"/>
              <a:t>β.1 Πλανητικού τύπου</a:t>
            </a:r>
          </a:p>
          <a:p>
            <a:pPr algn="just"/>
            <a:r>
              <a:rPr lang="el-GR" altLang="el-GR" smtClean="0"/>
              <a:t>β.2 Πλανητικού τύπου με μινήσκο</a:t>
            </a:r>
          </a:p>
          <a:p>
            <a:pPr algn="just"/>
            <a:endParaRPr lang="el-GR" altLang="el-GR" u="sng" smtClean="0"/>
          </a:p>
        </p:txBody>
      </p:sp>
      <p:sp>
        <p:nvSpPr>
          <p:cNvPr id="4147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305266-B109-4F35-8685-7981381D3E02}" type="slidenum">
              <a:rPr lang="en-US" altLang="en-US" smtClean="0">
                <a:solidFill>
                  <a:prstClr val="black"/>
                </a:solidFill>
                <a:latin typeface="Calibri" panose="020F0502020204030204" pitchFamily="34" charset="0"/>
              </a:rPr>
              <a:pPr/>
              <a:t>24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84276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2 - Θέση σημειώσεων"/>
          <p:cNvSpPr>
            <a:spLocks noGrp="1"/>
          </p:cNvSpPr>
          <p:nvPr>
            <p:ph type="body" idx="1"/>
          </p:nvPr>
        </p:nvSpPr>
        <p:spPr bwMode="auto">
          <a:xfrm>
            <a:off x="673100" y="4852988"/>
            <a:ext cx="5384800"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Οι ανοχές της κατασκευής αυτής είναι μικρές και ο βαθμός απόδοσης ικανοποιητικός, μειονεκτεί πολύ όμως σε σύγκριση με τις πτερυγιοφόρες ή εμβολοφόρες αντλίες, οι οποίες είναι μηχανήματα προηγμένης κατασκευής και διαθέτουν ανώτερα ποιοτικά χαρακτηριστικά.</a:t>
            </a:r>
          </a:p>
          <a:p>
            <a:pPr algn="just"/>
            <a:r>
              <a:rPr lang="el-GR" altLang="el-GR" smtClean="0"/>
              <a:t>Η οδοντωτή υδραυλική αντλία εκτός από το σχετικά χαμηλό βαθμό απόδοσης σε σύγκριση με τις άλλες αντλίες, έχει και υψηλό βαθμό ανομοιομορφίας, με αποτέλεσμα την υψηλή στάθμη θορύβου. Είναι αντλία κυρίως μικρών και μέσων παροχών. Επί πλέον, είναι αντλία σταθερής παροχής και δεν υπάρχουν παραλλαγές μεταβλητής παροχής.</a:t>
            </a:r>
          </a:p>
          <a:p>
            <a:pPr algn="just"/>
            <a:r>
              <a:rPr lang="el-GR" altLang="el-GR" smtClean="0"/>
              <a:t>Ο ρότορας έχει πάντα ένα δόντι λιγότερο από την εξωτερική οδοντωτή στεφάνη και έχει τέτοια κατασκευή ώστε όταν η οδοντωτή στεφάνη κάνει μια ολόκληρη στροφή, ο ρότορας να περιστραφεί κατά μία στροφή και ένα δόντι.</a:t>
            </a:r>
          </a:p>
          <a:p>
            <a:pPr algn="just"/>
            <a:endParaRPr lang="el-GR" altLang="el-GR" smtClean="0"/>
          </a:p>
        </p:txBody>
      </p:sp>
      <p:sp>
        <p:nvSpPr>
          <p:cNvPr id="4167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5F870E-B495-4BEC-835B-F6DE480543ED}" type="slidenum">
              <a:rPr lang="en-US" altLang="en-US" smtClean="0">
                <a:solidFill>
                  <a:prstClr val="black"/>
                </a:solidFill>
                <a:latin typeface="Calibri" panose="020F0502020204030204" pitchFamily="34" charset="0"/>
              </a:rPr>
              <a:pPr/>
              <a:t>25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144945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2 - Θέση σημειώσεων"/>
          <p:cNvSpPr>
            <a:spLocks noGrp="1"/>
          </p:cNvSpPr>
          <p:nvPr>
            <p:ph type="body" idx="1"/>
          </p:nvPr>
        </p:nvSpPr>
        <p:spPr bwMode="auto">
          <a:xfrm>
            <a:off x="673100" y="4852988"/>
            <a:ext cx="5384800" cy="5637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b="1" u="sng" smtClean="0"/>
              <a:t>Πτερυγιοφόρες αντλίες</a:t>
            </a:r>
            <a:r>
              <a:rPr lang="el-GR" altLang="el-GR" b="1" smtClean="0"/>
              <a:t> (σταθερής ή μεταβαλλόμενης παροχής)</a:t>
            </a:r>
          </a:p>
          <a:p>
            <a:pPr algn="just"/>
            <a:r>
              <a:rPr lang="el-GR" altLang="el-GR" smtClean="0"/>
              <a:t>α.   Μη ζυγοσταθμισμένου τύπου (σταθερής ή μεταβαλλόμενης παροχής)</a:t>
            </a:r>
          </a:p>
          <a:p>
            <a:pPr algn="just"/>
            <a:r>
              <a:rPr lang="el-GR" altLang="el-GR" smtClean="0"/>
              <a:t>β.   Ζυγοσταθμισμένου τύπου (μόνο σταθερής παροχής)</a:t>
            </a:r>
          </a:p>
          <a:p>
            <a:pPr algn="just"/>
            <a:r>
              <a:rPr lang="el-GR" altLang="el-GR" smtClean="0"/>
              <a:t>γ.   Πτερυγιοφόρες με εκκεντροφόρο ρότορα</a:t>
            </a:r>
          </a:p>
        </p:txBody>
      </p:sp>
      <p:sp>
        <p:nvSpPr>
          <p:cNvPr id="4188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A972CA-E77F-4FF6-B0A6-D16BDE4B7FB1}" type="slidenum">
              <a:rPr lang="en-US" altLang="en-US" smtClean="0">
                <a:solidFill>
                  <a:prstClr val="black"/>
                </a:solidFill>
                <a:latin typeface="Calibri" panose="020F0502020204030204" pitchFamily="34" charset="0"/>
              </a:rPr>
              <a:pPr/>
              <a:t>26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9079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u="sng" smtClean="0"/>
              <a:t>Εμβολοφόρες αντλίες</a:t>
            </a:r>
            <a:r>
              <a:rPr lang="el-GR" altLang="el-GR" smtClean="0"/>
              <a:t> (σταθερής ή μεταβαλλόμενης παροχής)</a:t>
            </a:r>
          </a:p>
          <a:p>
            <a:pPr algn="just"/>
            <a:r>
              <a:rPr lang="el-GR" altLang="el-GR" smtClean="0"/>
              <a:t>α. Αξονικού τύπου (σταθερής ή μεταβαλλόμενης παροχής)</a:t>
            </a:r>
          </a:p>
          <a:p>
            <a:pPr algn="just"/>
            <a:r>
              <a:rPr lang="el-GR" altLang="el-GR" smtClean="0"/>
              <a:t>β. Ακτινικού τύπου (σταθερής ή μεταβαλλόμενης παροχής)</a:t>
            </a:r>
          </a:p>
          <a:p>
            <a:pPr algn="just"/>
            <a:r>
              <a:rPr lang="el-GR" altLang="el-GR" smtClean="0"/>
              <a:t>β.1 Με κυλινδρικά έμβολα</a:t>
            </a:r>
          </a:p>
          <a:p>
            <a:pPr algn="just"/>
            <a:r>
              <a:rPr lang="el-GR" altLang="el-GR" smtClean="0"/>
              <a:t>β.2 Με σφαιρικά έμβολα</a:t>
            </a:r>
          </a:p>
          <a:p>
            <a:pPr algn="just"/>
            <a:r>
              <a:rPr lang="el-GR" altLang="el-GR" smtClean="0"/>
              <a:t>Η λειτουργία όλων των εμβολοφόρων αντλιών βασίζεται στην αναρρόφηση και κατάθλιψη του λαδιού με παλυνδρόμηση ενός εμβόλου μέσα σ’ ένα κυλινδρικό χώρο. Οι εμβολοφόρες αντλίες αποτελούνται πάντα από αριθμό τόσων εμβόλων που να κατανέμονται είτε ακτινικά κάθετα προς τον άξονα της αντλίας, είτε παράλληλα.</a:t>
            </a:r>
          </a:p>
          <a:p>
            <a:pPr algn="just"/>
            <a:r>
              <a:rPr lang="el-GR" altLang="el-GR" smtClean="0"/>
              <a:t>Έχουμε έτσι δύο τύπους εμβολοφόρων αντλιών, τις αντλίες ακτινικών εμβόλων και τις αντλίες αξονικών εμβόλων. Όλες οι μορφές εμβολοφόρων αντλιών είναι δυνατόν να είναι σταθερής ή μεταβαλλόμενης παροχής.</a:t>
            </a:r>
          </a:p>
          <a:p>
            <a:pPr algn="just"/>
            <a:r>
              <a:rPr lang="el-GR" altLang="el-GR" smtClean="0"/>
              <a:t> </a:t>
            </a:r>
          </a:p>
        </p:txBody>
      </p:sp>
      <p:sp>
        <p:nvSpPr>
          <p:cNvPr id="4208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4DE9EA-726B-491F-AFAB-1324622E2007}" type="slidenum">
              <a:rPr lang="en-US" altLang="en-US" smtClean="0">
                <a:solidFill>
                  <a:prstClr val="black"/>
                </a:solidFill>
                <a:latin typeface="Calibri" panose="020F0502020204030204" pitchFamily="34" charset="0"/>
              </a:rPr>
              <a:pPr/>
              <a:t>27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024858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2 - Θέση σημειώσεων"/>
          <p:cNvSpPr>
            <a:spLocks noGrp="1"/>
          </p:cNvSpPr>
          <p:nvPr>
            <p:ph type="body" idx="1"/>
          </p:nvPr>
        </p:nvSpPr>
        <p:spPr bwMode="auto">
          <a:xfrm>
            <a:off x="673100" y="4852988"/>
            <a:ext cx="5384800" cy="512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u="sng" smtClean="0"/>
              <a:t>Περιοχή πίεσης</a:t>
            </a:r>
            <a:r>
              <a:rPr lang="el-GR" altLang="el-GR" smtClean="0"/>
              <a:t>: Καθορίζει τα όρια πίεσης μέσα στα οποία μία αντλία μπορεί να εργαστεί με επιτυχία. Μετριέται σε </a:t>
            </a:r>
            <a:r>
              <a:rPr lang="en-US" altLang="el-GR" smtClean="0"/>
              <a:t>bars</a:t>
            </a:r>
            <a:r>
              <a:rPr lang="el-GR" altLang="el-GR" smtClean="0"/>
              <a:t>.</a:t>
            </a:r>
          </a:p>
          <a:p>
            <a:pPr algn="just"/>
            <a:r>
              <a:rPr lang="el-GR" altLang="el-GR" u="sng" smtClean="0"/>
              <a:t>Παροχή</a:t>
            </a:r>
            <a:r>
              <a:rPr lang="el-GR" altLang="el-GR" smtClean="0"/>
              <a:t>: Καθορίζει την ποσότητα του λαδιού που μπορεί να δώσει μία αντλία σ’ ορισμένο χρόνο, σε ορισμένες πάντοτε στροφές του άξονα της αντλίας. Αυτό αναφέρεται στην θεωρητική παροχή της αντλίας. Για την πραγματική παροχή πρέπει να ανατρέξουμε στην καμπύλη του διαγράμματος του κατασκευαστή. Μετριέται σε </a:t>
            </a:r>
            <a:r>
              <a:rPr lang="en-US" altLang="el-GR" smtClean="0"/>
              <a:t>lit</a:t>
            </a:r>
            <a:r>
              <a:rPr lang="el-GR" altLang="el-GR" smtClean="0"/>
              <a:t>/</a:t>
            </a:r>
            <a:r>
              <a:rPr lang="en-US" altLang="el-GR" smtClean="0"/>
              <a:t>min</a:t>
            </a:r>
            <a:r>
              <a:rPr lang="el-GR" altLang="el-GR" smtClean="0"/>
              <a:t>.</a:t>
            </a:r>
          </a:p>
          <a:p>
            <a:pPr algn="just"/>
            <a:r>
              <a:rPr lang="el-GR" altLang="el-GR" u="sng" smtClean="0"/>
              <a:t>Ολίσθηση</a:t>
            </a:r>
            <a:r>
              <a:rPr lang="el-GR" altLang="el-GR" smtClean="0"/>
              <a:t>: Είναι γνωστό ότι η πραγματική παροχή μιας αντλίας ουδέποτε φθάνει 100 % της θεωρητικής υπολογιζόμενης. Αυτό οφείλεται στο ότι τα τμήματα που συνθέτουν το εσωτερικό της αντλίας έχουν μεν μεταξύ τους πολύ μικρές ανοχές, αλλά εφ’όσον οποσδήποτε υπάρχουν ανοχές, είναι φυσικό να εμφανίζονται και διαφυγές του λαδιού.</a:t>
            </a:r>
          </a:p>
          <a:p>
            <a:pPr algn="just"/>
            <a:r>
              <a:rPr lang="el-GR" altLang="el-GR" smtClean="0"/>
              <a:t>Ο βαθμός διαφυγής του λαδιού εξαρτάται βασικά μεν από τις υπάρχουσες ανοχές και κατά δεύτερο λόγο από την ποιότητα του λαδιού καθώς και της πίεσης κάθε φορά που αναπτύσσεται από την λειτουργία του κυκλώματος. Έτσι εάν μία αντλία παρέχει 60 </a:t>
            </a:r>
            <a:r>
              <a:rPr lang="en-US" altLang="el-GR" smtClean="0"/>
              <a:t>lit</a:t>
            </a:r>
            <a:r>
              <a:rPr lang="el-GR" altLang="el-GR" smtClean="0"/>
              <a:t>/</a:t>
            </a:r>
            <a:r>
              <a:rPr lang="en-US" altLang="el-GR" smtClean="0"/>
              <a:t>min</a:t>
            </a:r>
            <a:r>
              <a:rPr lang="el-GR" altLang="el-GR" smtClean="0"/>
              <a:t> στις 1200 </a:t>
            </a:r>
            <a:r>
              <a:rPr lang="en-US" altLang="el-GR" smtClean="0"/>
              <a:t>RPM</a:t>
            </a:r>
            <a:r>
              <a:rPr lang="el-GR" altLang="el-GR" smtClean="0"/>
              <a:t> και σε 0 </a:t>
            </a:r>
            <a:r>
              <a:rPr lang="en-US" altLang="el-GR" smtClean="0"/>
              <a:t>bar</a:t>
            </a:r>
            <a:r>
              <a:rPr lang="el-GR" altLang="el-GR" smtClean="0"/>
              <a:t> πίεση, η ίδια αντλία και πάλι στις 1200 </a:t>
            </a:r>
            <a:r>
              <a:rPr lang="en-US" altLang="el-GR" smtClean="0"/>
              <a:t>RPM</a:t>
            </a:r>
            <a:r>
              <a:rPr lang="el-GR" altLang="el-GR" smtClean="0"/>
              <a:t> αλλά σε 70 </a:t>
            </a:r>
            <a:r>
              <a:rPr lang="en-US" altLang="el-GR" smtClean="0"/>
              <a:t>bar</a:t>
            </a:r>
            <a:r>
              <a:rPr lang="el-GR" altLang="el-GR" smtClean="0"/>
              <a:t> πίεση, θα παρέχει μόλις 51 </a:t>
            </a:r>
            <a:r>
              <a:rPr lang="en-US" altLang="el-GR" smtClean="0"/>
              <a:t>lit</a:t>
            </a:r>
            <a:r>
              <a:rPr lang="el-GR" altLang="el-GR" smtClean="0"/>
              <a:t>/</a:t>
            </a:r>
            <a:r>
              <a:rPr lang="en-US" altLang="el-GR" smtClean="0"/>
              <a:t>min</a:t>
            </a:r>
            <a:r>
              <a:rPr lang="el-GR" altLang="el-GR" smtClean="0"/>
              <a:t>.</a:t>
            </a:r>
          </a:p>
          <a:p>
            <a:pPr algn="just"/>
            <a:r>
              <a:rPr lang="el-GR" altLang="el-GR" smtClean="0"/>
              <a:t>Αυτή η περιορισμένη βέβαια διαφυγή είναι ένα ευεργετικό φαινόμενο, γιατί με τον τρόπο αυτό λιπαίνονται και ψύχονται τα διάφορα τμήματα της αντλίας και μειώνεται η φθορά που προέρχεται από τη διαρκή τριβή τους. Όμως η υπερβολική διαρροή οδηγεί σε ανεπιθύμητα αποτελέσματα.</a:t>
            </a:r>
          </a:p>
          <a:p>
            <a:pPr algn="just"/>
            <a:r>
              <a:rPr lang="el-GR" altLang="el-GR" smtClean="0"/>
              <a:t> </a:t>
            </a:r>
          </a:p>
        </p:txBody>
      </p:sp>
      <p:sp>
        <p:nvSpPr>
          <p:cNvPr id="4229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2FB831-C8FA-4A8C-8A7D-6797A63B8DE3}" type="slidenum">
              <a:rPr lang="en-US" altLang="en-US" smtClean="0">
                <a:solidFill>
                  <a:prstClr val="black"/>
                </a:solidFill>
                <a:latin typeface="Calibri" panose="020F0502020204030204" pitchFamily="34" charset="0"/>
              </a:rPr>
              <a:pPr/>
              <a:t>28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001190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u="sng" smtClean="0"/>
              <a:t>Μηχανικός βαθμός απόδοσης</a:t>
            </a:r>
            <a:r>
              <a:rPr lang="el-GR" altLang="el-GR" smtClean="0"/>
              <a:t>: Είναι η σχέση μεταξύ της θεωρητικά αποκτούμενης ισχύος σε </a:t>
            </a:r>
            <a:r>
              <a:rPr lang="en-US" altLang="el-GR" smtClean="0"/>
              <a:t>KW</a:t>
            </a:r>
            <a:r>
              <a:rPr lang="el-GR" altLang="el-GR" smtClean="0"/>
              <a:t> για μια προκαθορισμένη παροχή και πίεση προς την πραγματική απορροφούμενη ισχύ.</a:t>
            </a:r>
          </a:p>
          <a:p>
            <a:pPr algn="just"/>
            <a:r>
              <a:rPr lang="el-GR" altLang="el-GR" smtClean="0"/>
              <a:t>Μηχανικός βαθμός απόδοσης = Θεωρητική ισχύς / Πραγματική ισχύς = </a:t>
            </a:r>
            <a:r>
              <a:rPr lang="en-US" altLang="el-GR" smtClean="0"/>
              <a:t>KW</a:t>
            </a:r>
            <a:endParaRPr lang="el-GR" altLang="el-GR" smtClean="0"/>
          </a:p>
          <a:p>
            <a:pPr algn="just"/>
            <a:r>
              <a:rPr lang="el-GR" altLang="el-GR" smtClean="0"/>
              <a:t>Ο μηχανικός βαθμός απόδοσης μιας αντλίας είναι τόσο μικρότερος όσο μικρότερη είναι η παροχή και χαμηλότερη η πίεση.</a:t>
            </a:r>
          </a:p>
          <a:p>
            <a:pPr algn="just"/>
            <a:r>
              <a:rPr lang="el-GR" altLang="el-GR" smtClean="0"/>
              <a:t> </a:t>
            </a:r>
          </a:p>
          <a:p>
            <a:pPr algn="just"/>
            <a:r>
              <a:rPr lang="el-GR" altLang="el-GR" u="sng" smtClean="0"/>
              <a:t>Ογκομετρικός βαθμός απόδοσης</a:t>
            </a:r>
            <a:r>
              <a:rPr lang="el-GR" altLang="el-GR" smtClean="0"/>
              <a:t>: Είναι η σχέση μεταξύ της θεωρητικής παροχής, σε μηδενική πίεση, προς την πραγματική παροχή στη συνηθισμένη πίεση λειτουργίας. Ο ογκομετρικός βαθμός απόδοσης εξαρτάται ευθέως από το βαθμό ολίσθισης της αντλίας.</a:t>
            </a:r>
          </a:p>
          <a:p>
            <a:pPr algn="just"/>
            <a:r>
              <a:rPr lang="el-GR" altLang="el-GR" smtClean="0"/>
              <a:t>Ογκομετρ. = Πραγμ. Παροχή/Θεωρ. Παροχή = Πραγμ. Παροχή/ Πραγμ. Παροχή+ διαφυγές = Ογκομετρικός βαθμός απόδοσης</a:t>
            </a:r>
          </a:p>
          <a:p>
            <a:pPr algn="just"/>
            <a:r>
              <a:rPr lang="el-GR" altLang="el-GR" smtClean="0"/>
              <a:t> </a:t>
            </a:r>
          </a:p>
          <a:p>
            <a:pPr algn="just"/>
            <a:r>
              <a:rPr lang="el-GR" altLang="el-GR" u="sng" smtClean="0"/>
              <a:t>Ολικός βαθμός απόδοσης</a:t>
            </a:r>
            <a:r>
              <a:rPr lang="el-GR" altLang="el-GR" smtClean="0"/>
              <a:t>: Είναι το γινόμενο του μηχανικού και του ογκομετρικού βαθμού απόδοσης της αντλίας.</a:t>
            </a:r>
          </a:p>
          <a:p>
            <a:pPr algn="just"/>
            <a:r>
              <a:rPr lang="el-GR" altLang="el-GR" smtClean="0"/>
              <a:t>Ολικός = Μηχανικός </a:t>
            </a:r>
            <a:r>
              <a:rPr lang="en-US" altLang="el-GR" smtClean="0"/>
              <a:t>x</a:t>
            </a:r>
            <a:r>
              <a:rPr lang="el-GR" altLang="el-GR" smtClean="0"/>
              <a:t> Ογκομετρικός</a:t>
            </a:r>
          </a:p>
          <a:p>
            <a:pPr algn="just"/>
            <a:endParaRPr lang="el-GR" altLang="el-GR" smtClean="0"/>
          </a:p>
        </p:txBody>
      </p:sp>
      <p:sp>
        <p:nvSpPr>
          <p:cNvPr id="4249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4BA18F-9A9A-4EC0-A90A-A80F61C8DD62}" type="slidenum">
              <a:rPr lang="en-US" altLang="en-US" smtClean="0">
                <a:solidFill>
                  <a:prstClr val="black"/>
                </a:solidFill>
                <a:latin typeface="Calibri" panose="020F0502020204030204" pitchFamily="34" charset="0"/>
              </a:rPr>
              <a:pPr/>
              <a:t>29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40629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u="sng" smtClean="0"/>
              <a:t>Η ΛΕΙΤΟΥΡΓΙΑ ΤΗΣ ΑΝΤΛΙΑΣ</a:t>
            </a:r>
            <a:endParaRPr lang="el-GR" altLang="el-GR" smtClean="0"/>
          </a:p>
          <a:p>
            <a:pPr algn="just"/>
            <a:r>
              <a:rPr lang="el-GR" altLang="el-GR" smtClean="0"/>
              <a:t>Η πίεση της αντλίας του υδραυλικού συστήματος επενεργεί πάνω σε ένα έμβολο πιλότο (στο συρτάρι ενός διανομέα)  που με την σειρά του πιέζει μια ομάδα στο ελατήριο. Εάν η υδραυλική δύναμη είναι μεγαλύτερη από την δύναμη των ελατηρίων του, το λάδι ελέγχου του πιλότου πηγαίνει μέχρι το έμβολο ρύθμισης, που με την σειρά του περιστρέφει τον εμβολοφορέα της αντλίας σε μικρότερη γωνία, άρα και σε μικρότερη παροχή.</a:t>
            </a:r>
          </a:p>
          <a:p>
            <a:endParaRPr lang="el-GR" altLang="el-GR" smtClean="0"/>
          </a:p>
        </p:txBody>
      </p:sp>
      <p:sp>
        <p:nvSpPr>
          <p:cNvPr id="4270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DC297E-009A-4B37-A95C-DB3431EF6BE6}" type="slidenum">
              <a:rPr lang="en-US" altLang="en-US" smtClean="0">
                <a:solidFill>
                  <a:prstClr val="black"/>
                </a:solidFill>
                <a:latin typeface="Calibri" panose="020F0502020204030204" pitchFamily="34" charset="0"/>
              </a:rPr>
              <a:pPr/>
              <a:t>30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00520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l-GR" b="1" smtClean="0"/>
          </a:p>
        </p:txBody>
      </p:sp>
      <p:sp>
        <p:nvSpPr>
          <p:cNvPr id="3737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CC85A8-E5AF-4EB5-B7E2-D0D182AA9E25}" type="slidenum">
              <a:rPr lang="en-US" altLang="en-US" smtClean="0">
                <a:solidFill>
                  <a:prstClr val="black"/>
                </a:solidFill>
                <a:latin typeface="Calibri" panose="020F0502020204030204" pitchFamily="34" charset="0"/>
              </a:rPr>
              <a:pPr/>
              <a:t>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464279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mtClean="0"/>
          </a:p>
        </p:txBody>
      </p:sp>
      <p:sp>
        <p:nvSpPr>
          <p:cNvPr id="429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3F40A1-0893-4FF0-ABF8-AF3DAD1D85C7}" type="slidenum">
              <a:rPr lang="en-US" altLang="en-US" smtClean="0">
                <a:solidFill>
                  <a:prstClr val="black"/>
                </a:solidFill>
                <a:latin typeface="Calibri" panose="020F0502020204030204" pitchFamily="34" charset="0"/>
              </a:rPr>
              <a:pPr/>
              <a:t>31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7551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2 - Θέση σημειώσεων"/>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gn="just">
              <a:defRPr/>
            </a:pPr>
            <a:r>
              <a:rPr lang="el-GR" altLang="el-GR" sz="1300" smtClean="0"/>
              <a:t>Οι </a:t>
            </a:r>
            <a:r>
              <a:rPr lang="el-GR" altLang="el-GR" sz="1300" b="1" smtClean="0"/>
              <a:t>βαλβίδες ελέγχου</a:t>
            </a:r>
            <a:r>
              <a:rPr lang="en-US" altLang="el-GR" sz="1300" b="1" smtClean="0"/>
              <a:t> </a:t>
            </a:r>
            <a:r>
              <a:rPr lang="el-GR" altLang="el-GR" sz="1300" b="1" smtClean="0"/>
              <a:t>πίεσης προστατεύουν τα υδραυλικά συστήματα που συνδέονται με τη βαλβίδα από μεγάλες πιέσεις που</a:t>
            </a:r>
            <a:r>
              <a:rPr lang="en-US" altLang="el-GR" sz="1300" b="1" smtClean="0"/>
              <a:t> </a:t>
            </a:r>
            <a:r>
              <a:rPr lang="el-GR" altLang="el-GR" sz="1300" smtClean="0"/>
              <a:t>μπορεί να δημιουργηθούν κατά το άνοιγμα ή κλείσιμο των διόδων των βαλβίδων καθώς επίσης και κατά την</a:t>
            </a:r>
            <a:r>
              <a:rPr lang="en-US" altLang="el-GR" sz="1300" smtClean="0"/>
              <a:t> </a:t>
            </a:r>
            <a:r>
              <a:rPr lang="el-GR" altLang="el-GR" sz="1300" smtClean="0"/>
              <a:t>αύξηση των απαιτήσεων σε ρευστό.</a:t>
            </a:r>
          </a:p>
          <a:p>
            <a:pPr algn="just">
              <a:defRPr/>
            </a:pPr>
            <a:r>
              <a:rPr lang="el-GR" altLang="el-GR" sz="1300" smtClean="0"/>
              <a:t>Οι βασικές βαλβίδες που χρησιμοποιούνται για τον έλεγχο της</a:t>
            </a:r>
            <a:r>
              <a:rPr lang="en-US" altLang="el-GR" sz="1300" smtClean="0"/>
              <a:t> </a:t>
            </a:r>
            <a:r>
              <a:rPr lang="el-GR" altLang="el-GR" sz="1300" smtClean="0"/>
              <a:t>ροής σε ένα έμβολο είναι οι </a:t>
            </a:r>
            <a:r>
              <a:rPr lang="el-GR" altLang="el-GR" sz="1300" b="1" smtClean="0"/>
              <a:t>βαλβίδες κατεύθυνσης - οδήγησης οι οποίες με κατάλληλη υδραυλική ή</a:t>
            </a:r>
          </a:p>
          <a:p>
            <a:pPr algn="just">
              <a:defRPr/>
            </a:pPr>
            <a:r>
              <a:rPr lang="el-GR" altLang="el-GR" sz="1300" smtClean="0"/>
              <a:t>μηχανική ή ηλεκτρική ενεργοποίηση καθορίζουν τον δρόμο της ροής προς ένα έμβολο. Οι </a:t>
            </a:r>
            <a:r>
              <a:rPr lang="el-GR" altLang="el-GR" sz="1300" b="1" smtClean="0"/>
              <a:t>βαλβίδες ελέγχου ροής χρησιμοποιούνται για την εξομάλυνση της</a:t>
            </a:r>
            <a:r>
              <a:rPr lang="en-US" altLang="el-GR" sz="1300" b="1" smtClean="0"/>
              <a:t> </a:t>
            </a:r>
            <a:r>
              <a:rPr lang="el-GR" altLang="el-GR" sz="1300" smtClean="0"/>
              <a:t>ροής σε ένα υδραυλικό σύστημα ή την αλλαγή της ταχύτητας του ρευστού στα διάφορα υποσυστήματα ενός</a:t>
            </a:r>
            <a:r>
              <a:rPr lang="en-US" altLang="el-GR" sz="1300" smtClean="0"/>
              <a:t> </a:t>
            </a:r>
            <a:r>
              <a:rPr lang="el-GR" altLang="el-GR" sz="1300" smtClean="0"/>
              <a:t>υδραυλικού συστήματος.</a:t>
            </a:r>
            <a:r>
              <a:rPr lang="en-US" altLang="el-GR" sz="1300" smtClean="0"/>
              <a:t> </a:t>
            </a:r>
            <a:endParaRPr lang="el-GR" altLang="el-GR" sz="1300" smtClean="0"/>
          </a:p>
          <a:p>
            <a:pPr algn="just">
              <a:defRPr/>
            </a:pPr>
            <a:endParaRPr lang="el-GR" altLang="el-GR" sz="1300" u="sng" smtClean="0"/>
          </a:p>
          <a:p>
            <a:pPr algn="just">
              <a:defRPr/>
            </a:pPr>
            <a:r>
              <a:rPr lang="el-GR" altLang="el-GR" sz="1300" u="sng" smtClean="0"/>
              <a:t>ΒΑΛΒΙΔΕΣ ΑΣΦΑΛΕΙΑΣ</a:t>
            </a:r>
            <a:endParaRPr lang="el-GR" altLang="el-GR" sz="1300" smtClean="0"/>
          </a:p>
          <a:p>
            <a:pPr algn="just">
              <a:defRPr/>
            </a:pPr>
            <a:r>
              <a:rPr lang="el-GR" altLang="el-GR" sz="1300" smtClean="0"/>
              <a:t>Γενικά οι βαλβίδες ανακουφίσεως χρησιμοποιούνται για να προστατεύουν τα εξαρτήματα ενός υδραυλικού συστήματος από κάθε υπερφόρτιση.</a:t>
            </a:r>
          </a:p>
          <a:p>
            <a:pPr algn="just">
              <a:defRPr/>
            </a:pPr>
            <a:r>
              <a:rPr lang="el-GR" altLang="el-GR" sz="1300" smtClean="0"/>
              <a:t>Οι βαλβίδες ανακουφίσεως είναι του τύπου κανονικά κλειστές. Παίρνουν εντολή από την πίεση στο κύκλωμα και κατευθύνουν την παροχή της αντλίας προς την δεξαμενή όταν στο κύκλωμα αναπτυχθεί η προκαθορισμένη μέγιστη πίεση.</a:t>
            </a:r>
          </a:p>
          <a:p>
            <a:pPr algn="just">
              <a:defRPr/>
            </a:pPr>
            <a:r>
              <a:rPr lang="el-GR" altLang="el-GR" sz="1300" smtClean="0"/>
              <a:t>Υπάρχουν δύο τύποι βαλβίδων ανακουφίσεως:</a:t>
            </a:r>
          </a:p>
          <a:p>
            <a:pPr algn="just">
              <a:defRPr/>
            </a:pPr>
            <a:r>
              <a:rPr lang="el-GR" altLang="el-GR" sz="1300" smtClean="0"/>
              <a:t>α. Οι βαλβίδες απ’ ευθείας δράσεως</a:t>
            </a:r>
          </a:p>
          <a:p>
            <a:pPr algn="just">
              <a:defRPr/>
            </a:pPr>
            <a:r>
              <a:rPr lang="el-GR" altLang="el-GR" sz="1300" smtClean="0"/>
              <a:t>β. Οι σύνθετες (ή ισορροπημένου εμβόλου) ανακουφιστικές βαλβίδες.</a:t>
            </a:r>
          </a:p>
          <a:p>
            <a:pPr algn="just">
              <a:defRPr/>
            </a:pPr>
            <a:r>
              <a:rPr lang="en-US" altLang="el-GR" sz="1300" smtClean="0"/>
              <a:t> </a:t>
            </a:r>
            <a:endParaRPr lang="el-GR" altLang="el-GR" sz="1300" smtClean="0"/>
          </a:p>
          <a:p>
            <a:pPr algn="just">
              <a:defRPr/>
            </a:pPr>
            <a:r>
              <a:rPr lang="en-US" altLang="el-GR" smtClean="0"/>
              <a:t> </a:t>
            </a:r>
            <a:endParaRPr lang="el-GR" altLang="el-GR" smtClean="0"/>
          </a:p>
          <a:p>
            <a:pPr algn="just">
              <a:defRPr/>
            </a:pPr>
            <a:r>
              <a:rPr lang="en-US" altLang="el-GR" smtClean="0"/>
              <a:t> </a:t>
            </a:r>
            <a:endParaRPr lang="el-GR" altLang="el-GR" smtClean="0"/>
          </a:p>
          <a:p>
            <a:pPr algn="just">
              <a:defRPr/>
            </a:pPr>
            <a:r>
              <a:rPr lang="en-US" altLang="el-GR" smtClean="0"/>
              <a:t> </a:t>
            </a:r>
            <a:endParaRPr lang="el-GR" altLang="el-GR" smtClean="0"/>
          </a:p>
          <a:p>
            <a:pPr algn="just">
              <a:defRPr/>
            </a:pPr>
            <a:endParaRPr lang="el-GR" altLang="el-GR" smtClean="0"/>
          </a:p>
        </p:txBody>
      </p:sp>
      <p:sp>
        <p:nvSpPr>
          <p:cNvPr id="431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9204B-00FB-406D-B67A-04F3FBB116CF}" type="slidenum">
              <a:rPr lang="en-US" altLang="en-US" smtClean="0">
                <a:solidFill>
                  <a:prstClr val="black"/>
                </a:solidFill>
                <a:latin typeface="Calibri" panose="020F0502020204030204" pitchFamily="34" charset="0"/>
              </a:rPr>
              <a:pPr/>
              <a:t>32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189303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2 - Θέση σημειώσεων"/>
          <p:cNvSpPr>
            <a:spLocks noGrp="1"/>
          </p:cNvSpPr>
          <p:nvPr>
            <p:ph type="body" idx="1"/>
          </p:nvPr>
        </p:nvSpPr>
        <p:spPr bwMode="auto">
          <a:xfrm>
            <a:off x="673100" y="4852988"/>
            <a:ext cx="5384800" cy="555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Το υγρό από την σωλήνα της πίεσης περνά μέσα από την βαλβίδα προς τη δεξαμενή.</a:t>
            </a:r>
            <a:r>
              <a:rPr lang="en-US" altLang="el-GR" smtClean="0"/>
              <a:t> </a:t>
            </a:r>
            <a:r>
              <a:rPr lang="el-GR" altLang="el-GR" smtClean="0"/>
              <a:t>Αυτή η εκτροπή του υδραυλικού υγρού αποτρέπει οποιαδήποτε ανύψωση πίεσης μέσα στο κύκλωμα. Τώρα όταν η πίεση σε μία τιμή κατώτερη της πίεσης ρυθμίσεως το ελατήριο ξανασπρώχνει το έμβολο πάνω στην έδρα του και η βαλβίδα κλείνει. Η πίεση κατά την στιγμή που το υδραυλικό υγρό μόλις αρχίζει το διαφεύγει ονομάζεται </a:t>
            </a:r>
            <a:r>
              <a:rPr lang="el-GR" altLang="el-GR" u="sng" smtClean="0"/>
              <a:t>ΠΙΕΣΗ ΑΝΟΙΓΜΑΤΟΣ</a:t>
            </a:r>
            <a:r>
              <a:rPr lang="el-GR" altLang="el-GR" smtClean="0"/>
              <a:t> της βαλβίδας.</a:t>
            </a:r>
          </a:p>
          <a:p>
            <a:pPr algn="just"/>
            <a:r>
              <a:rPr lang="el-GR" altLang="el-GR" smtClean="0"/>
              <a:t>Η πίεση που επιτρέπει ολόκληρη την παροχή της αντλίας να διοχετεύεται προς τη δεξαμενή από μέσα από την τελεύταια ανοικτή βαλβίδα ονομάζεται </a:t>
            </a:r>
            <a:r>
              <a:rPr lang="el-GR" altLang="el-GR" u="sng" smtClean="0"/>
              <a:t>ΠΙΕΣΗ ΠΛΗΡΟΥΣ ΡΟΗΣ</a:t>
            </a:r>
            <a:r>
              <a:rPr lang="el-GR" altLang="el-GR" smtClean="0"/>
              <a:t>.</a:t>
            </a:r>
          </a:p>
          <a:p>
            <a:pPr algn="just"/>
            <a:r>
              <a:rPr lang="el-GR" altLang="el-GR" smtClean="0"/>
              <a:t>Επειδή, όπως είναι γνωστό η αντίσταση ενός ελατηρίου αυξάνει όσο αυτό συσπερούται σωστά πρέπει να περιμένουμε ότι η πίεση πλήρους ροής θα είναι μεγαλύτερη από την πίεση ανοίγματος. Η διαφορά αυτών των δύο συγκρινόμενων πιέσεων σε μια βαλβίβα ανακουφίσεως οναμάζεται </a:t>
            </a:r>
            <a:r>
              <a:rPr lang="el-GR" altLang="el-GR" u="sng" smtClean="0"/>
              <a:t>ΠΙΕΣΗ ΚΑΤΑΠΟΝΗΣΕΩΣ</a:t>
            </a:r>
            <a:r>
              <a:rPr lang="el-GR" altLang="el-GR" smtClean="0"/>
              <a:t>.</a:t>
            </a:r>
          </a:p>
        </p:txBody>
      </p:sp>
      <p:sp>
        <p:nvSpPr>
          <p:cNvPr id="433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DAE38A-0525-43CF-8535-1C9311E18D21}" type="slidenum">
              <a:rPr lang="en-US" altLang="en-US" smtClean="0">
                <a:solidFill>
                  <a:prstClr val="black"/>
                </a:solidFill>
                <a:latin typeface="Calibri" panose="020F0502020204030204" pitchFamily="34" charset="0"/>
              </a:rPr>
              <a:pPr/>
              <a:t>33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684578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Όταν έρχεται το υδραυλικό ρευστό από την αντλία περνά μέσω του μικρού αγωγού που υπάρχει στο κάτω έμβολο και καταλαμβάνει το χώρο και από τις δύο πλευρές του εμβόλου. Επειδή το έμβολο είναι υδραυλικά ισορροπημένο. Οι επιφάνειες και από τις δύο πλευρές του εμβόλου είναι ίδιες σε εμβαδόν άρα και η πίεση που ασκείται είναι ίση και αντίρροπη. Εκείνο που κρατά κλειστό τον αγωγό της βαλβίδας προς τη δεξαμενή είναι η τάση του ελατηρίου που επηρεάζει το έμβολο.</a:t>
            </a:r>
          </a:p>
          <a:p>
            <a:pPr algn="just"/>
            <a:r>
              <a:rPr lang="el-GR" altLang="el-GR" smtClean="0"/>
              <a:t>Επίσης η ίδια πίεση μέσω ενός μικρού αγωγού πηγαίνει και στη βαλβίδα απ’ ευθείας δράσης που είναι ενσωματωμένη στον κορμό της κύριας βαλβίδας, με αντικειμενικό σκοπό να ανοίξει την βαλβίδα στην τάση που έχει ρυθμιστεί το ελατήριο της βαλβίδας απ’ ευθείας δράσης.</a:t>
            </a:r>
          </a:p>
          <a:p>
            <a:pPr algn="just"/>
            <a:r>
              <a:rPr lang="el-GR" altLang="el-GR" smtClean="0"/>
              <a:t>Αυτό το ελατήριο ρυθμίζει την πίεση λειτουργίας όλης της βαλβίδας, φθάνοντας η πίεση εκεί που μπορεί να κατανικήσει την τάση του ελατηρίου, ανοίγει ο κώνος που κρατά κλειστή την δίοδο, τότε ελάχιστο λάδι διαρροής φεύγει μέσω του κώνου προς τη δεξαμενή. Αυτό το ελάχιστο λάδι, διαταράσσει την ισορροπία που υπάρχει στο κάτω έμβολο μεταξύ των δύο χώρων. Το ταυ (Τ) ανοίγει και η κύρια παροχή της αντλίας πηγαίνει στην δεξαμενή.</a:t>
            </a:r>
          </a:p>
          <a:p>
            <a:pPr algn="just"/>
            <a:r>
              <a:rPr lang="el-GR" altLang="el-GR" b="1" smtClean="0"/>
              <a:t/>
            </a:r>
            <a:br>
              <a:rPr lang="el-GR" altLang="el-GR" b="1" smtClean="0"/>
            </a:br>
            <a:endParaRPr lang="el-GR" altLang="el-GR" smtClean="0"/>
          </a:p>
        </p:txBody>
      </p:sp>
      <p:sp>
        <p:nvSpPr>
          <p:cNvPr id="435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753CD-E867-4819-BC4C-5EDB89EA4962}" type="slidenum">
              <a:rPr lang="en-US" altLang="en-US" smtClean="0">
                <a:solidFill>
                  <a:prstClr val="black"/>
                </a:solidFill>
                <a:latin typeface="Calibri" panose="020F0502020204030204" pitchFamily="34" charset="0"/>
              </a:rPr>
              <a:pPr/>
              <a:t>34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367499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Το λάδι φθάνοντας στο στόμιο της εισόδου σταματά μέχρις ότου η πίεση πιλότος ξεπεράσει την ρύθμιση της βαλβίδας.</a:t>
            </a:r>
          </a:p>
          <a:p>
            <a:pPr algn="just"/>
            <a:r>
              <a:rPr lang="el-GR" altLang="el-GR" smtClean="0"/>
              <a:t>Κατευθύνεται τότε το λάδι προς τη δεξαμενή από το στόμιο της εξόδου εφ’ όσον η πίεση πιλότος παραμένει μεγαλύτερη από την ρύθμιση βαλβίδας. Η ελεύθερη ροή στην αντίθετη κατεύθυνση γίνεται από το στόμιο εξόδου προς το στόμιο εισόδου μέσω της ενσωματωμένης βαλβίδας αντεπιστροφής. Η χρησιμοποίηση αυτού του τύπου της βαλβίδας είναι παρόμοια με κείνη των βαλβίδων του τύπου 1.</a:t>
            </a:r>
          </a:p>
          <a:p>
            <a:pPr algn="just"/>
            <a:r>
              <a:rPr lang="el-GR" altLang="el-GR" smtClean="0"/>
              <a:t>Η ενσωματωμένη βαλβίδα αντεπιστροφής επιτρέπει την απαραίτητη ελεύθερη ροή για το ανέβασμα του εμβόλου και η βαλβίδα ελέγχει το κατέβασμα.</a:t>
            </a:r>
          </a:p>
          <a:p>
            <a:endParaRPr lang="el-GR" altLang="el-GR" smtClean="0"/>
          </a:p>
        </p:txBody>
      </p:sp>
      <p:sp>
        <p:nvSpPr>
          <p:cNvPr id="4372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95F2E3-27BD-4542-BC3A-40ABEB18B2B4}" type="slidenum">
              <a:rPr lang="en-US" altLang="en-US" smtClean="0">
                <a:solidFill>
                  <a:prstClr val="black"/>
                </a:solidFill>
                <a:latin typeface="Calibri" panose="020F0502020204030204" pitchFamily="34" charset="0"/>
              </a:rPr>
              <a:pPr/>
              <a:t>35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808167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l-GR" altLang="el-GR" smtClean="0"/>
              <a:t>Χρησιμοποιείται για να προκαλέσει μια δράση σε ένα κλάδο κυκλώματος μετά από υδραυλική εντολή, ενώ η πίεση του κυρίως κυκλώματος διατηρείται όπως έχει ρυθμιστεί</a:t>
            </a:r>
          </a:p>
          <a:p>
            <a:pPr algn="just" eaLnBrk="1" hangingPunct="1"/>
            <a:r>
              <a:rPr lang="el-GR" altLang="el-GR" smtClean="0"/>
              <a:t>Όταν η πίεση στο κυρίως σύστημα ανέλθει στην πίεση ανοίγματος, το κυρίως έμβολο της βαλβίδας ανέρχεται και επιτρέπει τη ροή προς το δευτερεύον κύκλωμα που είναι συνδεδεμένο στη γραμμή επιστροφής</a:t>
            </a:r>
          </a:p>
          <a:p>
            <a:pPr algn="just" eaLnBrk="1" hangingPunct="1"/>
            <a:r>
              <a:rPr lang="el-GR" altLang="el-GR" smtClean="0"/>
              <a:t>Αντίστροφη ροή δεν είναι δυνατή και αν είναι απαραίτητη, επιτυγχάνεται με μια βαλβίδα αντεπιστροφής, που συχνά ενσωματώνεται στην ίδια τη βαλβίδα.</a:t>
            </a:r>
          </a:p>
          <a:p>
            <a:pPr algn="just" eaLnBrk="1" hangingPunct="1"/>
            <a:r>
              <a:rPr lang="el-GR" altLang="el-GR" smtClean="0"/>
              <a:t>Η γραμμή αποστράγγισης από το τμήμα εντολής είναι εξωτερική, αντί να διέρχεται μέσα από το κυρίως έμβολο</a:t>
            </a:r>
          </a:p>
        </p:txBody>
      </p:sp>
      <p:sp>
        <p:nvSpPr>
          <p:cNvPr id="439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2B77A5-EFF9-4626-BA86-040FF2617534}" type="slidenum">
              <a:rPr lang="en-US" altLang="en-US" smtClean="0">
                <a:solidFill>
                  <a:prstClr val="black"/>
                </a:solidFill>
                <a:latin typeface="Calibri" panose="020F0502020204030204" pitchFamily="34" charset="0"/>
              </a:rPr>
              <a:pPr/>
              <a:t>36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370552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Οι βαλβίδες ελέγχου πίεσης περιορίζουν την πίεση στα υδραυλικά συστήματα παρέχοντας μια δίοδο διαφυγής του ρευστού προς τη δεξαμενή. Οι βαλβίδες αυτές προστατεύουν τα υδραυλικά συστήματα από την μεγάλη πίεση που μπορεί να ασκηθεί σε αυτά από την παροχή της αντλίας. Οι κυρίως χρησιμοποιούμενες βαλβίδες ελέγχου πίεσης στη βιομηχανία είναι η βαλβίδες αποφόρτισης. Το σχηματικό διάγραμμα μιας βαλβίδας αποφόρτισης φαίνεται στο σχήμα. Όταν η πίεση στα άκρα της βαλβίδας φτάσει σε μια τιμή που καθορίζεται από την συσπείρωση του ελατηρίου, η ροή από την αντλία επιστρέφει μέσω της εκτόνωσης της βαλβίδας στη δεξαμενή με αποτέλεσμα το κύκλωμα να αποφορτίζεται.</a:t>
            </a:r>
          </a:p>
        </p:txBody>
      </p:sp>
      <p:sp>
        <p:nvSpPr>
          <p:cNvPr id="441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EAF8BE-9703-4701-986C-6CFD3174211D}" type="slidenum">
              <a:rPr lang="en-US" altLang="en-US" smtClean="0">
                <a:solidFill>
                  <a:prstClr val="black"/>
                </a:solidFill>
                <a:latin typeface="Calibri" panose="020F0502020204030204" pitchFamily="34" charset="0"/>
              </a:rPr>
              <a:pPr/>
              <a:t>37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264263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l-GR" altLang="el-GR" smtClean="0"/>
              <a:t>Χρησιμοποιείται για να θέσει υπό έλεγχο ένα μεγάλο βάρος που μετακινείται κατακόρυφα ή έτσι, ώστε να έχει την τάση να μετακινηθεί ελεύθερα λόγω βαρύτητας.</a:t>
            </a:r>
          </a:p>
          <a:p>
            <a:pPr algn="just" eaLnBrk="1" hangingPunct="1"/>
            <a:r>
              <a:rPr lang="el-GR" altLang="el-GR" smtClean="0"/>
              <a:t>Η κύρια οπή της βαλβίδας συνδέεται με την κάτω λήψη του κυλίνδρου που κινεί το βάρος.</a:t>
            </a:r>
          </a:p>
          <a:p>
            <a:pPr algn="just" eaLnBrk="1" hangingPunct="1"/>
            <a:r>
              <a:rPr lang="el-GR" altLang="el-GR" smtClean="0"/>
              <a:t>Η ρύθμιση της βαλβίδας είναι τέτοια ώστε η πίεση ανοίγματος να είναι λίγο υψηλότερη από την πίεση που χρειάζεται για να συγκρατήσει το βάρος.</a:t>
            </a:r>
          </a:p>
          <a:p>
            <a:pPr algn="just" eaLnBrk="1" hangingPunct="1">
              <a:lnSpc>
                <a:spcPct val="90000"/>
              </a:lnSpc>
            </a:pPr>
            <a:r>
              <a:rPr lang="el-GR" altLang="el-GR" smtClean="0"/>
              <a:t>Όταν η παροχή της αντλίας κατευθύνεται στην άνω λήψη του κυλίνδρου για να κατεβάσει το βάρος, η πίεση στην κύρια οπή Α της βαλβίδας υψώνεται και το έμβολο ανέρχεται, ανοίγοντας τη δίοδο για την επιστροφή του ρευστού στη δεξαμενή. </a:t>
            </a:r>
          </a:p>
          <a:p>
            <a:pPr algn="just" eaLnBrk="1" hangingPunct="1">
              <a:lnSpc>
                <a:spcPct val="90000"/>
              </a:lnSpc>
            </a:pPr>
            <a:r>
              <a:rPr lang="el-GR" altLang="el-GR" smtClean="0"/>
              <a:t>Η άνοδος του εμβόλου ελέγχεται πάντα από τη δύναμη του ελατηρίου Γ, που τείνει να προβάλει αντίσταση στην κάθοδο του βάρους.</a:t>
            </a:r>
          </a:p>
          <a:p>
            <a:endParaRPr lang="el-GR" altLang="el-GR" smtClean="0"/>
          </a:p>
        </p:txBody>
      </p:sp>
      <p:sp>
        <p:nvSpPr>
          <p:cNvPr id="443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EF7665-E119-447B-881E-861E1FCB97C7}" type="slidenum">
              <a:rPr lang="en-US" altLang="en-US" smtClean="0">
                <a:solidFill>
                  <a:prstClr val="black"/>
                </a:solidFill>
                <a:latin typeface="Calibri" panose="020F0502020204030204" pitchFamily="34" charset="0"/>
              </a:rPr>
              <a:pPr/>
              <a:t>38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582228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Χρησιμοποιείται συνήθως στη γραμμή επιστροφής ενός υδραυλικού κινητήρα για να εμποδίσει την ανεξέλεγκτη αύξηση της ταχύτητας του κινητήρα όταν το φορτίο τείνει να επιταχυνθεί και να εμποδίσει την ανεξέλεγκτη αύξηση της πίεσης όταν επιβραδύνουμε ή σταματούμε απότομα την κίνηση.</a:t>
            </a:r>
          </a:p>
          <a:p>
            <a:pPr algn="just" eaLnBrk="1" hangingPunct="1"/>
            <a:r>
              <a:rPr lang="el-GR" altLang="el-GR" smtClean="0"/>
              <a:t>Μπορεί λοιπόν λόγω αυτής της κατάστασης να δημιουργηθεί σπηλαίωση στο υδραυλικό  μοτέρ.</a:t>
            </a:r>
          </a:p>
          <a:p>
            <a:pPr algn="just" eaLnBrk="1" hangingPunct="1"/>
            <a:r>
              <a:rPr lang="el-GR" altLang="el-GR" smtClean="0"/>
              <a:t>Η πτώση πίεσης στην είσοδο του κινητήρα αφήνει ελεύθερο το κυρίως έμβολο που συγκρατείται για να μην κατέβει μόνο με την αντίσταση του βοηθητικού εμβολιδίου.</a:t>
            </a:r>
          </a:p>
          <a:p>
            <a:pPr algn="just" eaLnBrk="1" hangingPunct="1"/>
            <a:r>
              <a:rPr lang="el-GR" altLang="el-GR" smtClean="0"/>
              <a:t>Η ισορροπία μεταξύ δυνάμεως ελατηρίου και δυνάμεως λόγω πίεσης στην έξοδο του μοτέρ, έχει σαν αποτέλεσμα βαθμιαίο και θετικό κλείσιμο της βαλβίδας και ομαλή πέδηση του μοτέρ.</a:t>
            </a:r>
          </a:p>
          <a:p>
            <a:pPr algn="just"/>
            <a:endParaRPr lang="el-GR" altLang="el-GR" smtClean="0"/>
          </a:p>
        </p:txBody>
      </p:sp>
      <p:sp>
        <p:nvSpPr>
          <p:cNvPr id="4454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E348FB-519B-4081-B233-BE21A13BFD1F}" type="slidenum">
              <a:rPr lang="en-US" altLang="en-US" smtClean="0">
                <a:solidFill>
                  <a:prstClr val="black"/>
                </a:solidFill>
                <a:latin typeface="Calibri" panose="020F0502020204030204" pitchFamily="34" charset="0"/>
              </a:rPr>
              <a:pPr/>
              <a:t>39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78665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Οι υδραυλικές βαλβίδες είναι υδραυλικά συστήματα τα οποία ρυθμίζουν και ελέγχουν την ροή του ρευστού σε υδραυλικά κυκλώματα ενέργειας που συνδέονται με την έξοδο της βαλβίδας. Οι υδραυλικές βαλβίδες αποτελούνται από ένα σταθερό μέρος και ένα κινητό μηχανικό μέρος που κατευθύνει την ροή στα διάφορα κανάλια εξόδου της βαλβίδας. Η κίνηση του μηχανικού μέρους μπορεί να γίνει με χειροκίνητο, μηχανικό, υδραυλικό και ηλεκτρικό τρόπο.</a:t>
            </a:r>
          </a:p>
          <a:p>
            <a:pPr algn="just"/>
            <a:r>
              <a:rPr lang="el-GR" altLang="el-GR" smtClean="0"/>
              <a:t>Οι βαλβίδες κατηγοριοποιούνται σύμφωνα με τον τρόπο ρύθμισης της ροής: σε βαλβίδες τύπου εμβόλου (βλ. άλλη διαφάνεια  Σχήμα 3.1 και 3.2), βαλβίδες τύπου πτερυγίου ακροφυσίου (βλ. άλλη διαφάνεια  Σχήμα 3.3) και βαλβίδες τύπου τζετ-ακροφυσίου (βλ. άλλη διαφάνεια Σχήμα 3.4).</a:t>
            </a:r>
          </a:p>
          <a:p>
            <a:pPr algn="just"/>
            <a:r>
              <a:rPr lang="el-GR" altLang="el-GR" smtClean="0"/>
              <a:t>Στις βαλβίδες τύπου εμβόλου η ρύθμιση της ροής επιτυγχάνεται με την κίνηση ενός εμβόλου που επιτρέπει τη δίοδο ή τη διακοπή του ρευστού από τα στόμια της βαλβίδας. Οι βαλβίδες τύπου πτερυγίου ακροφυσίου στηρίζονται στην αρχή της μεταβαλλόμενης διαρροής που επιτυγχάνεται με την κίνηση ενός πτερυγίου. Οι βαλβίδες τύπου τζετ-ακροφυσίου αποτελούνται από ένα ακροφύσιο που μπορεί να περιστραφεί γύρω από ένα σταθερό σημείο και διοχετεύει τα δύο κανάλια ροής με ρευστό σε μεγάλη πίεση. Η Περιστροφή του ακροφυσίου κατευθύνει το ρευστό στα δύο κανάλια ροής.</a:t>
            </a:r>
          </a:p>
        </p:txBody>
      </p:sp>
      <p:sp>
        <p:nvSpPr>
          <p:cNvPr id="4474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E97214-C92B-4A17-A1FB-BE83BD188714}" type="slidenum">
              <a:rPr lang="en-US" altLang="en-US" smtClean="0">
                <a:solidFill>
                  <a:prstClr val="black"/>
                </a:solidFill>
                <a:latin typeface="Calibri" panose="020F0502020204030204" pitchFamily="34" charset="0"/>
              </a:rPr>
              <a:pPr/>
              <a:t>40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47206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2 - Θέση σημειώσεων"/>
          <p:cNvSpPr>
            <a:spLocks noGrp="1"/>
          </p:cNvSpPr>
          <p:nvPr>
            <p:ph type="body" idx="1"/>
          </p:nvPr>
        </p:nvSpPr>
        <p:spPr bwMode="auto">
          <a:xfrm>
            <a:off x="673100" y="4967288"/>
            <a:ext cx="5384800" cy="5278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b="1" smtClean="0"/>
              <a:t>Δύναμη</a:t>
            </a:r>
          </a:p>
          <a:p>
            <a:pPr algn="just"/>
            <a:r>
              <a:rPr lang="el-GR" altLang="el-GR" smtClean="0"/>
              <a:t>Δύναμη είναι η κάθε αιτία που είναι ικανή να μεταβάλλει την κατάσταση ηρεμίας ή κίνησης ενός σώματος. Η μονάδα μέτρησης της δύναμης είναι το </a:t>
            </a:r>
            <a:r>
              <a:rPr lang="en-US" altLang="el-GR" smtClean="0"/>
              <a:t>Newton</a:t>
            </a:r>
            <a:r>
              <a:rPr lang="en-US" altLang="el-GR" b="1" smtClean="0"/>
              <a:t> </a:t>
            </a:r>
            <a:r>
              <a:rPr lang="el-GR" altLang="el-GR" smtClean="0"/>
              <a:t>(</a:t>
            </a:r>
            <a:r>
              <a:rPr lang="en-US" altLang="el-GR" smtClean="0"/>
              <a:t>N</a:t>
            </a:r>
            <a:r>
              <a:rPr lang="el-GR" altLang="el-GR" smtClean="0"/>
              <a:t>).  Το </a:t>
            </a:r>
            <a:r>
              <a:rPr lang="en-US" altLang="el-GR" smtClean="0"/>
              <a:t>Newton</a:t>
            </a:r>
            <a:r>
              <a:rPr lang="el-GR" altLang="el-GR" smtClean="0"/>
              <a:t> είναι εκείνη η δύναμη που μεταδίδει σ’ ένα σώμα που έχει μάζα 1 </a:t>
            </a:r>
            <a:r>
              <a:rPr lang="en-US" altLang="el-GR" smtClean="0"/>
              <a:t>kg</a:t>
            </a:r>
            <a:r>
              <a:rPr lang="el-GR" altLang="el-GR" smtClean="0"/>
              <a:t>, μία επιτάχυνση 1. Για να διευκολύνουμε την αναλογία της παλιάς μονάδας μέτρησης της δύναμης με την καινούργια, χρησιμοποιούμε την ακόλουθη αναλογία:</a:t>
            </a:r>
          </a:p>
          <a:p>
            <a:pPr algn="just"/>
            <a:r>
              <a:rPr lang="de-DE" altLang="el-GR" smtClean="0"/>
              <a:t>1Kp = 9,8N = 0,98daN </a:t>
            </a:r>
            <a:r>
              <a:rPr lang="el-GR" altLang="el-GR" smtClean="0"/>
              <a:t>όπου</a:t>
            </a:r>
            <a:r>
              <a:rPr lang="de-DE" altLang="el-GR" smtClean="0"/>
              <a:t>: 10N = 1daN.</a:t>
            </a:r>
            <a:endParaRPr lang="el-GR" altLang="el-GR" smtClean="0"/>
          </a:p>
          <a:p>
            <a:pPr algn="just"/>
            <a:r>
              <a:rPr lang="el-GR" altLang="el-GR" b="1" smtClean="0"/>
              <a:t>Ροπή στρέψης</a:t>
            </a:r>
          </a:p>
          <a:p>
            <a:pPr algn="just"/>
            <a:r>
              <a:rPr lang="el-GR" altLang="el-GR" smtClean="0"/>
              <a:t>Η μονάδα μέτρησης της ροπής είναι το μέτρο - </a:t>
            </a:r>
            <a:r>
              <a:rPr lang="en-US" altLang="el-GR" smtClean="0"/>
              <a:t>Newton</a:t>
            </a:r>
            <a:r>
              <a:rPr lang="el-GR" altLang="el-GR" smtClean="0"/>
              <a:t>.</a:t>
            </a:r>
          </a:p>
          <a:p>
            <a:pPr algn="just"/>
            <a:r>
              <a:rPr lang="el-GR" altLang="el-GR" smtClean="0"/>
              <a:t>Συμβολίζεται με το </a:t>
            </a:r>
            <a:r>
              <a:rPr lang="en-US" altLang="el-GR" smtClean="0"/>
              <a:t>mN</a:t>
            </a:r>
            <a:r>
              <a:rPr lang="el-GR" altLang="el-GR" smtClean="0"/>
              <a:t>.</a:t>
            </a:r>
          </a:p>
          <a:p>
            <a:pPr algn="just"/>
            <a:r>
              <a:rPr lang="el-GR" altLang="el-GR" smtClean="0"/>
              <a:t> </a:t>
            </a:r>
            <a:r>
              <a:rPr lang="el-GR" altLang="el-GR" b="1" smtClean="0"/>
              <a:t>Έργο</a:t>
            </a:r>
          </a:p>
          <a:p>
            <a:pPr algn="just"/>
            <a:r>
              <a:rPr lang="el-GR" altLang="el-GR" smtClean="0"/>
              <a:t>Το έργο προσδιορίζει την επιβολή μιας δύναμης που μεταθέτει το σημείο της εφαρμογής σε κάποια απόσταση. Η μονάδα του έργου είναι το </a:t>
            </a:r>
            <a:r>
              <a:rPr lang="en-US" altLang="el-GR" smtClean="0"/>
              <a:t>Joule</a:t>
            </a:r>
            <a:r>
              <a:rPr lang="el-GR" altLang="el-GR" smtClean="0"/>
              <a:t> που συμβολίζεται με το </a:t>
            </a:r>
            <a:r>
              <a:rPr lang="en-US" altLang="el-GR" smtClean="0"/>
              <a:t>J</a:t>
            </a:r>
            <a:r>
              <a:rPr lang="el-GR" altLang="el-GR" smtClean="0"/>
              <a:t>.  Το </a:t>
            </a:r>
            <a:r>
              <a:rPr lang="en-US" altLang="el-GR" smtClean="0"/>
              <a:t>Joule</a:t>
            </a:r>
            <a:r>
              <a:rPr lang="el-GR" altLang="el-GR" smtClean="0"/>
              <a:t> είναι το έργο που παράγεται από μία δύναμη 1Ν, που το σημείο εφαρμογής της μετατίθεται 1</a:t>
            </a:r>
            <a:r>
              <a:rPr lang="en-US" altLang="el-GR" smtClean="0"/>
              <a:t>m</a:t>
            </a:r>
            <a:r>
              <a:rPr lang="el-GR" altLang="el-GR" smtClean="0"/>
              <a:t> στην κατεύθυνση της δύναμης. </a:t>
            </a:r>
          </a:p>
          <a:p>
            <a:pPr algn="just"/>
            <a:r>
              <a:rPr lang="en-US" altLang="el-GR" smtClean="0"/>
              <a:t> </a:t>
            </a:r>
            <a:r>
              <a:rPr lang="el-GR" altLang="el-GR" b="1" smtClean="0"/>
              <a:t>Ισχύς</a:t>
            </a:r>
            <a:r>
              <a:rPr lang="en-US" altLang="el-GR" b="1" smtClean="0"/>
              <a:t> </a:t>
            </a:r>
            <a:endParaRPr lang="el-GR" altLang="el-GR" b="1" smtClean="0"/>
          </a:p>
          <a:p>
            <a:pPr algn="just"/>
            <a:r>
              <a:rPr lang="el-GR" altLang="el-GR" smtClean="0"/>
              <a:t>Η ισχύς είναι το έργο που γίνεται στην μονάδα του χρόνου. Η μονάδα ισχύος είναι τώρα το </a:t>
            </a:r>
            <a:r>
              <a:rPr lang="en-US" altLang="el-GR" smtClean="0"/>
              <a:t>Watt</a:t>
            </a:r>
            <a:r>
              <a:rPr lang="el-GR" altLang="el-GR" smtClean="0"/>
              <a:t>.  Συμβολίζεται με το </a:t>
            </a:r>
            <a:r>
              <a:rPr lang="en-US" altLang="el-GR" smtClean="0"/>
              <a:t>W</a:t>
            </a:r>
            <a:r>
              <a:rPr lang="el-GR" altLang="el-GR" smtClean="0"/>
              <a:t>. Η συνηθισμένη μονάδα ισχύος είναι το 1 </a:t>
            </a:r>
            <a:r>
              <a:rPr lang="en-US" altLang="el-GR" smtClean="0"/>
              <a:t>kW</a:t>
            </a:r>
            <a:r>
              <a:rPr lang="el-GR" altLang="el-GR" smtClean="0"/>
              <a:t> = 1000</a:t>
            </a:r>
            <a:r>
              <a:rPr lang="en-US" altLang="el-GR" smtClean="0"/>
              <a:t>W</a:t>
            </a:r>
            <a:r>
              <a:rPr lang="el-GR" altLang="el-GR" smtClean="0"/>
              <a:t>. </a:t>
            </a:r>
            <a:r>
              <a:rPr lang="en-US" altLang="el-GR" smtClean="0"/>
              <a:t> </a:t>
            </a:r>
            <a:r>
              <a:rPr lang="el-GR" altLang="el-GR" smtClean="0"/>
              <a:t>ΙΣΧΥΣ = ΕΡΓΟ / ΧΡΟΝΟΣ</a:t>
            </a:r>
            <a:endParaRPr lang="el-GR" altLang="el-GR" b="1" smtClean="0"/>
          </a:p>
        </p:txBody>
      </p:sp>
      <p:sp>
        <p:nvSpPr>
          <p:cNvPr id="3758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6EDC44-8A72-4AEA-B8F9-0FF9DBBF73A4}" type="slidenum">
              <a:rPr lang="en-US" altLang="en-US" smtClean="0">
                <a:solidFill>
                  <a:prstClr val="black"/>
                </a:solidFill>
                <a:latin typeface="Calibri" panose="020F0502020204030204" pitchFamily="34" charset="0"/>
              </a:rPr>
              <a:pPr/>
              <a:t>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171244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495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771283-C231-4E68-8046-E1E79142D2A4}" type="slidenum">
              <a:rPr lang="en-US" altLang="en-US" smtClean="0">
                <a:solidFill>
                  <a:prstClr val="black"/>
                </a:solidFill>
                <a:latin typeface="Calibri" panose="020F0502020204030204" pitchFamily="34" charset="0"/>
              </a:rPr>
              <a:pPr/>
              <a:t>41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810822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Οι βαλβίδες κατεύθυνσης κατηγοριοποιούνται με βάση την λειτουργιάς τους σε βαλβίδες αντεπιστροφής</a:t>
            </a:r>
            <a:r>
              <a:rPr lang="en-US" altLang="el-GR" smtClean="0"/>
              <a:t> </a:t>
            </a:r>
            <a:r>
              <a:rPr lang="el-GR" altLang="el-GR" smtClean="0"/>
              <a:t>μονής ή διπλής κατεύθυνσης και βαλβίδες δυο ή τριών ή τεσσάρων συνδέσεων.</a:t>
            </a:r>
            <a:endParaRPr lang="en-US" altLang="el-GR" smtClean="0"/>
          </a:p>
          <a:p>
            <a:pPr algn="just"/>
            <a:r>
              <a:rPr lang="el-GR" altLang="el-GR" smtClean="0"/>
              <a:t>Οι βαλβίδες αντεπιστροφής επιτρέπουν τη ροή του ρευστού προς μια κατεύθυνση. Στις οδηγούμενες</a:t>
            </a:r>
            <a:r>
              <a:rPr lang="en-US" altLang="el-GR" smtClean="0"/>
              <a:t> </a:t>
            </a:r>
            <a:r>
              <a:rPr lang="el-GR" altLang="el-GR" smtClean="0"/>
              <a:t>βαλβίδες αντεπιστροφής η ροή επιτρέπεται και προς την άλλη κατεύθυνση με κατάλληλη ηλεκτρική ή</a:t>
            </a:r>
            <a:r>
              <a:rPr lang="en-US" altLang="el-GR" smtClean="0"/>
              <a:t> </a:t>
            </a:r>
            <a:r>
              <a:rPr lang="el-GR" altLang="el-GR" smtClean="0"/>
              <a:t>μηχανική ή υδραυλική ενεργοποίηση. Η λειτουργία τους βασίζεται στην ύπαρξη ενός ελατηρίου με μικρή</a:t>
            </a:r>
            <a:r>
              <a:rPr lang="en-US" altLang="el-GR" smtClean="0"/>
              <a:t> </a:t>
            </a:r>
            <a:r>
              <a:rPr lang="el-GR" altLang="el-GR" smtClean="0"/>
              <a:t>σταθερά σκληρότητας που συγκρατεί μια σφαίρα και επιτρέπει την δίοδο του ρευστού. Σύμφωνα με το</a:t>
            </a:r>
            <a:r>
              <a:rPr lang="en-US" altLang="el-GR" smtClean="0"/>
              <a:t> </a:t>
            </a:r>
            <a:r>
              <a:rPr lang="el-GR" altLang="el-GR" smtClean="0"/>
              <a:t>Σχήμα μια μικρή πίεση στην είσοδο της βαλβίδας κρατάει το ελατήριο συμπιεσμένο με αποτέλεσμα η</a:t>
            </a:r>
            <a:r>
              <a:rPr lang="en-US" altLang="el-GR" smtClean="0"/>
              <a:t> </a:t>
            </a:r>
            <a:r>
              <a:rPr lang="el-GR" altLang="el-GR" smtClean="0"/>
              <a:t>ροή να εισέρχεται από την είσοδο και να οδηγείται στην έξοδο της βαλβίδας. Σε περίπτωση που το ρευστό</a:t>
            </a:r>
            <a:r>
              <a:rPr lang="en-US" altLang="el-GR" smtClean="0"/>
              <a:t> </a:t>
            </a:r>
            <a:r>
              <a:rPr lang="el-GR" altLang="el-GR" smtClean="0"/>
              <a:t>έρχεται από την αντίθετη κατεύθυνση η σφαίρα πιέζεται και κλείνει την είσοδο στο κανάλι ροής με</a:t>
            </a:r>
            <a:r>
              <a:rPr lang="en-US" altLang="el-GR" smtClean="0"/>
              <a:t> </a:t>
            </a:r>
            <a:r>
              <a:rPr lang="el-GR" altLang="el-GR" smtClean="0"/>
              <a:t>αποτέλεσμα το ρευστό να μην μπορεί να διέλθει.</a:t>
            </a:r>
          </a:p>
        </p:txBody>
      </p:sp>
      <p:sp>
        <p:nvSpPr>
          <p:cNvPr id="4515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33A832-B11F-496C-9EBA-F28B245DA313}" type="slidenum">
              <a:rPr lang="en-US" altLang="en-US" smtClean="0">
                <a:solidFill>
                  <a:prstClr val="black"/>
                </a:solidFill>
                <a:latin typeface="Calibri" panose="020F0502020204030204" pitchFamily="34" charset="0"/>
              </a:rPr>
              <a:pPr/>
              <a:t>42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30265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536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752E9E-9DF3-497C-8850-A75A55C7F08F}" type="slidenum">
              <a:rPr lang="en-US" altLang="en-US" smtClean="0">
                <a:solidFill>
                  <a:prstClr val="black"/>
                </a:solidFill>
                <a:latin typeface="Calibri" panose="020F0502020204030204" pitchFamily="34" charset="0"/>
              </a:rPr>
              <a:pPr/>
              <a:t>43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30200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556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37AF1F-E9EB-400D-AE71-549984F97DE6}" type="slidenum">
              <a:rPr lang="en-US" altLang="en-US" smtClean="0">
                <a:solidFill>
                  <a:prstClr val="black"/>
                </a:solidFill>
                <a:latin typeface="Calibri" panose="020F0502020204030204" pitchFamily="34" charset="0"/>
              </a:rPr>
              <a:pPr/>
              <a:t>44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383328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577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C10AF-17F4-432C-9867-999B5CC62A9C}" type="slidenum">
              <a:rPr lang="en-US" altLang="en-US" smtClean="0">
                <a:solidFill>
                  <a:prstClr val="black"/>
                </a:solidFill>
                <a:latin typeface="Calibri" panose="020F0502020204030204" pitchFamily="34" charset="0"/>
              </a:rPr>
              <a:pPr/>
              <a:t>45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617418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5978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E1E6A-65EA-4E37-897A-2176FDBC4A1E}" type="slidenum">
              <a:rPr lang="en-US" altLang="en-US" smtClean="0">
                <a:solidFill>
                  <a:prstClr val="black"/>
                </a:solidFill>
                <a:latin typeface="Calibri" panose="020F0502020204030204" pitchFamily="34" charset="0"/>
              </a:rPr>
              <a:pPr/>
              <a:t>46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11034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61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C4D706-69D1-4FFB-9181-C73E20708A6A}" type="slidenum">
              <a:rPr lang="en-US" altLang="en-US" smtClean="0">
                <a:solidFill>
                  <a:prstClr val="black"/>
                </a:solidFill>
                <a:latin typeface="Calibri" panose="020F0502020204030204" pitchFamily="34" charset="0"/>
              </a:rPr>
              <a:pPr/>
              <a:t>47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900217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638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ED7B9C-B7EE-4522-A418-C8421E586E2B}" type="slidenum">
              <a:rPr lang="en-US" altLang="en-US" smtClean="0">
                <a:solidFill>
                  <a:prstClr val="black"/>
                </a:solidFill>
                <a:latin typeface="Calibri" panose="020F0502020204030204" pitchFamily="34" charset="0"/>
              </a:rPr>
              <a:pPr/>
              <a:t>48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391032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659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A76330-96DF-4BC0-986F-9C01614DE877}" type="slidenum">
              <a:rPr lang="en-US" altLang="en-US" smtClean="0">
                <a:solidFill>
                  <a:prstClr val="black"/>
                </a:solidFill>
                <a:latin typeface="Calibri" panose="020F0502020204030204" pitchFamily="34" charset="0"/>
              </a:rPr>
              <a:pPr/>
              <a:t>49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573973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679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43A4F9-256D-46CE-8D6A-A706057A2921}" type="slidenum">
              <a:rPr lang="en-US" altLang="en-US" smtClean="0">
                <a:solidFill>
                  <a:prstClr val="black"/>
                </a:solidFill>
                <a:latin typeface="Calibri" panose="020F0502020204030204" pitchFamily="34" charset="0"/>
              </a:rPr>
              <a:pPr/>
              <a:t>50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64232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l-GR" smtClean="0"/>
              <a:t>Τα βασικά στοιχεία ενός υδραυλικού κυκλώματος είναι τα παρακάτω:</a:t>
            </a:r>
          </a:p>
          <a:p>
            <a:pPr algn="just"/>
            <a:r>
              <a:rPr lang="el-GR" altLang="el-GR" i="1" smtClean="0"/>
              <a:t>Α . Δεξαμενή.</a:t>
            </a:r>
          </a:p>
          <a:p>
            <a:pPr algn="just"/>
            <a:r>
              <a:rPr lang="en-US" altLang="el-GR" i="1" smtClean="0"/>
              <a:t>B. </a:t>
            </a:r>
            <a:r>
              <a:rPr lang="el-GR" altLang="el-GR" i="1" smtClean="0"/>
              <a:t>Αντλία.</a:t>
            </a:r>
          </a:p>
          <a:p>
            <a:pPr algn="just"/>
            <a:r>
              <a:rPr lang="el-GR" altLang="el-GR" i="1" smtClean="0"/>
              <a:t>Γ. Ανακουφιστική βαλβίδα</a:t>
            </a:r>
          </a:p>
          <a:p>
            <a:pPr algn="just"/>
            <a:r>
              <a:rPr lang="el-GR" altLang="el-GR" i="1" smtClean="0"/>
              <a:t>Δ. Βαλβίδα  ροής.</a:t>
            </a:r>
          </a:p>
          <a:p>
            <a:pPr algn="just"/>
            <a:r>
              <a:rPr lang="el-GR" altLang="el-GR" i="1" smtClean="0"/>
              <a:t>Ζ. Βαλβίδα αντεπιστροφής.</a:t>
            </a:r>
          </a:p>
          <a:p>
            <a:pPr algn="just"/>
            <a:r>
              <a:rPr lang="el-GR" altLang="el-GR" i="1" smtClean="0"/>
              <a:t>Η. Υδραυλικός Κύλινδρος.</a:t>
            </a:r>
          </a:p>
          <a:p>
            <a:pPr algn="just"/>
            <a:r>
              <a:rPr lang="el-GR" altLang="el-GR" i="1" smtClean="0"/>
              <a:t>Θ. Φίλτρο προστασίας.</a:t>
            </a:r>
          </a:p>
          <a:p>
            <a:pPr algn="just"/>
            <a:endParaRPr lang="el-GR" altLang="el-GR" i="1" smtClean="0"/>
          </a:p>
          <a:p>
            <a:pPr algn="just"/>
            <a:r>
              <a:rPr lang="el-GR" altLang="el-GR" smtClean="0"/>
              <a:t>Ο υδραυλικός  κινητήρας Κ (παροχή ισχύος) δεν χαρακτηρίζεται ως στοιχείο του υδραυλικού κυκλώματος. Φυσικά η παροχή ισχύος μπορεί να γίνει και με άλλους τρόπους π.χ. Μηχανή εσωτερικής καύσεως. </a:t>
            </a:r>
          </a:p>
        </p:txBody>
      </p:sp>
      <p:sp>
        <p:nvSpPr>
          <p:cNvPr id="3778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90547-51EE-4EF8-AB79-04D06787533C}" type="slidenum">
              <a:rPr lang="en-US" altLang="en-US" smtClean="0">
                <a:solidFill>
                  <a:prstClr val="black"/>
                </a:solidFill>
                <a:latin typeface="Calibri" panose="020F0502020204030204" pitchFamily="34" charset="0"/>
              </a:rPr>
              <a:pPr/>
              <a:t>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881479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mtClean="0"/>
          </a:p>
        </p:txBody>
      </p:sp>
      <p:sp>
        <p:nvSpPr>
          <p:cNvPr id="470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80C5C7-75DC-4D1B-9031-637697477A39}" type="slidenum">
              <a:rPr lang="en-US" altLang="en-US" smtClean="0">
                <a:solidFill>
                  <a:prstClr val="black"/>
                </a:solidFill>
                <a:latin typeface="Calibri" panose="020F0502020204030204" pitchFamily="34" charset="0"/>
              </a:rPr>
              <a:pPr/>
              <a:t>51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530183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720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F22651-5515-4B92-BF36-5A617D79A34C}" type="slidenum">
              <a:rPr lang="en-US" altLang="en-US" smtClean="0">
                <a:solidFill>
                  <a:prstClr val="black"/>
                </a:solidFill>
                <a:latin typeface="Calibri" panose="020F0502020204030204" pitchFamily="34" charset="0"/>
              </a:rPr>
              <a:pPr/>
              <a:t>52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500573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741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F54144-FCBC-41EC-A495-919F881351FE}" type="slidenum">
              <a:rPr lang="en-US" altLang="en-US" smtClean="0">
                <a:solidFill>
                  <a:prstClr val="black"/>
                </a:solidFill>
                <a:latin typeface="Calibri" panose="020F0502020204030204" pitchFamily="34" charset="0"/>
              </a:rPr>
              <a:pPr/>
              <a:t>53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036366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761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825C3F-44ED-4F82-AEB7-FD8E233AFDE9}" type="slidenum">
              <a:rPr lang="en-US" altLang="en-US" smtClean="0">
                <a:solidFill>
                  <a:prstClr val="black"/>
                </a:solidFill>
                <a:latin typeface="Calibri" panose="020F0502020204030204" pitchFamily="34" charset="0"/>
              </a:rPr>
              <a:pPr/>
              <a:t>54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430180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782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2B5A05-3C68-4726-ABDB-B8F2A3DBC0BD}" type="slidenum">
              <a:rPr lang="en-US" altLang="en-US" smtClean="0">
                <a:solidFill>
                  <a:prstClr val="black"/>
                </a:solidFill>
                <a:latin typeface="Calibri" panose="020F0502020204030204" pitchFamily="34" charset="0"/>
              </a:rPr>
              <a:pPr/>
              <a:t>55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192835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802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2234D5-46DE-4EA7-AECA-FCE9A88B906F}" type="slidenum">
              <a:rPr lang="en-US" altLang="en-US" smtClean="0">
                <a:solidFill>
                  <a:prstClr val="black"/>
                </a:solidFill>
                <a:latin typeface="Calibri" panose="020F0502020204030204" pitchFamily="34" charset="0"/>
              </a:rPr>
              <a:pPr/>
              <a:t>56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47065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993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6D978B-A72B-410C-971E-1823F20F654A}" type="slidenum">
              <a:rPr lang="en-US" altLang="en-US" smtClean="0">
                <a:solidFill>
                  <a:prstClr val="black"/>
                </a:solidFill>
                <a:latin typeface="Calibri" panose="020F0502020204030204" pitchFamily="34" charset="0"/>
              </a:rPr>
              <a:pPr/>
              <a:t>57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993279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just" defTabSz="2177141"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A866764A-E400-42E8-900B-6B0E1012F0B8}"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68191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799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386CE1-5037-4170-BD6B-64A1106FD4A5}" type="slidenum">
              <a:rPr lang="en-US" altLang="en-US" smtClean="0">
                <a:solidFill>
                  <a:prstClr val="black"/>
                </a:solidFill>
                <a:latin typeface="Calibri" panose="020F0502020204030204" pitchFamily="34" charset="0"/>
              </a:rPr>
              <a:pPr/>
              <a:t>7</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40725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mtClean="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CFA5F1-7AB3-411F-9585-0F9D1CCE254D}" type="slidenum">
              <a:rPr lang="en-US" altLang="en-US" smtClean="0">
                <a:solidFill>
                  <a:prstClr val="black"/>
                </a:solidFill>
                <a:latin typeface="Calibri" panose="020F0502020204030204" pitchFamily="34" charset="0"/>
              </a:rPr>
              <a:pPr/>
              <a:t>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7155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840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7FDFCF-B2AC-4429-9ADF-640D8600069E}" type="slidenum">
              <a:rPr lang="en-US" altLang="en-US" smtClean="0">
                <a:solidFill>
                  <a:prstClr val="black"/>
                </a:solidFill>
                <a:latin typeface="Calibri" panose="020F0502020204030204" pitchFamily="34" charset="0"/>
              </a:rPr>
              <a:pPr/>
              <a:t>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62950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860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08788A-20DB-4279-B9EA-5FCACEE54656}" type="slidenum">
              <a:rPr lang="en-US" altLang="en-US" smtClean="0">
                <a:solidFill>
                  <a:prstClr val="black"/>
                </a:solidFill>
                <a:latin typeface="Calibri" panose="020F0502020204030204" pitchFamily="34" charset="0"/>
              </a:rPr>
              <a:pPr/>
              <a:t>10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0653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CEF064B-1E4A-4DD6-9AAF-4CCEFF77F21C}" type="datetimeFigureOut">
              <a:rPr lang="en-US"/>
              <a:pPr>
                <a:defRPr/>
              </a:pPr>
              <a:t>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6B19B1-45D1-442A-8BBF-51F804E34759}" type="slidenum">
              <a:rPr lang="en-US" altLang="en-US"/>
              <a:pPr>
                <a:defRPr/>
              </a:pPr>
              <a:t>‹#›</a:t>
            </a:fld>
            <a:endParaRPr lang="en-US" altLang="en-US"/>
          </a:p>
        </p:txBody>
      </p:sp>
    </p:spTree>
    <p:extLst>
      <p:ext uri="{BB962C8B-B14F-4D97-AF65-F5344CB8AC3E}">
        <p14:creationId xmlns:p14="http://schemas.microsoft.com/office/powerpoint/2010/main" val="26097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45C4A6-27AA-4606-B613-17D0B0F7C7BB}" type="datetimeFigureOut">
              <a:rPr lang="en-US"/>
              <a:pPr>
                <a:defRPr/>
              </a:pPr>
              <a:t>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378F3-E1C7-436B-832D-CBD048008F9E}" type="slidenum">
              <a:rPr lang="en-US" altLang="en-US"/>
              <a:pPr>
                <a:defRPr/>
              </a:pPr>
              <a:t>‹#›</a:t>
            </a:fld>
            <a:endParaRPr lang="en-US" altLang="en-US"/>
          </a:p>
        </p:txBody>
      </p:sp>
    </p:spTree>
    <p:extLst>
      <p:ext uri="{BB962C8B-B14F-4D97-AF65-F5344CB8AC3E}">
        <p14:creationId xmlns:p14="http://schemas.microsoft.com/office/powerpoint/2010/main" val="96035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CA7D7D2-6F41-4017-B43A-CBC2C5E881A5}" type="datetimeFigureOut">
              <a:rPr lang="en-US"/>
              <a:pPr>
                <a:defRPr/>
              </a:pPr>
              <a:t>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086B9-6A4C-4EA2-8265-16C129DD285C}" type="slidenum">
              <a:rPr lang="en-US" altLang="en-US"/>
              <a:pPr>
                <a:defRPr/>
              </a:pPr>
              <a:t>‹#›</a:t>
            </a:fld>
            <a:endParaRPr lang="en-US" altLang="en-US"/>
          </a:p>
        </p:txBody>
      </p:sp>
    </p:spTree>
    <p:extLst>
      <p:ext uri="{BB962C8B-B14F-4D97-AF65-F5344CB8AC3E}">
        <p14:creationId xmlns:p14="http://schemas.microsoft.com/office/powerpoint/2010/main" val="155321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smtClean="0"/>
              <a:t>Στυλ κύριου τίτλου</a:t>
            </a:r>
            <a:endParaRPr lang="el-GR"/>
          </a:p>
        </p:txBody>
      </p:sp>
      <p:sp>
        <p:nvSpPr>
          <p:cNvPr id="3" name="Θέση SmartArt 2"/>
          <p:cNvSpPr>
            <a:spLocks noGrp="1"/>
          </p:cNvSpPr>
          <p:nvPr>
            <p:ph type="dgm" idx="1"/>
          </p:nvPr>
        </p:nvSpPr>
        <p:spPr>
          <a:xfrm>
            <a:off x="1576917" y="2017713"/>
            <a:ext cx="10363200" cy="4114800"/>
          </a:xfrm>
        </p:spPr>
        <p:txBody>
          <a:bodyPr/>
          <a:lstStyle/>
          <a:p>
            <a:pPr lvl="0"/>
            <a:endParaRPr lang="el-GR" noProof="0" smtClean="0"/>
          </a:p>
        </p:txBody>
      </p:sp>
      <p:sp>
        <p:nvSpPr>
          <p:cNvPr id="4" name="Rectangle 11"/>
          <p:cNvSpPr>
            <a:spLocks noGrp="1" noChangeArrowheads="1"/>
          </p:cNvSpPr>
          <p:nvPr>
            <p:ph type="dt" sz="half" idx="10"/>
          </p:nvPr>
        </p:nvSpPr>
        <p:spPr/>
        <p:txBody>
          <a:bodyPr/>
          <a:lstStyle>
            <a:lvl1pPr>
              <a:defRPr/>
            </a:lvl1pPr>
          </a:lstStyle>
          <a:p>
            <a:pPr>
              <a:defRPr/>
            </a:pPr>
            <a:fld id="{6A297B3A-4E4D-4C5A-AB63-CA49FA840BA8}" type="datetime1">
              <a:rPr lang="el-GR">
                <a:solidFill>
                  <a:prstClr val="black">
                    <a:tint val="75000"/>
                  </a:prstClr>
                </a:solidFill>
              </a:rPr>
              <a:pPr>
                <a:defRPr/>
              </a:pPr>
              <a:t>6/2/2017</a:t>
            </a:fld>
            <a:endParaRPr lang="en-GB">
              <a:solidFill>
                <a:prstClr val="black">
                  <a:tint val="75000"/>
                </a:prstClr>
              </a:solidFill>
            </a:endParaRPr>
          </a:p>
        </p:txBody>
      </p:sp>
      <p:sp>
        <p:nvSpPr>
          <p:cNvPr id="5" name="Rectangle 12"/>
          <p:cNvSpPr>
            <a:spLocks noGrp="1" noChangeArrowheads="1"/>
          </p:cNvSpPr>
          <p:nvPr>
            <p:ph type="ftr" sz="quarter" idx="11"/>
          </p:nvPr>
        </p:nvSpPr>
        <p:spPr/>
        <p:txBody>
          <a:bodyPr/>
          <a:lstStyle>
            <a:lvl1pPr>
              <a:defRPr/>
            </a:lvl1pPr>
          </a:lstStyle>
          <a:p>
            <a:pPr>
              <a:defRPr/>
            </a:pPr>
            <a:r>
              <a:rPr lang="en-GB">
                <a:solidFill>
                  <a:prstClr val="black">
                    <a:tint val="75000"/>
                  </a:prstClr>
                </a:solidFill>
              </a:rPr>
              <a:t>ΥΔΡΑΥΛΙΚΑ - ΠΝΕΥΜΑΤΙΚΑ ΣΥΣΤΗΜΑΤΑ ΑΥΤΟΜΑΤΙΣΜΟΥ Α.Τ.ΡΟΥΤΟΥΛΑΣ</a:t>
            </a:r>
          </a:p>
        </p:txBody>
      </p:sp>
      <p:sp>
        <p:nvSpPr>
          <p:cNvPr id="6" name="Rectangle 13"/>
          <p:cNvSpPr>
            <a:spLocks noGrp="1" noChangeArrowheads="1"/>
          </p:cNvSpPr>
          <p:nvPr>
            <p:ph type="sldNum" sz="quarter" idx="12"/>
          </p:nvPr>
        </p:nvSpPr>
        <p:spPr/>
        <p:txBody>
          <a:bodyPr/>
          <a:lstStyle>
            <a:lvl1pPr>
              <a:defRPr/>
            </a:lvl1pPr>
          </a:lstStyle>
          <a:p>
            <a:pPr>
              <a:defRPr/>
            </a:pPr>
            <a:fld id="{A91435E4-C230-477F-9069-4F4849263E07}" type="slidenum">
              <a:rPr lang="en-GB" altLang="el-GR"/>
              <a:pPr>
                <a:defRPr/>
              </a:pPr>
              <a:t>‹#›</a:t>
            </a:fld>
            <a:endParaRPr lang="en-GB" altLang="el-GR"/>
          </a:p>
        </p:txBody>
      </p:sp>
    </p:spTree>
    <p:extLst>
      <p:ext uri="{BB962C8B-B14F-4D97-AF65-F5344CB8AC3E}">
        <p14:creationId xmlns:p14="http://schemas.microsoft.com/office/powerpoint/2010/main" val="76832493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1" y="2130425"/>
            <a:ext cx="10363200" cy="1470026"/>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7" y="3886200"/>
            <a:ext cx="8534400" cy="1752600"/>
          </a:xfrm>
        </p:spPr>
        <p:txBody>
          <a:bodyPr/>
          <a:lstStyle>
            <a:lvl1pPr marL="0" indent="0" algn="ctr">
              <a:buNone/>
              <a:defRPr>
                <a:solidFill>
                  <a:schemeClr val="tx1">
                    <a:tint val="75000"/>
                  </a:schemeClr>
                </a:solidFill>
              </a:defRPr>
            </a:lvl1pPr>
            <a:lvl2pPr marL="608917" indent="0" algn="ctr">
              <a:buNone/>
              <a:defRPr>
                <a:solidFill>
                  <a:schemeClr val="tx1">
                    <a:tint val="75000"/>
                  </a:schemeClr>
                </a:solidFill>
              </a:defRPr>
            </a:lvl2pPr>
            <a:lvl3pPr marL="1217828" indent="0" algn="ctr">
              <a:buNone/>
              <a:defRPr>
                <a:solidFill>
                  <a:schemeClr val="tx1">
                    <a:tint val="75000"/>
                  </a:schemeClr>
                </a:solidFill>
              </a:defRPr>
            </a:lvl3pPr>
            <a:lvl4pPr marL="1826745" indent="0" algn="ctr">
              <a:buNone/>
              <a:defRPr>
                <a:solidFill>
                  <a:schemeClr val="tx1">
                    <a:tint val="75000"/>
                  </a:schemeClr>
                </a:solidFill>
              </a:defRPr>
            </a:lvl4pPr>
            <a:lvl5pPr marL="2435659" indent="0" algn="ctr">
              <a:buNone/>
              <a:defRPr>
                <a:solidFill>
                  <a:schemeClr val="tx1">
                    <a:tint val="75000"/>
                  </a:schemeClr>
                </a:solidFill>
              </a:defRPr>
            </a:lvl5pPr>
            <a:lvl6pPr marL="3044573" indent="0" algn="ctr">
              <a:buNone/>
              <a:defRPr>
                <a:solidFill>
                  <a:schemeClr val="tx1">
                    <a:tint val="75000"/>
                  </a:schemeClr>
                </a:solidFill>
              </a:defRPr>
            </a:lvl6pPr>
            <a:lvl7pPr marL="3653489" indent="0" algn="ctr">
              <a:buNone/>
              <a:defRPr>
                <a:solidFill>
                  <a:schemeClr val="tx1">
                    <a:tint val="75000"/>
                  </a:schemeClr>
                </a:solidFill>
              </a:defRPr>
            </a:lvl7pPr>
            <a:lvl8pPr marL="4262400" indent="0" algn="ctr">
              <a:buNone/>
              <a:defRPr>
                <a:solidFill>
                  <a:schemeClr val="tx1">
                    <a:tint val="75000"/>
                  </a:schemeClr>
                </a:solidFill>
              </a:defRPr>
            </a:lvl8pPr>
            <a:lvl9pPr marL="4871318"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505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5712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5" y="4406901"/>
            <a:ext cx="10363200" cy="1362075"/>
          </a:xfrm>
        </p:spPr>
        <p:txBody>
          <a:bodyPr anchor="t"/>
          <a:lstStyle>
            <a:lvl1pPr algn="l">
              <a:defRPr sz="5299"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5" y="2906713"/>
            <a:ext cx="10363200" cy="1500187"/>
          </a:xfrm>
        </p:spPr>
        <p:txBody>
          <a:bodyPr anchor="b"/>
          <a:lstStyle>
            <a:lvl1pPr marL="0" indent="0">
              <a:buNone/>
              <a:defRPr sz="2699">
                <a:solidFill>
                  <a:schemeClr val="tx1">
                    <a:tint val="75000"/>
                  </a:schemeClr>
                </a:solidFill>
              </a:defRPr>
            </a:lvl1pPr>
            <a:lvl2pPr marL="608917" indent="0">
              <a:buNone/>
              <a:defRPr sz="2400">
                <a:solidFill>
                  <a:schemeClr val="tx1">
                    <a:tint val="75000"/>
                  </a:schemeClr>
                </a:solidFill>
              </a:defRPr>
            </a:lvl2pPr>
            <a:lvl3pPr marL="1217828" indent="0">
              <a:buNone/>
              <a:defRPr sz="2100">
                <a:solidFill>
                  <a:schemeClr val="tx1">
                    <a:tint val="75000"/>
                  </a:schemeClr>
                </a:solidFill>
              </a:defRPr>
            </a:lvl3pPr>
            <a:lvl4pPr marL="1826745" indent="0">
              <a:buNone/>
              <a:defRPr sz="1900">
                <a:solidFill>
                  <a:schemeClr val="tx1">
                    <a:tint val="75000"/>
                  </a:schemeClr>
                </a:solidFill>
              </a:defRPr>
            </a:lvl4pPr>
            <a:lvl5pPr marL="2435659" indent="0">
              <a:buNone/>
              <a:defRPr sz="1900">
                <a:solidFill>
                  <a:schemeClr val="tx1">
                    <a:tint val="75000"/>
                  </a:schemeClr>
                </a:solidFill>
              </a:defRPr>
            </a:lvl5pPr>
            <a:lvl6pPr marL="3044573" indent="0">
              <a:buNone/>
              <a:defRPr sz="1900">
                <a:solidFill>
                  <a:schemeClr val="tx1">
                    <a:tint val="75000"/>
                  </a:schemeClr>
                </a:solidFill>
              </a:defRPr>
            </a:lvl6pPr>
            <a:lvl7pPr marL="3653489" indent="0">
              <a:buNone/>
              <a:defRPr sz="1900">
                <a:solidFill>
                  <a:schemeClr val="tx1">
                    <a:tint val="75000"/>
                  </a:schemeClr>
                </a:solidFill>
              </a:defRPr>
            </a:lvl7pPr>
            <a:lvl8pPr marL="4262400" indent="0">
              <a:buNone/>
              <a:defRPr sz="1900">
                <a:solidFill>
                  <a:schemeClr val="tx1">
                    <a:tint val="75000"/>
                  </a:schemeClr>
                </a:solidFill>
              </a:defRPr>
            </a:lvl8pPr>
            <a:lvl9pPr marL="4871318" indent="0">
              <a:buNone/>
              <a:defRPr sz="19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4905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7" y="1600202"/>
            <a:ext cx="5384800" cy="4525963"/>
          </a:xfrm>
        </p:spPr>
        <p:txBody>
          <a:bodyPr/>
          <a:lstStyle>
            <a:lvl1pPr>
              <a:defRPr sz="36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6" y="1600202"/>
            <a:ext cx="5384800" cy="4525963"/>
          </a:xfrm>
        </p:spPr>
        <p:txBody>
          <a:bodyPr/>
          <a:lstStyle>
            <a:lvl1pPr>
              <a:defRPr sz="36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5600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4"/>
            <a:ext cx="5386917" cy="639763"/>
          </a:xfrm>
        </p:spPr>
        <p:txBody>
          <a:bodyPr anchor="b"/>
          <a:lstStyle>
            <a:lvl1pPr marL="0" indent="0">
              <a:buNone/>
              <a:defRPr sz="3199" b="1"/>
            </a:lvl1pPr>
            <a:lvl2pPr marL="608917" indent="0">
              <a:buNone/>
              <a:defRPr sz="2699" b="1"/>
            </a:lvl2pPr>
            <a:lvl3pPr marL="1217828" indent="0">
              <a:buNone/>
              <a:defRPr sz="2400" b="1"/>
            </a:lvl3pPr>
            <a:lvl4pPr marL="1826745" indent="0">
              <a:buNone/>
              <a:defRPr sz="2100" b="1"/>
            </a:lvl4pPr>
            <a:lvl5pPr marL="2435659" indent="0">
              <a:buNone/>
              <a:defRPr sz="2100" b="1"/>
            </a:lvl5pPr>
            <a:lvl6pPr marL="3044573" indent="0">
              <a:buNone/>
              <a:defRPr sz="2100" b="1"/>
            </a:lvl6pPr>
            <a:lvl7pPr marL="3653489" indent="0">
              <a:buNone/>
              <a:defRPr sz="2100" b="1"/>
            </a:lvl7pPr>
            <a:lvl8pPr marL="4262400" indent="0">
              <a:buNone/>
              <a:defRPr sz="2100" b="1"/>
            </a:lvl8pPr>
            <a:lvl9pPr marL="4871318" indent="0">
              <a:buNone/>
              <a:defRPr sz="21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81"/>
            <a:ext cx="5386917" cy="3951288"/>
          </a:xfrm>
        </p:spPr>
        <p:txBody>
          <a:bodyPr/>
          <a:lstStyle>
            <a:lvl1pPr>
              <a:defRPr sz="3199"/>
            </a:lvl1pPr>
            <a:lvl2pPr>
              <a:defRPr sz="2699"/>
            </a:lvl2pPr>
            <a:lvl3pPr>
              <a:defRPr sz="2400"/>
            </a:lvl3pPr>
            <a:lvl4pPr>
              <a:defRPr sz="2100"/>
            </a:lvl4pPr>
            <a:lvl5pPr>
              <a:defRPr sz="2100"/>
            </a:lvl5pPr>
            <a:lvl6pPr>
              <a:defRPr sz="2100"/>
            </a:lvl6pPr>
            <a:lvl7pPr>
              <a:defRPr sz="2100"/>
            </a:lvl7pPr>
            <a:lvl8pPr>
              <a:defRPr sz="2100"/>
            </a:lvl8pPr>
            <a:lvl9pPr>
              <a:defRPr sz="21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4"/>
            <a:ext cx="5389033" cy="639763"/>
          </a:xfrm>
        </p:spPr>
        <p:txBody>
          <a:bodyPr anchor="b"/>
          <a:lstStyle>
            <a:lvl1pPr marL="0" indent="0">
              <a:buNone/>
              <a:defRPr sz="3199" b="1"/>
            </a:lvl1pPr>
            <a:lvl2pPr marL="608917" indent="0">
              <a:buNone/>
              <a:defRPr sz="2699" b="1"/>
            </a:lvl2pPr>
            <a:lvl3pPr marL="1217828" indent="0">
              <a:buNone/>
              <a:defRPr sz="2400" b="1"/>
            </a:lvl3pPr>
            <a:lvl4pPr marL="1826745" indent="0">
              <a:buNone/>
              <a:defRPr sz="2100" b="1"/>
            </a:lvl4pPr>
            <a:lvl5pPr marL="2435659" indent="0">
              <a:buNone/>
              <a:defRPr sz="2100" b="1"/>
            </a:lvl5pPr>
            <a:lvl6pPr marL="3044573" indent="0">
              <a:buNone/>
              <a:defRPr sz="2100" b="1"/>
            </a:lvl6pPr>
            <a:lvl7pPr marL="3653489" indent="0">
              <a:buNone/>
              <a:defRPr sz="2100" b="1"/>
            </a:lvl7pPr>
            <a:lvl8pPr marL="4262400" indent="0">
              <a:buNone/>
              <a:defRPr sz="2100" b="1"/>
            </a:lvl8pPr>
            <a:lvl9pPr marL="4871318" indent="0">
              <a:buNone/>
              <a:defRPr sz="21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81"/>
            <a:ext cx="5389033" cy="3951288"/>
          </a:xfrm>
        </p:spPr>
        <p:txBody>
          <a:bodyPr/>
          <a:lstStyle>
            <a:lvl1pPr>
              <a:defRPr sz="3199"/>
            </a:lvl1pPr>
            <a:lvl2pPr>
              <a:defRPr sz="2699"/>
            </a:lvl2pPr>
            <a:lvl3pPr>
              <a:defRPr sz="2400"/>
            </a:lvl3pPr>
            <a:lvl4pPr>
              <a:defRPr sz="2100"/>
            </a:lvl4pPr>
            <a:lvl5pPr>
              <a:defRPr sz="2100"/>
            </a:lvl5pPr>
            <a:lvl6pPr>
              <a:defRPr sz="2100"/>
            </a:lvl6pPr>
            <a:lvl7pPr>
              <a:defRPr sz="2100"/>
            </a:lvl7pPr>
            <a:lvl8pPr>
              <a:defRPr sz="2100"/>
            </a:lvl8pPr>
            <a:lvl9pPr>
              <a:defRPr sz="21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550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89490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0916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7155CC-3CED-4625-BCA3-F8199FA6FECE}" type="datetimeFigureOut">
              <a:rPr lang="en-US"/>
              <a:pPr>
                <a:defRPr/>
              </a:pPr>
              <a:t>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A5AB7-9D0F-4913-B99C-8740A65DF0D6}" type="slidenum">
              <a:rPr lang="en-US" altLang="en-US"/>
              <a:pPr>
                <a:defRPr/>
              </a:pPr>
              <a:t>‹#›</a:t>
            </a:fld>
            <a:endParaRPr lang="en-US" altLang="en-US"/>
          </a:p>
        </p:txBody>
      </p:sp>
    </p:spTree>
    <p:extLst>
      <p:ext uri="{BB962C8B-B14F-4D97-AF65-F5344CB8AC3E}">
        <p14:creationId xmlns:p14="http://schemas.microsoft.com/office/powerpoint/2010/main" val="2804992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49"/>
            <a:ext cx="4011084" cy="1162051"/>
          </a:xfrm>
        </p:spPr>
        <p:txBody>
          <a:bodyPr anchor="b"/>
          <a:lstStyle>
            <a:lvl1pPr algn="l">
              <a:defRPr sz="2699"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40" y="273057"/>
            <a:ext cx="6815666" cy="5853114"/>
          </a:xfrm>
        </p:spPr>
        <p:txBody>
          <a:bodyPr/>
          <a:lstStyle>
            <a:lvl1pPr>
              <a:defRPr sz="4299"/>
            </a:lvl1pPr>
            <a:lvl2pPr>
              <a:defRPr sz="3699"/>
            </a:lvl2pPr>
            <a:lvl3pPr>
              <a:defRPr sz="3199"/>
            </a:lvl3pPr>
            <a:lvl4pPr>
              <a:defRPr sz="2699"/>
            </a:lvl4pPr>
            <a:lvl5pPr>
              <a:defRPr sz="2699"/>
            </a:lvl5pPr>
            <a:lvl6pPr>
              <a:defRPr sz="2699"/>
            </a:lvl6pPr>
            <a:lvl7pPr>
              <a:defRPr sz="2699"/>
            </a:lvl7pPr>
            <a:lvl8pPr>
              <a:defRPr sz="2699"/>
            </a:lvl8pPr>
            <a:lvl9pPr>
              <a:defRPr sz="2699"/>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2" y="1435108"/>
            <a:ext cx="4011084" cy="4691063"/>
          </a:xfrm>
        </p:spPr>
        <p:txBody>
          <a:bodyPr/>
          <a:lstStyle>
            <a:lvl1pPr marL="0" indent="0">
              <a:buNone/>
              <a:defRPr sz="1900"/>
            </a:lvl1pPr>
            <a:lvl2pPr marL="608917" indent="0">
              <a:buNone/>
              <a:defRPr sz="1600"/>
            </a:lvl2pPr>
            <a:lvl3pPr marL="1217828" indent="0">
              <a:buNone/>
              <a:defRPr sz="1300"/>
            </a:lvl3pPr>
            <a:lvl4pPr marL="1826745" indent="0">
              <a:buNone/>
              <a:defRPr sz="1200"/>
            </a:lvl4pPr>
            <a:lvl5pPr marL="2435659" indent="0">
              <a:buNone/>
              <a:defRPr sz="1200"/>
            </a:lvl5pPr>
            <a:lvl6pPr marL="3044573" indent="0">
              <a:buNone/>
              <a:defRPr sz="1200"/>
            </a:lvl6pPr>
            <a:lvl7pPr marL="3653489" indent="0">
              <a:buNone/>
              <a:defRPr sz="1200"/>
            </a:lvl7pPr>
            <a:lvl8pPr marL="4262400" indent="0">
              <a:buNone/>
              <a:defRPr sz="1200"/>
            </a:lvl8pPr>
            <a:lvl9pPr marL="4871318" indent="0">
              <a:buNone/>
              <a:defRPr sz="12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6040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9"/>
          </a:xfrm>
        </p:spPr>
        <p:txBody>
          <a:bodyPr anchor="b"/>
          <a:lstStyle>
            <a:lvl1pPr algn="l">
              <a:defRPr sz="2699"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81"/>
            <a:ext cx="7315200" cy="4114800"/>
          </a:xfrm>
        </p:spPr>
        <p:txBody>
          <a:bodyPr/>
          <a:lstStyle>
            <a:lvl1pPr marL="0" indent="0">
              <a:buNone/>
              <a:defRPr sz="4299"/>
            </a:lvl1pPr>
            <a:lvl2pPr marL="608917" indent="0">
              <a:buNone/>
              <a:defRPr sz="3699"/>
            </a:lvl2pPr>
            <a:lvl3pPr marL="1217828" indent="0">
              <a:buNone/>
              <a:defRPr sz="3199"/>
            </a:lvl3pPr>
            <a:lvl4pPr marL="1826745" indent="0">
              <a:buNone/>
              <a:defRPr sz="2699"/>
            </a:lvl4pPr>
            <a:lvl5pPr marL="2435659" indent="0">
              <a:buNone/>
              <a:defRPr sz="2699"/>
            </a:lvl5pPr>
            <a:lvl6pPr marL="3044573" indent="0">
              <a:buNone/>
              <a:defRPr sz="2699"/>
            </a:lvl6pPr>
            <a:lvl7pPr marL="3653489" indent="0">
              <a:buNone/>
              <a:defRPr sz="2699"/>
            </a:lvl7pPr>
            <a:lvl8pPr marL="4262400" indent="0">
              <a:buNone/>
              <a:defRPr sz="2699"/>
            </a:lvl8pPr>
            <a:lvl9pPr marL="4871318" indent="0">
              <a:buNone/>
              <a:defRPr sz="2699"/>
            </a:lvl9pPr>
          </a:lstStyle>
          <a:p>
            <a:endParaRPr lang="el-GR"/>
          </a:p>
        </p:txBody>
      </p:sp>
      <p:sp>
        <p:nvSpPr>
          <p:cNvPr id="4" name="3 - Θέση κειμένου"/>
          <p:cNvSpPr>
            <a:spLocks noGrp="1"/>
          </p:cNvSpPr>
          <p:nvPr>
            <p:ph type="body" sz="half" idx="2"/>
          </p:nvPr>
        </p:nvSpPr>
        <p:spPr>
          <a:xfrm>
            <a:off x="2389717" y="5367344"/>
            <a:ext cx="7315200" cy="804863"/>
          </a:xfrm>
        </p:spPr>
        <p:txBody>
          <a:bodyPr/>
          <a:lstStyle>
            <a:lvl1pPr marL="0" indent="0">
              <a:buNone/>
              <a:defRPr sz="1900"/>
            </a:lvl1pPr>
            <a:lvl2pPr marL="608917" indent="0">
              <a:buNone/>
              <a:defRPr sz="1600"/>
            </a:lvl2pPr>
            <a:lvl3pPr marL="1217828" indent="0">
              <a:buNone/>
              <a:defRPr sz="1300"/>
            </a:lvl3pPr>
            <a:lvl4pPr marL="1826745" indent="0">
              <a:buNone/>
              <a:defRPr sz="1200"/>
            </a:lvl4pPr>
            <a:lvl5pPr marL="2435659" indent="0">
              <a:buNone/>
              <a:defRPr sz="1200"/>
            </a:lvl5pPr>
            <a:lvl6pPr marL="3044573" indent="0">
              <a:buNone/>
              <a:defRPr sz="1200"/>
            </a:lvl6pPr>
            <a:lvl7pPr marL="3653489" indent="0">
              <a:buNone/>
              <a:defRPr sz="1200"/>
            </a:lvl7pPr>
            <a:lvl8pPr marL="4262400" indent="0">
              <a:buNone/>
              <a:defRPr sz="1200"/>
            </a:lvl8pPr>
            <a:lvl9pPr marL="4871318" indent="0">
              <a:buNone/>
              <a:defRPr sz="12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4875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5054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6" y="274638"/>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7" y="274638"/>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9FE1E6-9841-436B-8500-7581DF219641}" type="datetimeFigureOut">
              <a:rPr lang="el-GR" smtClean="0">
                <a:solidFill>
                  <a:prstClr val="black">
                    <a:tint val="75000"/>
                  </a:prstClr>
                </a:solidFill>
              </a:rPr>
              <a:pPr/>
              <a:t>6/2/2017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A3448192-5D53-4453-A661-1ADBE29B01E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269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277166-CCC7-497C-8100-BEB7E34448B6}" type="datetimeFigureOut">
              <a:rPr lang="en-US"/>
              <a:pPr>
                <a:defRPr/>
              </a:pPr>
              <a:t>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536053-8EE0-4E58-810C-89A267547C83}" type="slidenum">
              <a:rPr lang="en-US" altLang="en-US"/>
              <a:pPr>
                <a:defRPr/>
              </a:pPr>
              <a:t>‹#›</a:t>
            </a:fld>
            <a:endParaRPr lang="en-US" altLang="en-US"/>
          </a:p>
        </p:txBody>
      </p:sp>
    </p:spTree>
    <p:extLst>
      <p:ext uri="{BB962C8B-B14F-4D97-AF65-F5344CB8AC3E}">
        <p14:creationId xmlns:p14="http://schemas.microsoft.com/office/powerpoint/2010/main" val="374799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5B85778-0E19-43DB-9B64-B97844CDD882}" type="datetimeFigureOut">
              <a:rPr lang="en-US"/>
              <a:pPr>
                <a:defRPr/>
              </a:pPr>
              <a:t>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6581B3-C166-4096-B372-697730B23320}" type="slidenum">
              <a:rPr lang="en-US" altLang="en-US"/>
              <a:pPr>
                <a:defRPr/>
              </a:pPr>
              <a:t>‹#›</a:t>
            </a:fld>
            <a:endParaRPr lang="en-US" altLang="en-US"/>
          </a:p>
        </p:txBody>
      </p:sp>
    </p:spTree>
    <p:extLst>
      <p:ext uri="{BB962C8B-B14F-4D97-AF65-F5344CB8AC3E}">
        <p14:creationId xmlns:p14="http://schemas.microsoft.com/office/powerpoint/2010/main" val="19435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5293CDB-EDE3-46CD-8820-B13642A5E233}" type="datetimeFigureOut">
              <a:rPr lang="en-US"/>
              <a:pPr>
                <a:defRPr/>
              </a:pPr>
              <a:t>2/6/2017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3F839E-598D-4B2F-A730-74A819E2F679}" type="slidenum">
              <a:rPr lang="en-US" altLang="en-US"/>
              <a:pPr>
                <a:defRPr/>
              </a:pPr>
              <a:t>‹#›</a:t>
            </a:fld>
            <a:endParaRPr lang="en-US" altLang="en-US"/>
          </a:p>
        </p:txBody>
      </p:sp>
    </p:spTree>
    <p:extLst>
      <p:ext uri="{BB962C8B-B14F-4D97-AF65-F5344CB8AC3E}">
        <p14:creationId xmlns:p14="http://schemas.microsoft.com/office/powerpoint/2010/main" val="165976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38364CE-7E94-4901-B2EF-8D5EF4260EA5}" type="datetimeFigureOut">
              <a:rPr lang="en-US"/>
              <a:pPr>
                <a:defRPr/>
              </a:pPr>
              <a:t>2/6/2017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9D397D-5A4C-48EF-8786-E2E987A067E7}" type="slidenum">
              <a:rPr lang="en-US" altLang="en-US"/>
              <a:pPr>
                <a:defRPr/>
              </a:pPr>
              <a:t>‹#›</a:t>
            </a:fld>
            <a:endParaRPr lang="en-US" altLang="en-US"/>
          </a:p>
        </p:txBody>
      </p:sp>
    </p:spTree>
    <p:extLst>
      <p:ext uri="{BB962C8B-B14F-4D97-AF65-F5344CB8AC3E}">
        <p14:creationId xmlns:p14="http://schemas.microsoft.com/office/powerpoint/2010/main" val="2032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3AEBF3-FFDD-4299-981B-8372A9B06403}" type="datetimeFigureOut">
              <a:rPr lang="en-US"/>
              <a:pPr>
                <a:defRPr/>
              </a:pPr>
              <a:t>2/6/2017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8EE6C5-0EFE-4EF8-85FA-649F79681FCC}" type="slidenum">
              <a:rPr lang="en-US" altLang="en-US"/>
              <a:pPr>
                <a:defRPr/>
              </a:pPr>
              <a:t>‹#›</a:t>
            </a:fld>
            <a:endParaRPr lang="en-US" altLang="en-US"/>
          </a:p>
        </p:txBody>
      </p:sp>
    </p:spTree>
    <p:extLst>
      <p:ext uri="{BB962C8B-B14F-4D97-AF65-F5344CB8AC3E}">
        <p14:creationId xmlns:p14="http://schemas.microsoft.com/office/powerpoint/2010/main" val="238556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45493-CEE9-4E06-916D-7B8503FBEBC1}" type="datetimeFigureOut">
              <a:rPr lang="en-US"/>
              <a:pPr>
                <a:defRPr/>
              </a:pPr>
              <a:t>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FA3B70-E605-468B-8576-FC386BF7EF0D}" type="slidenum">
              <a:rPr lang="en-US" altLang="en-US"/>
              <a:pPr>
                <a:defRPr/>
              </a:pPr>
              <a:t>‹#›</a:t>
            </a:fld>
            <a:endParaRPr lang="en-US" altLang="en-US"/>
          </a:p>
        </p:txBody>
      </p:sp>
    </p:spTree>
    <p:extLst>
      <p:ext uri="{BB962C8B-B14F-4D97-AF65-F5344CB8AC3E}">
        <p14:creationId xmlns:p14="http://schemas.microsoft.com/office/powerpoint/2010/main" val="200868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2CC17C-D56B-4113-BE79-DE420F1B55E8}" type="datetimeFigureOut">
              <a:rPr lang="en-US"/>
              <a:pPr>
                <a:defRPr/>
              </a:pPr>
              <a:t>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5EFD5C-B1C1-490C-A61E-D5D9D697EB12}" type="slidenum">
              <a:rPr lang="en-US" altLang="en-US"/>
              <a:pPr>
                <a:defRPr/>
              </a:pPr>
              <a:t>‹#›</a:t>
            </a:fld>
            <a:endParaRPr lang="en-US" altLang="en-US"/>
          </a:p>
        </p:txBody>
      </p:sp>
    </p:spTree>
    <p:extLst>
      <p:ext uri="{BB962C8B-B14F-4D97-AF65-F5344CB8AC3E}">
        <p14:creationId xmlns:p14="http://schemas.microsoft.com/office/powerpoint/2010/main" val="315762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087407-9EB0-4A91-B5BF-4711599B8C45}" type="datetimeFigureOut">
              <a:rPr lang="en-US"/>
              <a:pPr>
                <a:defRPr/>
              </a:pPr>
              <a:t>2/6/2017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14C1364-6D37-4350-830C-F697BF32DE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1" y="274645"/>
            <a:ext cx="10972800" cy="1143000"/>
          </a:xfrm>
          <a:prstGeom prst="rect">
            <a:avLst/>
          </a:prstGeom>
        </p:spPr>
        <p:txBody>
          <a:bodyPr vert="horz" lIns="121809" tIns="60904" rIns="121809" bIns="60904"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1" y="1600202"/>
            <a:ext cx="10972800" cy="4525963"/>
          </a:xfrm>
          <a:prstGeom prst="rect">
            <a:avLst/>
          </a:prstGeom>
        </p:spPr>
        <p:txBody>
          <a:bodyPr vert="horz" lIns="121809" tIns="60904" rIns="121809" bIns="60904"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1" y="6356350"/>
            <a:ext cx="2844800" cy="365125"/>
          </a:xfrm>
          <a:prstGeom prst="rect">
            <a:avLst/>
          </a:prstGeom>
        </p:spPr>
        <p:txBody>
          <a:bodyPr vert="horz" lIns="121809" tIns="60904" rIns="121809" bIns="60904" rtlCol="0" anchor="ctr"/>
          <a:lstStyle>
            <a:lvl1pPr algn="l">
              <a:defRPr sz="1600">
                <a:solidFill>
                  <a:schemeClr val="tx1">
                    <a:tint val="75000"/>
                  </a:schemeClr>
                </a:solidFill>
              </a:defRPr>
            </a:lvl1pPr>
          </a:lstStyle>
          <a:p>
            <a:pPr defTabSz="1217828" eaLnBrk="1" fontAlgn="auto" hangingPunct="1">
              <a:spcBef>
                <a:spcPts val="0"/>
              </a:spcBef>
              <a:spcAft>
                <a:spcPts val="0"/>
              </a:spcAft>
            </a:pPr>
            <a:fld id="{349FE1E6-9841-436B-8500-7581DF219641}" type="datetimeFigureOut">
              <a:rPr lang="el-GR" smtClean="0">
                <a:solidFill>
                  <a:prstClr val="black">
                    <a:tint val="75000"/>
                  </a:prstClr>
                </a:solidFill>
                <a:latin typeface="Calibri"/>
                <a:cs typeface="+mn-cs"/>
              </a:rPr>
              <a:pPr defTabSz="1217828" eaLnBrk="1" fontAlgn="auto" hangingPunct="1">
                <a:spcBef>
                  <a:spcPts val="0"/>
                </a:spcBef>
                <a:spcAft>
                  <a:spcPts val="0"/>
                </a:spcAft>
              </a:pPr>
              <a:t>6/2/2017</a:t>
            </a:fld>
            <a:endParaRPr lang="el-GR">
              <a:solidFill>
                <a:prstClr val="black">
                  <a:tint val="75000"/>
                </a:prstClr>
              </a:solidFill>
              <a:latin typeface="Calibri"/>
              <a:cs typeface="+mn-cs"/>
            </a:endParaRPr>
          </a:p>
        </p:txBody>
      </p:sp>
      <p:sp>
        <p:nvSpPr>
          <p:cNvPr id="5" name="4 - Θέση υποσέλιδου"/>
          <p:cNvSpPr>
            <a:spLocks noGrp="1"/>
          </p:cNvSpPr>
          <p:nvPr>
            <p:ph type="ftr" sz="quarter" idx="3"/>
          </p:nvPr>
        </p:nvSpPr>
        <p:spPr>
          <a:xfrm>
            <a:off x="4165601" y="6356350"/>
            <a:ext cx="3860800" cy="365125"/>
          </a:xfrm>
          <a:prstGeom prst="rect">
            <a:avLst/>
          </a:prstGeom>
        </p:spPr>
        <p:txBody>
          <a:bodyPr vert="horz" lIns="121809" tIns="60904" rIns="121809" bIns="60904" rtlCol="0" anchor="ctr"/>
          <a:lstStyle>
            <a:lvl1pPr algn="ctr">
              <a:defRPr sz="1600">
                <a:solidFill>
                  <a:schemeClr val="tx1">
                    <a:tint val="75000"/>
                  </a:schemeClr>
                </a:solidFill>
              </a:defRPr>
            </a:lvl1pPr>
          </a:lstStyle>
          <a:p>
            <a:pPr defTabSz="1217828" eaLnBrk="1" fontAlgn="auto" hangingPunct="1">
              <a:spcBef>
                <a:spcPts val="0"/>
              </a:spcBef>
              <a:spcAft>
                <a:spcPts val="0"/>
              </a:spcAft>
            </a:pPr>
            <a:endParaRPr lang="el-GR">
              <a:solidFill>
                <a:prstClr val="black">
                  <a:tint val="75000"/>
                </a:prstClr>
              </a:solidFill>
              <a:latin typeface="Calibri"/>
              <a:cs typeface="+mn-cs"/>
            </a:endParaRPr>
          </a:p>
        </p:txBody>
      </p:sp>
      <p:sp>
        <p:nvSpPr>
          <p:cNvPr id="6" name="5 - Θέση αριθμού διαφάνειας"/>
          <p:cNvSpPr>
            <a:spLocks noGrp="1"/>
          </p:cNvSpPr>
          <p:nvPr>
            <p:ph type="sldNum" sz="quarter" idx="4"/>
          </p:nvPr>
        </p:nvSpPr>
        <p:spPr>
          <a:xfrm>
            <a:off x="8737601" y="6356350"/>
            <a:ext cx="2844800" cy="365125"/>
          </a:xfrm>
          <a:prstGeom prst="rect">
            <a:avLst/>
          </a:prstGeom>
        </p:spPr>
        <p:txBody>
          <a:bodyPr vert="horz" lIns="121809" tIns="60904" rIns="121809" bIns="60904" rtlCol="0" anchor="ctr"/>
          <a:lstStyle>
            <a:lvl1pPr algn="r">
              <a:defRPr sz="1600">
                <a:solidFill>
                  <a:schemeClr val="tx1">
                    <a:tint val="75000"/>
                  </a:schemeClr>
                </a:solidFill>
              </a:defRPr>
            </a:lvl1pPr>
          </a:lstStyle>
          <a:p>
            <a:pPr defTabSz="1217828" eaLnBrk="1" fontAlgn="auto" hangingPunct="1">
              <a:spcBef>
                <a:spcPts val="0"/>
              </a:spcBef>
              <a:spcAft>
                <a:spcPts val="0"/>
              </a:spcAft>
            </a:pPr>
            <a:fld id="{A3448192-5D53-4453-A661-1ADBE29B01EE}" type="slidenum">
              <a:rPr lang="el-GR" smtClean="0">
                <a:solidFill>
                  <a:prstClr val="black">
                    <a:tint val="75000"/>
                  </a:prstClr>
                </a:solidFill>
                <a:latin typeface="Calibri"/>
                <a:cs typeface="+mn-cs"/>
              </a:rPr>
              <a:pPr defTabSz="1217828" eaLnBrk="1" fontAlgn="auto" hangingPunct="1">
                <a:spcBef>
                  <a:spcPts val="0"/>
                </a:spcBef>
                <a:spcAft>
                  <a:spcPts val="0"/>
                </a:spcAft>
              </a:pPr>
              <a:t>‹#›</a:t>
            </a:fld>
            <a:endParaRPr lang="el-GR">
              <a:solidFill>
                <a:prstClr val="black">
                  <a:tint val="75000"/>
                </a:prstClr>
              </a:solidFill>
              <a:latin typeface="Calibri"/>
              <a:cs typeface="+mn-cs"/>
            </a:endParaRPr>
          </a:p>
        </p:txBody>
      </p:sp>
    </p:spTree>
    <p:extLst>
      <p:ext uri="{BB962C8B-B14F-4D97-AF65-F5344CB8AC3E}">
        <p14:creationId xmlns:p14="http://schemas.microsoft.com/office/powerpoint/2010/main" val="415485872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xStyles>
    <p:titleStyle>
      <a:lvl1pPr algn="ctr" defTabSz="1217828" rtl="0" eaLnBrk="1" latinLnBrk="0" hangingPunct="1">
        <a:spcBef>
          <a:spcPct val="0"/>
        </a:spcBef>
        <a:buNone/>
        <a:defRPr sz="5899" kern="1200">
          <a:solidFill>
            <a:schemeClr val="tx1"/>
          </a:solidFill>
          <a:latin typeface="+mj-lt"/>
          <a:ea typeface="+mj-ea"/>
          <a:cs typeface="+mj-cs"/>
        </a:defRPr>
      </a:lvl1pPr>
    </p:titleStyle>
    <p:bodyStyle>
      <a:lvl1pPr marL="456690" indent="-456690" algn="l" defTabSz="1217828"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89484" indent="-380572" algn="l" defTabSz="1217828"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2283" indent="-304455" algn="l" defTabSz="121782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1201"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0115"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49028"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57945"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6858"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5773" indent="-304455" algn="l" defTabSz="121782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l-GR"/>
      </a:defPPr>
      <a:lvl1pPr marL="0" algn="l" defTabSz="1217828" rtl="0" eaLnBrk="1" latinLnBrk="0" hangingPunct="1">
        <a:defRPr sz="2400" kern="1200">
          <a:solidFill>
            <a:schemeClr val="tx1"/>
          </a:solidFill>
          <a:latin typeface="+mn-lt"/>
          <a:ea typeface="+mn-ea"/>
          <a:cs typeface="+mn-cs"/>
        </a:defRPr>
      </a:lvl1pPr>
      <a:lvl2pPr marL="608917" algn="l" defTabSz="1217828" rtl="0" eaLnBrk="1" latinLnBrk="0" hangingPunct="1">
        <a:defRPr sz="2400" kern="1200">
          <a:solidFill>
            <a:schemeClr val="tx1"/>
          </a:solidFill>
          <a:latin typeface="+mn-lt"/>
          <a:ea typeface="+mn-ea"/>
          <a:cs typeface="+mn-cs"/>
        </a:defRPr>
      </a:lvl2pPr>
      <a:lvl3pPr marL="1217828" algn="l" defTabSz="1217828" rtl="0" eaLnBrk="1" latinLnBrk="0" hangingPunct="1">
        <a:defRPr sz="2400" kern="1200">
          <a:solidFill>
            <a:schemeClr val="tx1"/>
          </a:solidFill>
          <a:latin typeface="+mn-lt"/>
          <a:ea typeface="+mn-ea"/>
          <a:cs typeface="+mn-cs"/>
        </a:defRPr>
      </a:lvl3pPr>
      <a:lvl4pPr marL="1826745" algn="l" defTabSz="1217828" rtl="0" eaLnBrk="1" latinLnBrk="0" hangingPunct="1">
        <a:defRPr sz="2400" kern="1200">
          <a:solidFill>
            <a:schemeClr val="tx1"/>
          </a:solidFill>
          <a:latin typeface="+mn-lt"/>
          <a:ea typeface="+mn-ea"/>
          <a:cs typeface="+mn-cs"/>
        </a:defRPr>
      </a:lvl4pPr>
      <a:lvl5pPr marL="2435659" algn="l" defTabSz="1217828" rtl="0" eaLnBrk="1" latinLnBrk="0" hangingPunct="1">
        <a:defRPr sz="2400" kern="1200">
          <a:solidFill>
            <a:schemeClr val="tx1"/>
          </a:solidFill>
          <a:latin typeface="+mn-lt"/>
          <a:ea typeface="+mn-ea"/>
          <a:cs typeface="+mn-cs"/>
        </a:defRPr>
      </a:lvl5pPr>
      <a:lvl6pPr marL="3044573" algn="l" defTabSz="1217828" rtl="0" eaLnBrk="1" latinLnBrk="0" hangingPunct="1">
        <a:defRPr sz="2400" kern="1200">
          <a:solidFill>
            <a:schemeClr val="tx1"/>
          </a:solidFill>
          <a:latin typeface="+mn-lt"/>
          <a:ea typeface="+mn-ea"/>
          <a:cs typeface="+mn-cs"/>
        </a:defRPr>
      </a:lvl6pPr>
      <a:lvl7pPr marL="3653489" algn="l" defTabSz="1217828" rtl="0" eaLnBrk="1" latinLnBrk="0" hangingPunct="1">
        <a:defRPr sz="2400" kern="1200">
          <a:solidFill>
            <a:schemeClr val="tx1"/>
          </a:solidFill>
          <a:latin typeface="+mn-lt"/>
          <a:ea typeface="+mn-ea"/>
          <a:cs typeface="+mn-cs"/>
        </a:defRPr>
      </a:lvl7pPr>
      <a:lvl8pPr marL="4262400" algn="l" defTabSz="1217828" rtl="0" eaLnBrk="1" latinLnBrk="0" hangingPunct="1">
        <a:defRPr sz="2400" kern="1200">
          <a:solidFill>
            <a:schemeClr val="tx1"/>
          </a:solidFill>
          <a:latin typeface="+mn-lt"/>
          <a:ea typeface="+mn-ea"/>
          <a:cs typeface="+mn-cs"/>
        </a:defRPr>
      </a:lvl8pPr>
      <a:lvl9pPr marL="4871318" algn="l" defTabSz="12178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368643" name="Title 1"/>
          <p:cNvSpPr>
            <a:spLocks noGrp="1"/>
          </p:cNvSpPr>
          <p:nvPr>
            <p:ph type="ctrTitle"/>
          </p:nvPr>
        </p:nvSpPr>
        <p:spPr>
          <a:xfrm>
            <a:off x="1703388" y="765175"/>
            <a:ext cx="8964612" cy="3455988"/>
          </a:xfrm>
        </p:spPr>
        <p:txBody>
          <a:bodyPr/>
          <a:lstStyle/>
          <a:p>
            <a:pPr eaLnBrk="1" hangingPunct="1"/>
            <a:r>
              <a:rPr lang="el-GR" altLang="el-GR" sz="4400" b="1" i="1" dirty="0" smtClean="0">
                <a:solidFill>
                  <a:srgbClr val="0070C0"/>
                </a:solidFill>
                <a:latin typeface="Calibri" panose="020F0502020204030204" pitchFamily="34" charset="0"/>
                <a:cs typeface="Calibri" panose="020F0502020204030204" pitchFamily="34" charset="0"/>
              </a:rPr>
              <a:t>ΘΕΜΑΤΙΚΗ ΕΝΟΤΗΤΑ </a:t>
            </a:r>
            <a:r>
              <a:rPr lang="en-US" altLang="el-GR" sz="4400" b="1" i="1" dirty="0" smtClean="0">
                <a:solidFill>
                  <a:srgbClr val="0070C0"/>
                </a:solidFill>
                <a:latin typeface="Calibri" panose="020F0502020204030204" pitchFamily="34" charset="0"/>
                <a:cs typeface="Calibri" panose="020F0502020204030204" pitchFamily="34" charset="0"/>
              </a:rPr>
              <a:t>4</a:t>
            </a:r>
            <a:r>
              <a:rPr lang="el-GR" altLang="el-GR" sz="4400" b="1" i="1" dirty="0" smtClean="0">
                <a:solidFill>
                  <a:srgbClr val="0070C0"/>
                </a:solidFill>
                <a:latin typeface="Calibri" panose="020F0502020204030204" pitchFamily="34" charset="0"/>
                <a:cs typeface="Calibri" panose="020F0502020204030204" pitchFamily="34" charset="0"/>
              </a:rPr>
              <a:t/>
            </a:r>
            <a:br>
              <a:rPr lang="el-GR" altLang="el-GR" sz="4400" b="1" i="1" dirty="0" smtClean="0">
                <a:solidFill>
                  <a:srgbClr val="0070C0"/>
                </a:solidFill>
                <a:latin typeface="Calibri" panose="020F0502020204030204" pitchFamily="34" charset="0"/>
                <a:cs typeface="Calibri" panose="020F0502020204030204" pitchFamily="34" charset="0"/>
              </a:rPr>
            </a:br>
            <a:r>
              <a:rPr lang="el-GR" altLang="el-GR" sz="4400" b="1" i="1" dirty="0" smtClean="0">
                <a:solidFill>
                  <a:srgbClr val="0070C0"/>
                </a:solidFill>
                <a:latin typeface="Calibri" panose="020F0502020204030204" pitchFamily="34" charset="0"/>
                <a:cs typeface="Calibri" panose="020F0502020204030204" pitchFamily="34" charset="0"/>
              </a:rPr>
              <a:t/>
            </a:r>
            <a:br>
              <a:rPr lang="el-GR" altLang="el-GR" sz="4400" b="1" i="1" dirty="0" smtClean="0">
                <a:solidFill>
                  <a:srgbClr val="0070C0"/>
                </a:solidFill>
                <a:latin typeface="Calibri" panose="020F0502020204030204" pitchFamily="34" charset="0"/>
                <a:cs typeface="Calibri" panose="020F0502020204030204" pitchFamily="34" charset="0"/>
              </a:rPr>
            </a:br>
            <a:r>
              <a:rPr lang="el-GR" altLang="el-GR" sz="3600" b="1" i="1" dirty="0" smtClean="0">
                <a:solidFill>
                  <a:srgbClr val="4472C4"/>
                </a:solidFill>
                <a:latin typeface="+mn-lt"/>
              </a:rPr>
              <a:t>Υδραυλικά συστήματα </a:t>
            </a:r>
            <a:r>
              <a:rPr lang="el-GR" altLang="el-GR" sz="3600" dirty="0" smtClean="0">
                <a:solidFill>
                  <a:srgbClr val="4472C4"/>
                </a:solidFill>
              </a:rPr>
              <a:t/>
            </a:r>
            <a:br>
              <a:rPr lang="el-GR" altLang="el-GR" sz="3600" dirty="0" smtClean="0">
                <a:solidFill>
                  <a:srgbClr val="4472C4"/>
                </a:solidFill>
              </a:rPr>
            </a:br>
            <a:endParaRPr lang="en-US" altLang="el-GR" sz="3600" b="1" dirty="0" smtClean="0">
              <a:solidFill>
                <a:srgbClr val="0070C0"/>
              </a:solidFill>
              <a:latin typeface="Calibri" panose="020F0502020204030204" pitchFamily="34" charset="0"/>
              <a:cs typeface="Calibri" panose="020F0502020204030204" pitchFamily="34" charset="0"/>
            </a:endParaRPr>
          </a:p>
        </p:txBody>
      </p:sp>
      <p:cxnSp>
        <p:nvCxnSpPr>
          <p:cNvPr id="17" name="Straight Connector 16"/>
          <p:cNvCxnSpPr/>
          <p:nvPr/>
        </p:nvCxnSpPr>
        <p:spPr>
          <a:xfrm>
            <a:off x="3575050" y="2564904"/>
            <a:ext cx="5184775"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0" y="3429000"/>
            <a:ext cx="2032000"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0" name="Freeform 19"/>
          <p:cNvSpPr/>
          <p:nvPr/>
        </p:nvSpPr>
        <p:spPr>
          <a:xfrm>
            <a:off x="2032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1" name="Freeform 20"/>
          <p:cNvSpPr/>
          <p:nvPr/>
        </p:nvSpPr>
        <p:spPr>
          <a:xfrm>
            <a:off x="4064000" y="6643688"/>
            <a:ext cx="2032000" cy="214312"/>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2" name="Freeform 21"/>
          <p:cNvSpPr/>
          <p:nvPr/>
        </p:nvSpPr>
        <p:spPr>
          <a:xfrm>
            <a:off x="6096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3" name="Freeform 22"/>
          <p:cNvSpPr/>
          <p:nvPr/>
        </p:nvSpPr>
        <p:spPr>
          <a:xfrm>
            <a:off x="8128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4" name="Freeform 23"/>
          <p:cNvSpPr/>
          <p:nvPr/>
        </p:nvSpPr>
        <p:spPr>
          <a:xfrm>
            <a:off x="10160000" y="3429000"/>
            <a:ext cx="2032000"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5" name="Freeform 24"/>
          <p:cNvSpPr/>
          <p:nvPr/>
        </p:nvSpPr>
        <p:spPr>
          <a:xfrm>
            <a:off x="0" y="0"/>
            <a:ext cx="2032000"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6" name="Freeform 25"/>
          <p:cNvSpPr/>
          <p:nvPr/>
        </p:nvSpPr>
        <p:spPr>
          <a:xfrm>
            <a:off x="2032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7" name="Freeform 26"/>
          <p:cNvSpPr/>
          <p:nvPr/>
        </p:nvSpPr>
        <p:spPr>
          <a:xfrm>
            <a:off x="4064000" y="0"/>
            <a:ext cx="2032000" cy="214313"/>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8" name="Freeform 27"/>
          <p:cNvSpPr/>
          <p:nvPr/>
        </p:nvSpPr>
        <p:spPr>
          <a:xfrm>
            <a:off x="6096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9" name="Freeform 28"/>
          <p:cNvSpPr/>
          <p:nvPr/>
        </p:nvSpPr>
        <p:spPr>
          <a:xfrm>
            <a:off x="8128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30" name="Freeform 29"/>
          <p:cNvSpPr/>
          <p:nvPr/>
        </p:nvSpPr>
        <p:spPr>
          <a:xfrm>
            <a:off x="10160000" y="0"/>
            <a:ext cx="2032000"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Tree>
    <p:extLst>
      <p:ext uri="{BB962C8B-B14F-4D97-AF65-F5344CB8AC3E}">
        <p14:creationId xmlns:p14="http://schemas.microsoft.com/office/powerpoint/2010/main" val="848948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300038" y="765175"/>
            <a:ext cx="11591925" cy="4678363"/>
          </a:xfrm>
          <a:prstGeom prst="rect">
            <a:avLst/>
          </a:prstGeom>
        </p:spPr>
        <p:txBody>
          <a:bodyPr>
            <a:spAutoFit/>
          </a:bodyPr>
          <a:lstStyle/>
          <a:p>
            <a:pPr>
              <a:defRPr/>
            </a:pPr>
            <a:r>
              <a:rPr lang="el-GR" sz="2000" u="sng" dirty="0">
                <a:solidFill>
                  <a:prstClr val="black"/>
                </a:solidFill>
                <a:latin typeface="Calibri"/>
              </a:rPr>
              <a:t>ΚΑΤΑΣΚΕΥΗ ΚΑΙ ΔΙΑΣΤΑΣΕΙΣ ΤΗΣ ΔΕΞΑΜΕΝΗΣ</a:t>
            </a:r>
            <a:endParaRPr lang="el-GR" sz="2000" dirty="0">
              <a:solidFill>
                <a:prstClr val="black"/>
              </a:solidFill>
              <a:latin typeface="Calibri"/>
            </a:endParaRPr>
          </a:p>
          <a:p>
            <a:pPr algn="just">
              <a:defRPr/>
            </a:pPr>
            <a:r>
              <a:rPr lang="el-GR" sz="2000" dirty="0">
                <a:solidFill>
                  <a:prstClr val="black"/>
                </a:solidFill>
                <a:latin typeface="Calibri"/>
              </a:rPr>
              <a:t>Στο επάνω σημείο πρέπει να είναι τοποθετημένος ο αναπνευστήρας που επιτρέπει στη δεξαμενή την άμεση επικοινωνία με τον αέρα με σκοπό η πίεση να διατηρείται σταθερή στην επιφάνεια του υγρού και ίση με την ατμοσφαιρική. </a:t>
            </a:r>
          </a:p>
          <a:p>
            <a:pPr algn="just">
              <a:defRPr/>
            </a:pPr>
            <a:r>
              <a:rPr lang="el-GR" sz="2000" dirty="0">
                <a:solidFill>
                  <a:prstClr val="black"/>
                </a:solidFill>
                <a:latin typeface="Calibri"/>
              </a:rPr>
              <a:t> </a:t>
            </a:r>
          </a:p>
          <a:p>
            <a:pPr algn="just">
              <a:defRPr/>
            </a:pPr>
            <a:r>
              <a:rPr lang="el-GR" sz="2000" dirty="0">
                <a:solidFill>
                  <a:prstClr val="black"/>
                </a:solidFill>
                <a:latin typeface="Calibri"/>
              </a:rPr>
              <a:t>Ο αναπνευστήρας πρέπει να διαθέτει ένα φίλτρο για την αποφυγή εισόδου σωματιδίων στο υγρό. Σε περιπτώσεις που η δεξαμενή βρίσκεται υπό πίεση, αντί του αναπνευστήρα υπάρχει μια ειδική βαλβίδα αέρος που κανονίζει την πίεση της στα επιθυμητά όρια.</a:t>
            </a:r>
          </a:p>
          <a:p>
            <a:pPr algn="just">
              <a:defRPr/>
            </a:pPr>
            <a:r>
              <a:rPr lang="el-GR" sz="2000" dirty="0">
                <a:solidFill>
                  <a:prstClr val="black"/>
                </a:solidFill>
                <a:latin typeface="Calibri"/>
              </a:rPr>
              <a:t> </a:t>
            </a:r>
          </a:p>
          <a:p>
            <a:pPr algn="just">
              <a:defRPr/>
            </a:pPr>
            <a:r>
              <a:rPr lang="el-GR" sz="2000" dirty="0">
                <a:solidFill>
                  <a:prstClr val="black"/>
                </a:solidFill>
                <a:latin typeface="Calibri"/>
              </a:rPr>
              <a:t>Ένα διάφραγμα εκτείνεται κατά μήκος της δεξαμενής). Καλύπτει συνήθως τα 2/3 του ύψους του υγρού και ο σκοπός του είναι να διαχωρίζει την περιοχή απορρόφησης της αντλίας από την περιοχή επιστροφής.</a:t>
            </a:r>
          </a:p>
          <a:p>
            <a:pPr algn="just">
              <a:defRPr/>
            </a:pPr>
            <a:r>
              <a:rPr lang="el-GR" sz="2000" dirty="0">
                <a:solidFill>
                  <a:prstClr val="black"/>
                </a:solidFill>
                <a:latin typeface="Calibri"/>
              </a:rPr>
              <a:t>Ο διαχωρισμός αυτός υποχρεώνει το υγρό να κυκλοφορήσει εφαπτόμενο στις παράπλευρες επιφάνειες της δεξαμενής. Με τη διάταξη αυτή, ξένα σωματίδια και αέρας είναι δύσκολο να αναρροφηθούν πάλι από την αντλία.</a:t>
            </a:r>
          </a:p>
          <a:p>
            <a:pPr algn="just">
              <a:defRPr/>
            </a:pPr>
            <a:r>
              <a:rPr lang="el-GR" dirty="0">
                <a:solidFill>
                  <a:prstClr val="black"/>
                </a:solidFill>
              </a:rPr>
              <a:t> </a:t>
            </a: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39647812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300038" y="908050"/>
            <a:ext cx="11591925" cy="1939925"/>
          </a:xfrm>
          <a:prstGeom prst="rect">
            <a:avLst/>
          </a:prstGeom>
        </p:spPr>
        <p:txBody>
          <a:bodyPr>
            <a:spAutoFit/>
          </a:bodyPr>
          <a:lstStyle/>
          <a:p>
            <a:pPr algn="just">
              <a:defRPr/>
            </a:pPr>
            <a:r>
              <a:rPr lang="el-GR" sz="2000" dirty="0">
                <a:solidFill>
                  <a:prstClr val="black"/>
                </a:solidFill>
                <a:latin typeface="Calibri"/>
              </a:rPr>
              <a:t>Το μέγεθος της δεξαμενής δημιουργεί πάντα συζητήσεις. Μια μεγάλη δεξαμενή είναι φυσικά επιθυμητή για καλύτερη ψύξη και διαχωρισμό των ρύπων. Οι ελάχιστες απαιτήσεις από την οικονομική πλευρά επιβάλλουν μία δεξαμενή, που να αποθηκεύει όλο το υγρό του συστήματος σε όλες τις φάσεις λειτουργίας, ενώ θα διατηρηθεί πάντα μία στάθμη υγρού, τέτοια που να εμποδίζει αναρρόφηση αέρος από την αντλία. Στα βιομηχανικά συστήματα επικρατεί ο εμπειρικός κανόνας που κατασκευάζεται μία δεξαμενή με χωρητικότητα 3 φορές της παροχής της αντλίας σε ένα λεπτό.</a:t>
            </a:r>
          </a:p>
        </p:txBody>
      </p:sp>
      <p:sp>
        <p:nvSpPr>
          <p:cNvPr id="6" name="Ορθογώνιο 5"/>
          <p:cNvSpPr/>
          <p:nvPr/>
        </p:nvSpPr>
        <p:spPr>
          <a:xfrm>
            <a:off x="300038" y="3135313"/>
            <a:ext cx="11591925" cy="3448050"/>
          </a:xfrm>
          <a:prstGeom prst="rect">
            <a:avLst/>
          </a:prstGeom>
        </p:spPr>
        <p:txBody>
          <a:bodyPr>
            <a:spAutoFit/>
          </a:bodyPr>
          <a:lstStyle/>
          <a:p>
            <a:pPr algn="just">
              <a:defRPr/>
            </a:pPr>
            <a:r>
              <a:rPr lang="el-GR" sz="2000" u="sng" dirty="0">
                <a:solidFill>
                  <a:prstClr val="black"/>
                </a:solidFill>
                <a:latin typeface="Calibri"/>
              </a:rPr>
              <a:t>Η ΕΡΓΑΣΙΑ ΤΗΣ ΔΕΞΑΜΕΝΗΣ</a:t>
            </a:r>
            <a:endParaRPr lang="el-GR" sz="2000" dirty="0">
              <a:solidFill>
                <a:prstClr val="black"/>
              </a:solidFill>
              <a:latin typeface="Calibri"/>
            </a:endParaRPr>
          </a:p>
          <a:p>
            <a:pPr algn="just">
              <a:defRPr/>
            </a:pPr>
            <a:r>
              <a:rPr lang="el-GR" sz="2000" dirty="0">
                <a:solidFill>
                  <a:prstClr val="black"/>
                </a:solidFill>
                <a:latin typeface="Calibri"/>
              </a:rPr>
              <a:t>Ο χρόνος ανάπαυσης του λαδιού, όταν αυτό επιστρέφει στην δεξαμενή, εξασφαλίζει την </a:t>
            </a:r>
            <a:r>
              <a:rPr lang="el-GR" sz="2000" u="sng" dirty="0">
                <a:solidFill>
                  <a:prstClr val="black"/>
                </a:solidFill>
                <a:latin typeface="Calibri"/>
              </a:rPr>
              <a:t>καθίζηση</a:t>
            </a:r>
            <a:r>
              <a:rPr lang="el-GR" sz="2000" dirty="0">
                <a:solidFill>
                  <a:prstClr val="black"/>
                </a:solidFill>
                <a:latin typeface="Calibri"/>
              </a:rPr>
              <a:t>, την </a:t>
            </a:r>
            <a:r>
              <a:rPr lang="el-GR" sz="2000" u="sng" dirty="0" err="1">
                <a:solidFill>
                  <a:prstClr val="black"/>
                </a:solidFill>
                <a:latin typeface="Calibri"/>
              </a:rPr>
              <a:t>απογαλακτοποίηση</a:t>
            </a:r>
            <a:r>
              <a:rPr lang="el-GR" sz="2000" dirty="0">
                <a:solidFill>
                  <a:prstClr val="black"/>
                </a:solidFill>
                <a:latin typeface="Calibri"/>
              </a:rPr>
              <a:t>, και την </a:t>
            </a:r>
            <a:r>
              <a:rPr lang="el-GR" sz="2000" u="sng" dirty="0">
                <a:solidFill>
                  <a:prstClr val="black"/>
                </a:solidFill>
                <a:latin typeface="Calibri"/>
              </a:rPr>
              <a:t>θερμική εναλλαγή</a:t>
            </a:r>
            <a:r>
              <a:rPr lang="el-GR" sz="2000" dirty="0">
                <a:solidFill>
                  <a:prstClr val="black"/>
                </a:solidFill>
                <a:latin typeface="Calibri"/>
              </a:rPr>
              <a:t> με το εξωτερικό περιβάλλον.</a:t>
            </a:r>
          </a:p>
          <a:p>
            <a:pPr algn="just">
              <a:defRPr/>
            </a:pPr>
            <a:r>
              <a:rPr lang="el-GR" sz="2000" dirty="0">
                <a:solidFill>
                  <a:prstClr val="black"/>
                </a:solidFill>
                <a:latin typeface="Calibri"/>
              </a:rPr>
              <a:t> </a:t>
            </a:r>
          </a:p>
          <a:p>
            <a:pPr algn="just">
              <a:defRPr/>
            </a:pPr>
            <a:r>
              <a:rPr lang="el-GR" sz="2000" dirty="0">
                <a:solidFill>
                  <a:prstClr val="black"/>
                </a:solidFill>
                <a:latin typeface="Calibri"/>
              </a:rPr>
              <a:t>Ο χρόνος ανάπαυσης είναι εκείνος ο απαραίτητος χρόνος σ’ ένα όγκο λαδιού από τη στιγμή που επιστρέφει από την σωλήνα της επιστροφής μέχρι την στιγμή που θα εισέλθει στον σωλήνα της αναρρόφησης.</a:t>
            </a:r>
          </a:p>
          <a:p>
            <a:pPr algn="just">
              <a:defRPr/>
            </a:pPr>
            <a:r>
              <a:rPr lang="el-GR" sz="2000" dirty="0">
                <a:solidFill>
                  <a:prstClr val="black"/>
                </a:solidFill>
                <a:latin typeface="Calibri"/>
              </a:rPr>
              <a:t> </a:t>
            </a:r>
          </a:p>
          <a:p>
            <a:pPr algn="just">
              <a:defRPr/>
            </a:pPr>
            <a:r>
              <a:rPr lang="el-GR" sz="2000" dirty="0">
                <a:solidFill>
                  <a:prstClr val="black"/>
                </a:solidFill>
                <a:latin typeface="Calibri"/>
              </a:rPr>
              <a:t>Μία δεξαμενή λοιπόν που έχει κατασκευασθεί για μια χωρητικότητα λαδιού μικρότερη από αυτή που συνιστάται, μας δίνει ένα ανεπαρκή (λειψό) χρόνο ανάπαυσης (παραμονής) μέσα στην δεξαμενή.</a:t>
            </a:r>
          </a:p>
          <a:p>
            <a:pPr algn="just">
              <a:defRPr/>
            </a:pPr>
            <a:r>
              <a:rPr lang="el-GR" sz="2000" dirty="0">
                <a:solidFill>
                  <a:prstClr val="black"/>
                </a:solidFill>
                <a:latin typeface="Calibri"/>
              </a:rPr>
              <a:t> </a:t>
            </a:r>
          </a:p>
          <a:p>
            <a:pPr>
              <a:defRPr/>
            </a:pPr>
            <a:endParaRPr lang="el-GR" dirty="0">
              <a:solidFill>
                <a:prstClr val="black"/>
              </a:solidFill>
            </a:endParaRPr>
          </a:p>
        </p:txBody>
      </p:sp>
      <p:sp>
        <p:nvSpPr>
          <p:cNvPr id="7"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55179607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389123" name="Picture 2" descr="Δεξαμενή 003"/>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2063750" y="1196975"/>
            <a:ext cx="7345363" cy="4824413"/>
          </a:xfrm>
          <a:noFill/>
        </p:spPr>
      </p:pic>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1044389182"/>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192088" y="908050"/>
            <a:ext cx="11736387" cy="5632450"/>
          </a:xfrm>
          <a:prstGeom prst="rect">
            <a:avLst/>
          </a:prstGeom>
        </p:spPr>
        <p:txBody>
          <a:bodyPr>
            <a:spAutoFit/>
          </a:bodyPr>
          <a:lstStyle/>
          <a:p>
            <a:pPr marL="228600" indent="-228600" algn="just">
              <a:buFontTx/>
              <a:buAutoNum type="arabicParenR"/>
              <a:defRPr/>
            </a:pPr>
            <a:r>
              <a:rPr lang="el-GR" sz="2000" b="1" dirty="0">
                <a:solidFill>
                  <a:prstClr val="black"/>
                </a:solidFill>
                <a:latin typeface="Calibri"/>
              </a:rPr>
              <a:t>Δείκτης στάθμης λαδιού.</a:t>
            </a:r>
          </a:p>
          <a:p>
            <a:pPr marL="228600" indent="-228600" algn="just">
              <a:defRPr/>
            </a:pPr>
            <a:r>
              <a:rPr lang="el-GR" sz="2000" dirty="0">
                <a:solidFill>
                  <a:prstClr val="black"/>
                </a:solidFill>
                <a:latin typeface="Calibri"/>
              </a:rPr>
              <a:t>Η  στάθμη  της  δεξαμενής  πρέπει  να  βρίσκεται  μεταξύ  δύο  δεδομένων  τιμών,  που είναι:  η μέγιστη  και η</a:t>
            </a:r>
          </a:p>
          <a:p>
            <a:pPr marL="228600" indent="-228600" algn="just">
              <a:defRPr/>
            </a:pPr>
            <a:r>
              <a:rPr lang="el-GR" sz="2000" dirty="0">
                <a:solidFill>
                  <a:prstClr val="black"/>
                </a:solidFill>
                <a:latin typeface="Calibri"/>
              </a:rPr>
              <a:t>ελάχιστη στάθμη. Η στάθμη του λαδιού μπορεί να κυμανθεί υπερβολικά, στην περίπτωση μεγάλων διαφυγών</a:t>
            </a:r>
          </a:p>
          <a:p>
            <a:pPr marL="228600" indent="-228600" algn="just">
              <a:defRPr/>
            </a:pPr>
            <a:r>
              <a:rPr lang="el-GR" sz="2000" dirty="0">
                <a:solidFill>
                  <a:prstClr val="black"/>
                </a:solidFill>
                <a:latin typeface="Calibri"/>
              </a:rPr>
              <a:t>που  δεν   ανακτώνται,  ή  στην   περίπτωση   εγκαταστάσεων   με   υδραυλικούς  συσσωρευτές ή υδραυλικούς</a:t>
            </a:r>
          </a:p>
          <a:p>
            <a:pPr marL="228600" indent="-228600" algn="just">
              <a:defRPr/>
            </a:pPr>
            <a:r>
              <a:rPr lang="el-GR" sz="2000" dirty="0">
                <a:solidFill>
                  <a:prstClr val="black"/>
                </a:solidFill>
                <a:latin typeface="Calibri"/>
              </a:rPr>
              <a:t>κυλίνδρους απλής ενέργειας, με  μεγάλο κυβισμό, όπου αυτά τα όργανα δημιουργούν σοβαρές διακυμάνσεις</a:t>
            </a:r>
          </a:p>
          <a:p>
            <a:pPr marL="228600" indent="-228600" algn="just">
              <a:defRPr/>
            </a:pPr>
            <a:r>
              <a:rPr lang="el-GR" sz="2000" dirty="0">
                <a:solidFill>
                  <a:prstClr val="black"/>
                </a:solidFill>
                <a:latin typeface="Calibri"/>
              </a:rPr>
              <a:t>μεταξύ της μέγιστης και της ελάχιστης στάθμης.</a:t>
            </a:r>
          </a:p>
          <a:p>
            <a:pPr algn="just">
              <a:defRPr/>
            </a:pPr>
            <a:r>
              <a:rPr lang="el-GR" sz="2000" dirty="0">
                <a:solidFill>
                  <a:prstClr val="black"/>
                </a:solidFill>
                <a:latin typeface="Calibri"/>
              </a:rPr>
              <a:t>Επίσης πρέπει να αποφεύγεται το ξεχείλισμα του λαδιού ή οι πολύ χαμηλές στάθμες, που θα δημιουργήσουν </a:t>
            </a:r>
            <a:r>
              <a:rPr lang="el-GR" sz="2000" dirty="0" err="1">
                <a:solidFill>
                  <a:prstClr val="black"/>
                </a:solidFill>
                <a:latin typeface="Calibri"/>
              </a:rPr>
              <a:t>σπηλαίωση</a:t>
            </a:r>
            <a:r>
              <a:rPr lang="el-GR" sz="2000" dirty="0">
                <a:solidFill>
                  <a:prstClr val="black"/>
                </a:solidFill>
                <a:latin typeface="Calibri"/>
              </a:rPr>
              <a:t> στην αντλία. Η ελάχιστη στάθμη που συνιστάται βρίσκεται σε απόσταση 10</a:t>
            </a:r>
            <a:r>
              <a:rPr lang="en-US" sz="2000" dirty="0">
                <a:solidFill>
                  <a:prstClr val="black"/>
                </a:solidFill>
                <a:latin typeface="Calibri"/>
              </a:rPr>
              <a:t>cm</a:t>
            </a:r>
            <a:r>
              <a:rPr lang="el-GR" sz="2000" dirty="0">
                <a:solidFill>
                  <a:prstClr val="black"/>
                </a:solidFill>
                <a:latin typeface="Calibri"/>
              </a:rPr>
              <a:t> τουλάχιστον πιο πάνω από το φίλτρο της αναρρόφησης.</a:t>
            </a:r>
          </a:p>
          <a:p>
            <a:pPr algn="just">
              <a:defRPr/>
            </a:pPr>
            <a:r>
              <a:rPr lang="el-GR" sz="2000" dirty="0">
                <a:solidFill>
                  <a:prstClr val="black"/>
                </a:solidFill>
                <a:latin typeface="Calibri"/>
              </a:rPr>
              <a:t>Υπάρχουν διάφοροι τρόποι ελέγχου του λαδιού.</a:t>
            </a:r>
          </a:p>
          <a:p>
            <a:pPr algn="just">
              <a:defRPr/>
            </a:pPr>
            <a:r>
              <a:rPr lang="el-GR" sz="2000" dirty="0">
                <a:solidFill>
                  <a:prstClr val="black"/>
                </a:solidFill>
                <a:latin typeface="Calibri"/>
              </a:rPr>
              <a:t>- Οπτικός έλεγχος</a:t>
            </a:r>
          </a:p>
          <a:p>
            <a:pPr algn="just">
              <a:defRPr/>
            </a:pPr>
            <a:r>
              <a:rPr lang="el-GR" sz="2000" dirty="0">
                <a:solidFill>
                  <a:prstClr val="black"/>
                </a:solidFill>
                <a:latin typeface="Calibri"/>
              </a:rPr>
              <a:t>- Με ηλεκτρική επαφή. Το ηλεκτρικό σήμα που εκπέμπεται τροφοδοτεί έναν ηχητικό </a:t>
            </a:r>
            <a:r>
              <a:rPr lang="el-GR" sz="2000" dirty="0" err="1">
                <a:solidFill>
                  <a:prstClr val="black"/>
                </a:solidFill>
                <a:latin typeface="Calibri"/>
              </a:rPr>
              <a:t>προειδοποιητή</a:t>
            </a:r>
            <a:r>
              <a:rPr lang="el-GR" sz="2000" dirty="0">
                <a:solidFill>
                  <a:prstClr val="black"/>
                </a:solidFill>
                <a:latin typeface="Calibri"/>
              </a:rPr>
              <a:t> ή έναν λαμπτήρα ή τέλος προκαλεί πλήρη στάση της εγκατάστασης, προειδοποιώντας έτσι τον χειριστή για την επικίνδυνα χαμηλή στάθμη του λαδιού.</a:t>
            </a:r>
          </a:p>
          <a:p>
            <a:pPr marL="228600" indent="-228600" algn="just">
              <a:defRPr/>
            </a:pPr>
            <a:endParaRPr lang="el-GR" sz="2000" dirty="0">
              <a:solidFill>
                <a:prstClr val="black"/>
              </a:solidFill>
              <a:latin typeface="Calibri"/>
            </a:endParaRPr>
          </a:p>
          <a:p>
            <a:pPr marL="228600" indent="-228600" algn="just">
              <a:defRPr/>
            </a:pPr>
            <a:r>
              <a:rPr lang="el-GR" sz="2000" b="1" dirty="0">
                <a:solidFill>
                  <a:prstClr val="black"/>
                </a:solidFill>
                <a:latin typeface="Calibri"/>
              </a:rPr>
              <a:t>2) Πώμα γεμίσματος</a:t>
            </a:r>
          </a:p>
          <a:p>
            <a:pPr marL="228600" indent="-228600" algn="just">
              <a:defRPr/>
            </a:pPr>
            <a:r>
              <a:rPr lang="el-GR" sz="2000" dirty="0">
                <a:solidFill>
                  <a:prstClr val="black"/>
                </a:solidFill>
                <a:latin typeface="Calibri"/>
              </a:rPr>
              <a:t>     Είναι τοποθετημένο στο επάνω σημείο της δεξαμενής. Στο εσωτερικό του είναι προσαρμοσμένη μία σίτα που εμποδίζει την εισδοχή ξένων σωμάτων κατά τη διάρκεια του γεμίσματος της δεξαμενής.</a:t>
            </a: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1932434939"/>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192088" y="692150"/>
            <a:ext cx="11807825" cy="6524625"/>
          </a:xfrm>
          <a:prstGeom prst="rect">
            <a:avLst/>
          </a:prstGeom>
        </p:spPr>
        <p:txBody>
          <a:bodyPr>
            <a:spAutoFit/>
          </a:bodyPr>
          <a:lstStyle/>
          <a:p>
            <a:pPr>
              <a:defRPr/>
            </a:pPr>
            <a:r>
              <a:rPr lang="el-GR" sz="2000" b="1" dirty="0">
                <a:solidFill>
                  <a:prstClr val="black"/>
                </a:solidFill>
                <a:latin typeface="Calibri"/>
              </a:rPr>
              <a:t>3) Σωλήνωση επιστροφής</a:t>
            </a:r>
          </a:p>
          <a:p>
            <a:pPr>
              <a:defRPr/>
            </a:pPr>
            <a:r>
              <a:rPr lang="el-GR" sz="2000" dirty="0">
                <a:solidFill>
                  <a:prstClr val="black"/>
                </a:solidFill>
                <a:latin typeface="Calibri"/>
              </a:rPr>
              <a:t>Η σωλήνωση αυτή είναι τοποθετημένη σε μία ελάχιστη απόσταση σε σχέση με τον πυθμένα της δεξαμενής ίση με 1,5 φορά την εξωτερική διάμετρο της. Στο άκρο της γίνεται μια </a:t>
            </a:r>
            <a:r>
              <a:rPr lang="el-GR" sz="2000" dirty="0" err="1">
                <a:solidFill>
                  <a:prstClr val="black"/>
                </a:solidFill>
                <a:latin typeface="Calibri"/>
              </a:rPr>
              <a:t>λοξοτομή</a:t>
            </a:r>
            <a:r>
              <a:rPr lang="el-GR" sz="2000" dirty="0">
                <a:solidFill>
                  <a:prstClr val="black"/>
                </a:solidFill>
                <a:latin typeface="Calibri"/>
              </a:rPr>
              <a:t> 45</a:t>
            </a:r>
            <a:r>
              <a:rPr lang="el-GR" sz="2000" dirty="0">
                <a:solidFill>
                  <a:prstClr val="black"/>
                </a:solidFill>
                <a:latin typeface="Calibri"/>
                <a:sym typeface="Symbol"/>
              </a:rPr>
              <a:t></a:t>
            </a:r>
            <a:r>
              <a:rPr lang="el-GR" sz="2000" dirty="0">
                <a:solidFill>
                  <a:prstClr val="black"/>
                </a:solidFill>
                <a:latin typeface="Calibri"/>
              </a:rPr>
              <a:t> που στρέφεται προς το εξωτερικό της δεξαμενής. Έτσι αυξάνουμε την εναλλαγή της θερμότητας με τα τοιχώματα της δεξαμενής. Η σωλήνωση αυτή πρέπει να τοποθετηθεί όσο το δυνατόν μακρύτερα από την σωλήνωση της αναρρόφησης.</a:t>
            </a:r>
          </a:p>
          <a:p>
            <a:pPr>
              <a:defRPr/>
            </a:pPr>
            <a:r>
              <a:rPr lang="en-US" sz="2000" dirty="0">
                <a:solidFill>
                  <a:prstClr val="black"/>
                </a:solidFill>
                <a:latin typeface="Calibri"/>
              </a:rPr>
              <a:t> </a:t>
            </a:r>
            <a:endParaRPr lang="el-GR" sz="2000" dirty="0">
              <a:solidFill>
                <a:prstClr val="black"/>
              </a:solidFill>
              <a:latin typeface="Calibri"/>
            </a:endParaRPr>
          </a:p>
          <a:p>
            <a:pPr>
              <a:defRPr/>
            </a:pPr>
            <a:r>
              <a:rPr lang="en-US" sz="2000" dirty="0">
                <a:solidFill>
                  <a:prstClr val="black"/>
                </a:solidFill>
                <a:latin typeface="Calibri"/>
              </a:rPr>
              <a:t> </a:t>
            </a:r>
            <a:r>
              <a:rPr lang="el-GR" sz="2000" b="1" dirty="0">
                <a:solidFill>
                  <a:prstClr val="black"/>
                </a:solidFill>
                <a:latin typeface="Calibri"/>
              </a:rPr>
              <a:t>4) Σωλήνωση  επιστροφής της </a:t>
            </a:r>
            <a:r>
              <a:rPr lang="el-GR" sz="2000" b="1" dirty="0" err="1">
                <a:solidFill>
                  <a:prstClr val="black"/>
                </a:solidFill>
                <a:latin typeface="Calibri"/>
              </a:rPr>
              <a:t>αποστραγγάλισης</a:t>
            </a:r>
            <a:endParaRPr lang="el-GR" sz="2000" b="1" dirty="0">
              <a:solidFill>
                <a:prstClr val="black"/>
              </a:solidFill>
              <a:latin typeface="Calibri"/>
            </a:endParaRPr>
          </a:p>
          <a:p>
            <a:pPr algn="just">
              <a:defRPr/>
            </a:pPr>
            <a:r>
              <a:rPr lang="el-GR" sz="2000" dirty="0">
                <a:solidFill>
                  <a:prstClr val="black"/>
                </a:solidFill>
                <a:latin typeface="Calibri"/>
              </a:rPr>
              <a:t>Η σωλήνωση αυτή διαχωρίζεται από την σωλήνωση της κύριας επιστροφής, που μόλις αναφέραμε πιο πάνω και αυτό για να αποφύγουμε κάθε </a:t>
            </a:r>
            <a:r>
              <a:rPr lang="el-GR" sz="2000" dirty="0" err="1">
                <a:solidFill>
                  <a:prstClr val="black"/>
                </a:solidFill>
                <a:latin typeface="Calibri"/>
              </a:rPr>
              <a:t>αντίθλιψη</a:t>
            </a:r>
            <a:r>
              <a:rPr lang="el-GR" sz="2000" dirty="0">
                <a:solidFill>
                  <a:prstClr val="black"/>
                </a:solidFill>
                <a:latin typeface="Calibri"/>
              </a:rPr>
              <a:t> στα ενδιάμεσα όργανα. Σαν γενικό κανόνα μία σωλήνα επιστροφής της </a:t>
            </a:r>
            <a:r>
              <a:rPr lang="el-GR" sz="2000" dirty="0" err="1">
                <a:solidFill>
                  <a:prstClr val="black"/>
                </a:solidFill>
                <a:latin typeface="Calibri"/>
              </a:rPr>
              <a:t>αποστραγγάλισης</a:t>
            </a:r>
            <a:r>
              <a:rPr lang="el-GR" sz="2000" dirty="0">
                <a:solidFill>
                  <a:prstClr val="black"/>
                </a:solidFill>
                <a:latin typeface="Calibri"/>
              </a:rPr>
              <a:t> βουτάει μέσα στο λάδι.</a:t>
            </a:r>
          </a:p>
          <a:p>
            <a:pPr algn="just">
              <a:defRPr/>
            </a:pPr>
            <a:r>
              <a:rPr lang="el-GR" sz="2000" dirty="0" err="1">
                <a:solidFill>
                  <a:prstClr val="black"/>
                </a:solidFill>
                <a:latin typeface="Calibri"/>
              </a:rPr>
              <a:t>Σ΄ορισμένες</a:t>
            </a:r>
            <a:r>
              <a:rPr lang="el-GR" sz="2000" dirty="0">
                <a:solidFill>
                  <a:prstClr val="black"/>
                </a:solidFill>
                <a:latin typeface="Calibri"/>
              </a:rPr>
              <a:t> περιπτώσεις, όπως στις βαλβίδες διαδοχής των κινήσεων, η σωλήνωση της επιστροφής της </a:t>
            </a:r>
            <a:r>
              <a:rPr lang="el-GR" sz="2000" dirty="0" err="1">
                <a:solidFill>
                  <a:prstClr val="black"/>
                </a:solidFill>
                <a:latin typeface="Calibri"/>
              </a:rPr>
              <a:t>αποστραγγάλισης</a:t>
            </a:r>
            <a:r>
              <a:rPr lang="el-GR" sz="2000" dirty="0">
                <a:solidFill>
                  <a:prstClr val="black"/>
                </a:solidFill>
                <a:latin typeface="Calibri"/>
              </a:rPr>
              <a:t>, μπορεί να μη βουτάει μέσα στο λάδι, έτσι μειώνουμε στο ελάχιστο τους κινδύνους της αντίθλιψης, έχουμε όμως σχηματισμό αφρού στην επιφάνεια του υδραυλικού υγρού. Για να αποφύγουμε όσο είναι δυνατόν αυτές τις </a:t>
            </a:r>
            <a:r>
              <a:rPr lang="el-GR" sz="2000" dirty="0" err="1">
                <a:solidFill>
                  <a:prstClr val="black"/>
                </a:solidFill>
                <a:latin typeface="Calibri"/>
              </a:rPr>
              <a:t>αντιθλήψεις</a:t>
            </a:r>
            <a:r>
              <a:rPr lang="el-GR" sz="2000" dirty="0">
                <a:solidFill>
                  <a:prstClr val="black"/>
                </a:solidFill>
                <a:latin typeface="Calibri"/>
              </a:rPr>
              <a:t>, μπορούμε να έχουμε έναν συλλέκτη επιστροφών των αποστραγγίσεων με εξαερισμό και φίλτρο αέρα.</a:t>
            </a:r>
          </a:p>
          <a:p>
            <a:pPr algn="just">
              <a:defRPr/>
            </a:pPr>
            <a:r>
              <a:rPr lang="el-GR" sz="2000" dirty="0">
                <a:solidFill>
                  <a:prstClr val="black"/>
                </a:solidFill>
                <a:latin typeface="Calibri"/>
              </a:rPr>
              <a:t> </a:t>
            </a:r>
          </a:p>
          <a:p>
            <a:pPr algn="just">
              <a:defRPr/>
            </a:pPr>
            <a:r>
              <a:rPr lang="el-GR" sz="2000" b="1" dirty="0">
                <a:solidFill>
                  <a:prstClr val="black"/>
                </a:solidFill>
                <a:latin typeface="Calibri"/>
              </a:rPr>
              <a:t>5) Ψυγείο λαδιού</a:t>
            </a:r>
          </a:p>
          <a:p>
            <a:pPr algn="just">
              <a:defRPr/>
            </a:pPr>
            <a:r>
              <a:rPr lang="el-GR" sz="2000" dirty="0">
                <a:solidFill>
                  <a:prstClr val="black"/>
                </a:solidFill>
                <a:latin typeface="Calibri"/>
              </a:rPr>
              <a:t>Δεν υπάρχει σύστημα με βαθμό απόδοσης τέτοιο που με την λειτουργία του να μην παράγει θερμότητα στο υδραυλικό ρευστό, με αποτέλεσμα την θέρμανσή του. Οι βαλβίδες ασφαλείας, οι εσωτερικές διαρροές και το περιβάλλον είναι συνήθως οι κύριες πηγές θέρμανσης.</a:t>
            </a:r>
          </a:p>
          <a:p>
            <a:pPr algn="just">
              <a:defRPr/>
            </a:pPr>
            <a:endParaRPr lang="el-GR" dirty="0">
              <a:solidFill>
                <a:prstClr val="black"/>
              </a:solidFill>
            </a:endParaRP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31986787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334963" y="949325"/>
            <a:ext cx="11593512" cy="5262563"/>
          </a:xfrm>
          <a:prstGeom prst="rect">
            <a:avLst/>
          </a:prstGeom>
        </p:spPr>
        <p:txBody>
          <a:bodyPr>
            <a:spAutoFit/>
          </a:bodyPr>
          <a:lstStyle/>
          <a:p>
            <a:pPr algn="just">
              <a:defRPr/>
            </a:pPr>
            <a:r>
              <a:rPr lang="el-GR" sz="2000" dirty="0">
                <a:solidFill>
                  <a:prstClr val="black"/>
                </a:solidFill>
                <a:latin typeface="Calibri"/>
              </a:rPr>
              <a:t>Σε πολλά συστήματα είναι αναγκαία η εγκατάσταση ενός ψυγείου λαδιού διαφορετικά η λειτουργία του είναι αδύνατη. Πράγματι, σε θερμοκρασίες λαδιού πάνω από 55</a:t>
            </a:r>
            <a:r>
              <a:rPr lang="el-GR" sz="2000" dirty="0">
                <a:solidFill>
                  <a:prstClr val="black"/>
                </a:solidFill>
                <a:latin typeface="Calibri"/>
                <a:sym typeface="Symbol"/>
              </a:rPr>
              <a:t></a:t>
            </a:r>
            <a:r>
              <a:rPr lang="el-GR" sz="2000" dirty="0">
                <a:solidFill>
                  <a:prstClr val="black"/>
                </a:solidFill>
                <a:latin typeface="Calibri"/>
              </a:rPr>
              <a:t> </a:t>
            </a:r>
            <a:r>
              <a:rPr lang="en-US" sz="2000" dirty="0">
                <a:solidFill>
                  <a:prstClr val="black"/>
                </a:solidFill>
                <a:latin typeface="Calibri"/>
              </a:rPr>
              <a:t>C</a:t>
            </a:r>
            <a:r>
              <a:rPr lang="el-GR" sz="2000" dirty="0">
                <a:solidFill>
                  <a:prstClr val="black"/>
                </a:solidFill>
                <a:latin typeface="Calibri"/>
              </a:rPr>
              <a:t> έχουν σαν αποτέλεσμα την </a:t>
            </a:r>
            <a:r>
              <a:rPr lang="el-GR" sz="2000" dirty="0" err="1">
                <a:solidFill>
                  <a:prstClr val="black"/>
                </a:solidFill>
                <a:latin typeface="Calibri"/>
              </a:rPr>
              <a:t>σπηλαίωση</a:t>
            </a:r>
            <a:r>
              <a:rPr lang="el-GR" sz="2000" dirty="0">
                <a:solidFill>
                  <a:prstClr val="black"/>
                </a:solidFill>
                <a:latin typeface="Calibri"/>
              </a:rPr>
              <a:t> της αντλίας, την καταστροφή των </a:t>
            </a:r>
            <a:r>
              <a:rPr lang="el-GR" sz="2000" dirty="0" err="1">
                <a:solidFill>
                  <a:prstClr val="black"/>
                </a:solidFill>
                <a:latin typeface="Calibri"/>
              </a:rPr>
              <a:t>στεγανοποιητικών</a:t>
            </a:r>
            <a:r>
              <a:rPr lang="el-GR" sz="2000" dirty="0">
                <a:solidFill>
                  <a:prstClr val="black"/>
                </a:solidFill>
                <a:latin typeface="Calibri"/>
              </a:rPr>
              <a:t> δακτυλίων και μεταβολή των χαρακτηριστικών λειτουργίας του συστήματος.</a:t>
            </a:r>
          </a:p>
          <a:p>
            <a:pPr algn="just">
              <a:defRPr/>
            </a:pPr>
            <a:r>
              <a:rPr lang="el-GR" sz="2000" dirty="0">
                <a:solidFill>
                  <a:prstClr val="black"/>
                </a:solidFill>
                <a:latin typeface="Calibri"/>
              </a:rPr>
              <a:t>Υπάρχουν ψυγεία αέρος και ψυγεία νερού. Ένα ψυγείο αέρος χρησιμοποιείται σε περιπτώσεις που δεν </a:t>
            </a:r>
            <a:r>
              <a:rPr lang="el-GR" sz="2000" dirty="0" err="1">
                <a:solidFill>
                  <a:prstClr val="black"/>
                </a:solidFill>
                <a:latin typeface="Calibri"/>
              </a:rPr>
              <a:t>υπάχρει</a:t>
            </a:r>
            <a:r>
              <a:rPr lang="el-GR" sz="2000" dirty="0">
                <a:solidFill>
                  <a:prstClr val="black"/>
                </a:solidFill>
                <a:latin typeface="Calibri"/>
              </a:rPr>
              <a:t> νερό ψύξης. Το ψυγείο αέρος είναι κατασκευή σωλήνων και πτερυγίων παρόμοια με το ψυγείο του αυτοκινήτου.</a:t>
            </a:r>
          </a:p>
          <a:p>
            <a:pPr algn="just">
              <a:defRPr/>
            </a:pPr>
            <a:r>
              <a:rPr lang="el-GR" sz="2000" dirty="0">
                <a:solidFill>
                  <a:prstClr val="black"/>
                </a:solidFill>
                <a:latin typeface="Calibri"/>
              </a:rPr>
              <a:t>Τα πτερύγια είναι κατασκευασμένα από αλουμίνιο ή από μέταλλο που εύκολα αποβάλλει την θερμότητα. Ένας ανεμιστήρας προξενεί αναγκαστική κυκλοφορία αέρα, για να αυξήσει το ρυθμό απαγωγής </a:t>
            </a:r>
            <a:r>
              <a:rPr lang="el-GR" sz="2000" dirty="0" err="1">
                <a:solidFill>
                  <a:prstClr val="black"/>
                </a:solidFill>
                <a:latin typeface="Calibri"/>
              </a:rPr>
              <a:t>θερμότητος</a:t>
            </a:r>
            <a:r>
              <a:rPr lang="el-GR" sz="2000" dirty="0">
                <a:solidFill>
                  <a:prstClr val="black"/>
                </a:solidFill>
                <a:latin typeface="Calibri"/>
              </a:rPr>
              <a:t>.</a:t>
            </a:r>
          </a:p>
          <a:p>
            <a:pPr algn="just">
              <a:defRPr/>
            </a:pPr>
            <a:r>
              <a:rPr lang="el-GR" sz="2000" dirty="0">
                <a:solidFill>
                  <a:prstClr val="black"/>
                </a:solidFill>
                <a:latin typeface="Calibri"/>
              </a:rPr>
              <a:t>Στα ψυγεία νερού το λάδι κυκλοφορεί μέσα από σωληνώσεις, όπου γύρω τους παράλληλα κυκλοφορεί ψυχρό νερό. Μία θερμοστατική βαλβίδα είναι δυνατόν να διατηρεί σταθερή θερμοκρασία στο υδραυλικό λάδι που βγαίνει από το ψυγείο.</a:t>
            </a:r>
          </a:p>
          <a:p>
            <a:pPr algn="just">
              <a:defRPr/>
            </a:pPr>
            <a:r>
              <a:rPr lang="el-GR" sz="2000" dirty="0">
                <a:solidFill>
                  <a:prstClr val="black"/>
                </a:solidFill>
                <a:latin typeface="Calibri"/>
              </a:rPr>
              <a:t>Το ψυγείο αυτό είναι </a:t>
            </a:r>
            <a:r>
              <a:rPr lang="el-GR" sz="2000" dirty="0" err="1">
                <a:solidFill>
                  <a:prstClr val="black"/>
                </a:solidFill>
                <a:latin typeface="Calibri"/>
              </a:rPr>
              <a:t>εναλλάκτης</a:t>
            </a:r>
            <a:r>
              <a:rPr lang="el-GR" sz="2000" dirty="0">
                <a:solidFill>
                  <a:prstClr val="black"/>
                </a:solidFill>
                <a:latin typeface="Calibri"/>
              </a:rPr>
              <a:t> θερμότητας και μπορεί να χρησιμοποιηθεί και αντίστροφα, όταν υπάρχουν περιπτώσεις που το υδραυλικό λάδι πρέπει να ζεσταθεί. Λάδια με χαμηλό δείκτη ιξώδους πρέπει ορισμένες εποχές του χρόνου, να </a:t>
            </a:r>
            <a:r>
              <a:rPr lang="el-GR" sz="2000" dirty="0" err="1">
                <a:solidFill>
                  <a:prstClr val="black"/>
                </a:solidFill>
                <a:latin typeface="Calibri"/>
              </a:rPr>
              <a:t>θερμένονται</a:t>
            </a:r>
            <a:r>
              <a:rPr lang="el-GR" sz="2000" dirty="0">
                <a:solidFill>
                  <a:prstClr val="black"/>
                </a:solidFill>
                <a:latin typeface="Calibri"/>
              </a:rPr>
              <a:t> πριν από την εκκίνηση του συστήματος.</a:t>
            </a:r>
          </a:p>
          <a:p>
            <a:pPr>
              <a:defRPr/>
            </a:pPr>
            <a:endParaRPr lang="el-GR" u="sng" dirty="0">
              <a:solidFill>
                <a:prstClr val="black"/>
              </a:solidFill>
            </a:endParaRPr>
          </a:p>
          <a:p>
            <a:pPr>
              <a:defRPr/>
            </a:pPr>
            <a:r>
              <a:rPr lang="el-GR" dirty="0">
                <a:solidFill>
                  <a:prstClr val="black"/>
                </a:solidFill>
              </a:rPr>
              <a:t> </a:t>
            </a: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3349210055"/>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334963" y="1196975"/>
            <a:ext cx="11522075" cy="5016500"/>
          </a:xfrm>
          <a:prstGeom prst="rect">
            <a:avLst/>
          </a:prstGeom>
        </p:spPr>
        <p:txBody>
          <a:bodyPr>
            <a:spAutoFit/>
          </a:bodyPr>
          <a:lstStyle/>
          <a:p>
            <a:pPr>
              <a:defRPr/>
            </a:pPr>
            <a:r>
              <a:rPr lang="el-GR" sz="2000" b="1" dirty="0">
                <a:solidFill>
                  <a:prstClr val="black"/>
                </a:solidFill>
                <a:latin typeface="Calibri"/>
              </a:rPr>
              <a:t>6.1 Φίλτρα εισαγωγής </a:t>
            </a:r>
          </a:p>
          <a:p>
            <a:pPr>
              <a:defRPr/>
            </a:pPr>
            <a:r>
              <a:rPr lang="el-GR" sz="2000" dirty="0">
                <a:solidFill>
                  <a:prstClr val="black"/>
                </a:solidFill>
                <a:latin typeface="Calibri"/>
              </a:rPr>
              <a:t>Είναι μηχανικά φίλτρα (σίτες) αναρρόφησης που αποτελούνται από ένα συρμάτινο πλέγμα. Έχουν συνήθως ικανότητα συγκράτησης 100-150 μ. Δεν αποσκοπούν στον τελικό καθαρισμό του λαδιού, αλλά κυρίως στην προστασία της αντλίας από σχετικά μεγάλα ξένα σώματα.</a:t>
            </a:r>
          </a:p>
          <a:p>
            <a:pPr>
              <a:defRPr/>
            </a:pPr>
            <a:r>
              <a:rPr lang="el-GR" sz="2000" dirty="0">
                <a:solidFill>
                  <a:prstClr val="black"/>
                </a:solidFill>
                <a:latin typeface="Calibri"/>
              </a:rPr>
              <a:t> Τοποθετούνται πάντα στην εισαγωγή της αντλίας και πάντα μέσα στο λάδι της δεξαμενής.</a:t>
            </a:r>
          </a:p>
          <a:p>
            <a:pPr>
              <a:defRPr/>
            </a:pPr>
            <a:r>
              <a:rPr lang="el-GR" sz="2000" dirty="0">
                <a:solidFill>
                  <a:prstClr val="black"/>
                </a:solidFill>
                <a:latin typeface="Calibri"/>
              </a:rPr>
              <a:t> </a:t>
            </a:r>
          </a:p>
          <a:p>
            <a:pPr>
              <a:defRPr/>
            </a:pPr>
            <a:r>
              <a:rPr lang="el-GR" sz="2000" dirty="0">
                <a:solidFill>
                  <a:prstClr val="black"/>
                </a:solidFill>
                <a:latin typeface="Calibri"/>
              </a:rPr>
              <a:t> </a:t>
            </a:r>
            <a:r>
              <a:rPr lang="el-GR" sz="2000" b="1" dirty="0">
                <a:solidFill>
                  <a:prstClr val="black"/>
                </a:solidFill>
                <a:latin typeface="Calibri"/>
              </a:rPr>
              <a:t>6.2 Απορροφητικά φίλτρα ή φίλτρα επιστροφών  </a:t>
            </a:r>
          </a:p>
          <a:p>
            <a:pPr algn="just">
              <a:defRPr/>
            </a:pPr>
            <a:r>
              <a:rPr lang="el-GR" sz="2000" dirty="0">
                <a:solidFill>
                  <a:prstClr val="black"/>
                </a:solidFill>
                <a:latin typeface="Calibri"/>
              </a:rPr>
              <a:t>Αποτελούνται από πορώδη υλικά (βαμβάκι, χαρτί, ύφασμα </a:t>
            </a:r>
            <a:r>
              <a:rPr lang="el-GR" sz="2000" dirty="0" err="1">
                <a:solidFill>
                  <a:prstClr val="black"/>
                </a:solidFill>
                <a:latin typeface="Calibri"/>
              </a:rPr>
              <a:t>κ.λ.π</a:t>
            </a:r>
            <a:r>
              <a:rPr lang="el-GR" sz="2000" dirty="0">
                <a:solidFill>
                  <a:prstClr val="black"/>
                </a:solidFill>
                <a:latin typeface="Calibri"/>
              </a:rPr>
              <a:t>.) και κατακρατούν με μηχανική απορρόφηση τόσο τις διάφορες ξένες ύλες όσο και τις διάφορες αδιάλυτες ενώσεις. Δεν κατακρατούν όμως τα διάφορα διαλύματα λαδιού. Τοποθετούνται στην επιστροφή των συστημάτων πριν την </a:t>
            </a:r>
            <a:r>
              <a:rPr lang="el-GR" sz="2000" dirty="0" err="1">
                <a:solidFill>
                  <a:prstClr val="black"/>
                </a:solidFill>
                <a:latin typeface="Calibri"/>
              </a:rPr>
              <a:t>ελαιοδεξαμενή</a:t>
            </a:r>
            <a:r>
              <a:rPr lang="el-GR" sz="2000" dirty="0">
                <a:solidFill>
                  <a:prstClr val="black"/>
                </a:solidFill>
                <a:latin typeface="Calibri"/>
              </a:rPr>
              <a:t>.</a:t>
            </a:r>
          </a:p>
          <a:p>
            <a:pPr algn="just">
              <a:defRPr/>
            </a:pPr>
            <a:r>
              <a:rPr lang="el-GR" sz="2000" dirty="0">
                <a:solidFill>
                  <a:prstClr val="black"/>
                </a:solidFill>
                <a:latin typeface="Calibri"/>
              </a:rPr>
              <a:t>Έχουν ικανότητα συγκράτησης 10 - 40 μ. Δεν επιτρέπεται η εγκατάστασή τους στην εισαγωγή γιατί δημιουργεί τόση πτώση της πίεσης, ώστε μπορεί να καταστρέψει την αντλία (</a:t>
            </a:r>
            <a:r>
              <a:rPr lang="el-GR" sz="2000" dirty="0" err="1">
                <a:solidFill>
                  <a:prstClr val="black"/>
                </a:solidFill>
                <a:latin typeface="Calibri"/>
              </a:rPr>
              <a:t>Σπηλαίωση</a:t>
            </a:r>
            <a:r>
              <a:rPr lang="el-GR" sz="2000" dirty="0">
                <a:solidFill>
                  <a:prstClr val="black"/>
                </a:solidFill>
                <a:latin typeface="Calibri"/>
              </a:rPr>
              <a:t>).</a:t>
            </a:r>
          </a:p>
          <a:p>
            <a:pPr algn="just">
              <a:defRPr/>
            </a:pPr>
            <a:r>
              <a:rPr lang="el-GR" sz="2000" dirty="0">
                <a:solidFill>
                  <a:prstClr val="black"/>
                </a:solidFill>
                <a:latin typeface="Calibri"/>
              </a:rPr>
              <a:t>Στο σώμα τους είναι τοποθετημένη μία ανεπίστροφη βαλβίδα, </a:t>
            </a:r>
            <a:r>
              <a:rPr lang="en-US" sz="2000" dirty="0">
                <a:solidFill>
                  <a:prstClr val="black"/>
                </a:solidFill>
                <a:latin typeface="Calibri"/>
              </a:rPr>
              <a:t>BY</a:t>
            </a:r>
            <a:r>
              <a:rPr lang="el-GR" sz="2000" dirty="0">
                <a:solidFill>
                  <a:prstClr val="black"/>
                </a:solidFill>
                <a:latin typeface="Calibri"/>
              </a:rPr>
              <a:t>-</a:t>
            </a:r>
            <a:r>
              <a:rPr lang="en-US" sz="2000" dirty="0">
                <a:solidFill>
                  <a:prstClr val="black"/>
                </a:solidFill>
                <a:latin typeface="Calibri"/>
              </a:rPr>
              <a:t>PASS</a:t>
            </a:r>
            <a:r>
              <a:rPr lang="el-GR" sz="2000" dirty="0">
                <a:solidFill>
                  <a:prstClr val="black"/>
                </a:solidFill>
                <a:latin typeface="Calibri"/>
              </a:rPr>
              <a:t>, που έχει σκοπό, εάν το φίλτρο φράξει, να επιτρέψει στο λάδι να επιστρέψει στη δεξαμενή χωρίς μεγάλα προβλήματα, έστω και δίχως καθαρισμό.</a:t>
            </a:r>
          </a:p>
          <a:p>
            <a:pPr marL="228600" indent="-228600" algn="just">
              <a:defRPr/>
            </a:pPr>
            <a:endParaRPr lang="el-GR" sz="2000" dirty="0">
              <a:solidFill>
                <a:prstClr val="black"/>
              </a:solidFill>
              <a:latin typeface="Calibri"/>
            </a:endParaRP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146085562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300038" y="1052513"/>
            <a:ext cx="11591925" cy="5016500"/>
          </a:xfrm>
          <a:prstGeom prst="rect">
            <a:avLst/>
          </a:prstGeom>
        </p:spPr>
        <p:txBody>
          <a:bodyPr>
            <a:spAutoFit/>
          </a:bodyPr>
          <a:lstStyle/>
          <a:p>
            <a:pPr algn="just">
              <a:defRPr/>
            </a:pPr>
            <a:r>
              <a:rPr lang="el-GR" sz="2000" b="1" dirty="0">
                <a:solidFill>
                  <a:prstClr val="black"/>
                </a:solidFill>
                <a:latin typeface="Calibri"/>
              </a:rPr>
              <a:t>7) Κυκλικοί δακτύλιοι στεγανότητας:</a:t>
            </a:r>
            <a:endParaRPr lang="el-GR" sz="2000" dirty="0">
              <a:solidFill>
                <a:prstClr val="black"/>
              </a:solidFill>
              <a:latin typeface="Calibri"/>
            </a:endParaRPr>
          </a:p>
          <a:p>
            <a:pPr algn="just">
              <a:defRPr/>
            </a:pPr>
            <a:r>
              <a:rPr lang="el-GR" sz="2000" dirty="0">
                <a:solidFill>
                  <a:prstClr val="black"/>
                </a:solidFill>
                <a:latin typeface="Calibri"/>
              </a:rPr>
              <a:t>Οι κυκλικοί δακτύλιοι στεγανότητας είναι κατασκευασμένοι από συνθετικό ελαστικό και έχουν κυκλική διατομή. Οι κυκλικοί δακτύλιοι είναι το συνηθέστερο μέσω στεγανότητας στα υδραυλικά συστήματα και εγκαθίστανται κυρίως σε μία κυκλική αύλακα υποδοχής, που βρίσκεται σε ένα από τα δύο σε επαφή τμήματα. Με την εφαρμογή των μεταλλικών τμημάτων ο κυκλικός δακτύλιος συσφίγγεται. Η στεγανοποίηση είναι αποτέλεσμα και της συσφίξεως των δύο τμημάτων και της πιέσεως του ρευστού του συστήματος. Λόγω της ιδιομορφίας της κάθε περίπτωσης είναι δυνατόν να δημιουργηθούν πολύ υψηλές πιέσεις πάνω σε ένα κυκλικό δακτύλιο. Για τον λόγο αυτό, η κατασκευή τους πρέπει να είναι τέτοια, ώστε να επιτρέπει τη λειτουργία σε πολύ υψηλές πιέσεις. Ένας συνήθης λόγος καταστροφής των κυκλικών δακτυλίων είναι η κακή τοποθέτηση του δακτυλίου σε επαφή με τα αιχμηρά άκρα των αυλάκων υποδοχής, τα οποία πρέπει να </a:t>
            </a:r>
            <a:r>
              <a:rPr lang="el-GR" sz="2000" dirty="0" err="1">
                <a:solidFill>
                  <a:prstClr val="black"/>
                </a:solidFill>
                <a:latin typeface="Calibri"/>
              </a:rPr>
              <a:t>λιαίνονται</a:t>
            </a:r>
            <a:r>
              <a:rPr lang="el-GR" sz="2000" dirty="0">
                <a:solidFill>
                  <a:prstClr val="black"/>
                </a:solidFill>
                <a:latin typeface="Calibri"/>
              </a:rPr>
              <a:t> πριν την τοποθέτηση των δακτυλίων. Η υψηλή θερμοκρασία της μάζας του ρευστού ή τοπικά του σημείου εγκαταστάσεως, μπορεί επίσης να καταστρέψει ένα δακτύλιο στεγανότητας.</a:t>
            </a:r>
          </a:p>
          <a:p>
            <a:pPr algn="just">
              <a:defRPr/>
            </a:pPr>
            <a:r>
              <a:rPr lang="el-GR" sz="2000" dirty="0">
                <a:solidFill>
                  <a:prstClr val="black"/>
                </a:solidFill>
                <a:latin typeface="Calibri"/>
              </a:rPr>
              <a:t>Οι κυκλικοί δακτύλιοι χρησιμοποιούνται κυρίως για στατική στεγανότητα και σπάνια για δυναμική στεγανότητα και μόνο σε περιπτώσεις που υπάρχει μια σύντομη παλινδρομική κίνηση μεταξύ των δύο τμημάτων. Οι κυκλικοί δακτύλιοι, δεν είναι κατάλληλοι για επίτευξη στεγανότητας μεταξύ περιστρεφόμενων τμημάτων ή μεταξύ τμημάτων που παρουσιάζουν κραδασμούς ή ταλαντώσεις.</a:t>
            </a:r>
          </a:p>
        </p:txBody>
      </p:sp>
      <p:sp>
        <p:nvSpPr>
          <p:cNvPr id="6"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spTree>
    <p:extLst>
      <p:ext uri="{BB962C8B-B14F-4D97-AF65-F5344CB8AC3E}">
        <p14:creationId xmlns:p14="http://schemas.microsoft.com/office/powerpoint/2010/main" val="4243115873"/>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Τίτλος"/>
          <p:cNvSpPr>
            <a:spLocks noGrp="1"/>
          </p:cNvSpPr>
          <p:nvPr>
            <p:ph type="title"/>
          </p:nvPr>
        </p:nvSpPr>
        <p:spPr>
          <a:xfrm>
            <a:off x="839788" y="115888"/>
            <a:ext cx="10390187" cy="719137"/>
          </a:xfrm>
        </p:spPr>
        <p:txBody>
          <a:bodyPr/>
          <a:lstStyle/>
          <a:p>
            <a:pPr>
              <a:defRPr/>
            </a:pPr>
            <a:r>
              <a:rPr lang="el-GR" altLang="el-GR" sz="3200" b="1" dirty="0" smtClean="0">
                <a:latin typeface="+mn-lt"/>
              </a:rPr>
              <a:t>Δεξαμενές υδραυλικών συστημάτων</a:t>
            </a:r>
          </a:p>
        </p:txBody>
      </p:sp>
      <p:pic>
        <p:nvPicPr>
          <p:cNvPr id="401411" name="Picture 2"/>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1847850" y="1628775"/>
            <a:ext cx="8367713" cy="4608513"/>
          </a:xfrm>
          <a:noFill/>
        </p:spPr>
      </p:pic>
      <p:cxnSp>
        <p:nvCxnSpPr>
          <p:cNvPr id="5"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05613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Τίτλος"/>
          <p:cNvSpPr>
            <a:spLocks noGrp="1"/>
          </p:cNvSpPr>
          <p:nvPr>
            <p:ph type="title"/>
          </p:nvPr>
        </p:nvSpPr>
        <p:spPr>
          <a:xfrm>
            <a:off x="623888" y="115888"/>
            <a:ext cx="10390187" cy="719137"/>
          </a:xfrm>
        </p:spPr>
        <p:txBody>
          <a:bodyPr/>
          <a:lstStyle/>
          <a:p>
            <a:pPr>
              <a:defRPr/>
            </a:pPr>
            <a:r>
              <a:rPr lang="el-GR" altLang="el-GR" sz="3200" b="1" dirty="0" smtClean="0">
                <a:latin typeface="+mn-lt"/>
              </a:rPr>
              <a:t>Υδραυλικοί κύλινδροι - έμβολο</a:t>
            </a:r>
          </a:p>
        </p:txBody>
      </p:sp>
      <p:cxnSp>
        <p:nvCxnSpPr>
          <p:cNvPr id="4"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03460" name="Picture 2"/>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0" y="4149725"/>
            <a:ext cx="5519738" cy="2495550"/>
          </a:xfrm>
          <a:noFill/>
        </p:spPr>
      </p:pic>
      <p:pic>
        <p:nvPicPr>
          <p:cNvPr id="403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1700213"/>
            <a:ext cx="7104062"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2513"/>
            <a:ext cx="53752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542206"/>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695325" y="44450"/>
            <a:ext cx="5328667" cy="646331"/>
          </a:xfrm>
          <a:prstGeom prst="rect">
            <a:avLst/>
          </a:prstGeom>
        </p:spPr>
        <p:txBody>
          <a:bodyPr wrap="square">
            <a:spAutoFit/>
          </a:bodyPr>
          <a:lstStyle/>
          <a:p>
            <a:pPr>
              <a:defRPr/>
            </a:pPr>
            <a:r>
              <a:rPr lang="el-GR" sz="3600" b="1" i="1" dirty="0" smtClean="0">
                <a:solidFill>
                  <a:prstClr val="black"/>
                </a:solidFill>
                <a:latin typeface="Calibri"/>
              </a:rPr>
              <a:t>Περιεχόμενα</a:t>
            </a:r>
            <a:endParaRPr lang="el-GR" sz="3600" b="1" i="1" dirty="0">
              <a:solidFill>
                <a:prstClr val="black"/>
              </a:solidFill>
              <a:latin typeface="Calibri"/>
            </a:endParaRPr>
          </a:p>
        </p:txBody>
      </p:sp>
      <p:sp>
        <p:nvSpPr>
          <p:cNvPr id="12" name="Ορθογώνιο 11"/>
          <p:cNvSpPr/>
          <p:nvPr/>
        </p:nvSpPr>
        <p:spPr>
          <a:xfrm>
            <a:off x="424134" y="883548"/>
            <a:ext cx="10784434" cy="461665"/>
          </a:xfrm>
          <a:prstGeom prst="rect">
            <a:avLst/>
          </a:prstGeom>
        </p:spPr>
        <p:txBody>
          <a:bodyPr wrap="square">
            <a:spAutoFit/>
          </a:bodyPr>
          <a:lstStyle/>
          <a:p>
            <a:r>
              <a:rPr lang="el-GR" sz="2400" b="1" i="1" dirty="0" smtClean="0">
                <a:solidFill>
                  <a:srgbClr val="0070C0"/>
                </a:solidFill>
                <a:latin typeface="Calibri"/>
              </a:rPr>
              <a:t>Θεματικής Ενότητας 4: </a:t>
            </a:r>
            <a:r>
              <a:rPr lang="el-GR" sz="2400" b="1" i="1" dirty="0">
                <a:solidFill>
                  <a:srgbClr val="0070C0"/>
                </a:solidFill>
                <a:latin typeface="Calibri"/>
              </a:rPr>
              <a:t>Υδραυλικά Συστήματα</a:t>
            </a:r>
            <a:endParaRPr lang="el-GR" sz="2400" b="1" dirty="0">
              <a:solidFill>
                <a:srgbClr val="0070C0"/>
              </a:solidFill>
              <a:latin typeface="Calibri"/>
            </a:endParaRPr>
          </a:p>
        </p:txBody>
      </p:sp>
      <p:grpSp>
        <p:nvGrpSpPr>
          <p:cNvPr id="11" name="Ομάδα 10"/>
          <p:cNvGrpSpPr/>
          <p:nvPr/>
        </p:nvGrpSpPr>
        <p:grpSpPr>
          <a:xfrm>
            <a:off x="6658400" y="1693793"/>
            <a:ext cx="5305425" cy="1981200"/>
            <a:chOff x="6658400" y="2096664"/>
            <a:chExt cx="5305425" cy="1981200"/>
          </a:xfrm>
        </p:grpSpPr>
        <p:pic>
          <p:nvPicPr>
            <p:cNvPr id="9" name="Εικόνα 8"/>
            <p:cNvPicPr>
              <a:picLocks noChangeAspect="1"/>
            </p:cNvPicPr>
            <p:nvPr/>
          </p:nvPicPr>
          <p:blipFill>
            <a:blip r:embed="rId2"/>
            <a:stretch>
              <a:fillRect/>
            </a:stretch>
          </p:blipFill>
          <p:spPr>
            <a:xfrm>
              <a:off x="6658400" y="2096664"/>
              <a:ext cx="5305425" cy="504825"/>
            </a:xfrm>
            <a:prstGeom prst="rect">
              <a:avLst/>
            </a:prstGeom>
          </p:spPr>
        </p:pic>
        <p:pic>
          <p:nvPicPr>
            <p:cNvPr id="3" name="Εικόνα 2"/>
            <p:cNvPicPr>
              <a:picLocks noChangeAspect="1"/>
            </p:cNvPicPr>
            <p:nvPr/>
          </p:nvPicPr>
          <p:blipFill>
            <a:blip r:embed="rId3"/>
            <a:stretch>
              <a:fillRect/>
            </a:stretch>
          </p:blipFill>
          <p:spPr>
            <a:xfrm>
              <a:off x="6677450" y="2601489"/>
              <a:ext cx="5286375" cy="1476375"/>
            </a:xfrm>
            <a:prstGeom prst="rect">
              <a:avLst/>
            </a:prstGeom>
          </p:spPr>
        </p:pic>
      </p:grpSp>
      <p:grpSp>
        <p:nvGrpSpPr>
          <p:cNvPr id="8" name="Ομάδα 7"/>
          <p:cNvGrpSpPr/>
          <p:nvPr/>
        </p:nvGrpSpPr>
        <p:grpSpPr>
          <a:xfrm>
            <a:off x="409107" y="1412776"/>
            <a:ext cx="6225750" cy="1990604"/>
            <a:chOff x="409107" y="1412776"/>
            <a:chExt cx="6225750" cy="1990604"/>
          </a:xfrm>
        </p:grpSpPr>
        <p:pic>
          <p:nvPicPr>
            <p:cNvPr id="6" name="Εικόνα 5"/>
            <p:cNvPicPr>
              <a:picLocks noChangeAspect="1"/>
            </p:cNvPicPr>
            <p:nvPr/>
          </p:nvPicPr>
          <p:blipFill>
            <a:blip r:embed="rId4"/>
            <a:stretch>
              <a:fillRect/>
            </a:stretch>
          </p:blipFill>
          <p:spPr>
            <a:xfrm>
              <a:off x="415032" y="1412776"/>
              <a:ext cx="6219825" cy="790575"/>
            </a:xfrm>
            <a:prstGeom prst="rect">
              <a:avLst/>
            </a:prstGeom>
          </p:spPr>
        </p:pic>
        <p:pic>
          <p:nvPicPr>
            <p:cNvPr id="7" name="Εικόνα 6"/>
            <p:cNvPicPr>
              <a:picLocks noChangeAspect="1"/>
            </p:cNvPicPr>
            <p:nvPr/>
          </p:nvPicPr>
          <p:blipFill>
            <a:blip r:embed="rId5"/>
            <a:stretch>
              <a:fillRect/>
            </a:stretch>
          </p:blipFill>
          <p:spPr>
            <a:xfrm>
              <a:off x="409107" y="2212755"/>
              <a:ext cx="6225749" cy="1190625"/>
            </a:xfrm>
            <a:prstGeom prst="rect">
              <a:avLst/>
            </a:prstGeom>
          </p:spPr>
        </p:pic>
      </p:grpSp>
    </p:spTree>
    <p:extLst>
      <p:ext uri="{BB962C8B-B14F-4D97-AF65-F5344CB8AC3E}">
        <p14:creationId xmlns:p14="http://schemas.microsoft.com/office/powerpoint/2010/main" val="351925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Τίτλος"/>
          <p:cNvSpPr>
            <a:spLocks noGrp="1"/>
          </p:cNvSpPr>
          <p:nvPr>
            <p:ph type="title"/>
          </p:nvPr>
        </p:nvSpPr>
        <p:spPr>
          <a:xfrm>
            <a:off x="838200" y="188913"/>
            <a:ext cx="10515600" cy="431800"/>
          </a:xfrm>
        </p:spPr>
        <p:txBody>
          <a:bodyPr/>
          <a:lstStyle/>
          <a:p>
            <a:pPr>
              <a:defRPr/>
            </a:pPr>
            <a:r>
              <a:rPr lang="el-GR" altLang="el-GR" sz="3200" b="1" dirty="0" smtClean="0">
                <a:latin typeface="+mn-lt"/>
              </a:rPr>
              <a:t>Τύποι κυλίνδρων</a:t>
            </a:r>
          </a:p>
        </p:txBody>
      </p:sp>
      <p:cxnSp>
        <p:nvCxnSpPr>
          <p:cNvPr id="4"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0550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27800" y="836613"/>
            <a:ext cx="4945063" cy="3384550"/>
          </a:xfrm>
          <a:noFill/>
        </p:spPr>
      </p:pic>
      <p:sp>
        <p:nvSpPr>
          <p:cNvPr id="9" name="8 - Θέση περιεχομένου"/>
          <p:cNvSpPr>
            <a:spLocks noGrp="1"/>
          </p:cNvSpPr>
          <p:nvPr>
            <p:ph sz="half" idx="1"/>
          </p:nvPr>
        </p:nvSpPr>
        <p:spPr>
          <a:xfrm>
            <a:off x="838200" y="1825625"/>
            <a:ext cx="5181600" cy="4725988"/>
          </a:xfrm>
        </p:spPr>
        <p:txBody>
          <a:bodyPr>
            <a:spAutoFit/>
          </a:bodyPr>
          <a:lstStyle/>
          <a:p>
            <a:pPr eaLnBrk="1" hangingPunct="1">
              <a:defRPr/>
            </a:pPr>
            <a:r>
              <a:rPr lang="el-GR" altLang="el-GR" sz="2200" b="1" dirty="0" smtClean="0">
                <a:latin typeface="+mj-lt"/>
              </a:rPr>
              <a:t>Τύποι κυλίνδρων :</a:t>
            </a:r>
          </a:p>
          <a:p>
            <a:pPr eaLnBrk="1" hangingPunct="1">
              <a:defRPr/>
            </a:pPr>
            <a:r>
              <a:rPr lang="el-GR" altLang="el-GR" sz="2200" dirty="0" smtClean="0">
                <a:solidFill>
                  <a:srgbClr val="C00000"/>
                </a:solidFill>
                <a:latin typeface="+mj-lt"/>
              </a:rPr>
              <a:t>Κύλινδροι απλής ενέργειας</a:t>
            </a: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endParaRPr lang="el-GR" altLang="el-GR" sz="2200" dirty="0" smtClean="0">
              <a:latin typeface="+mj-lt"/>
            </a:endParaRPr>
          </a:p>
          <a:p>
            <a:pPr eaLnBrk="1" hangingPunct="1">
              <a:defRPr/>
            </a:pPr>
            <a:r>
              <a:rPr lang="el-GR" altLang="el-GR" sz="2200" dirty="0" smtClean="0">
                <a:solidFill>
                  <a:srgbClr val="0070C0"/>
                </a:solidFill>
                <a:latin typeface="+mj-lt"/>
              </a:rPr>
              <a:t>Κύλινδροι διπλής ενέργειας</a:t>
            </a:r>
          </a:p>
        </p:txBody>
      </p:sp>
      <p:pic>
        <p:nvPicPr>
          <p:cNvPr id="4055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3967163"/>
            <a:ext cx="3897312"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0333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119063" y="1196975"/>
            <a:ext cx="11522075" cy="5570538"/>
          </a:xfrm>
          <a:prstGeom prst="rect">
            <a:avLst/>
          </a:prstGeom>
        </p:spPr>
        <p:txBody>
          <a:bodyPr>
            <a:spAutoFit/>
          </a:bodyPr>
          <a:lstStyle/>
          <a:p>
            <a:pPr algn="just">
              <a:defRPr/>
            </a:pPr>
            <a:r>
              <a:rPr lang="el-GR" sz="2000" dirty="0">
                <a:solidFill>
                  <a:prstClr val="black"/>
                </a:solidFill>
                <a:latin typeface="Calibri"/>
              </a:rPr>
              <a:t>Ένας κύλινδρος αποτελείται από το σώμα, το έμβολο, το βάκτρο, τα παράπλευρα καλύμματα και τους δακτυλίους στεγανότητας. Το σώμα των κυλίνδρων κατασκευάζεται από χαλύβδινο σωλήνα χωρίς ραφή με κατεργασία ακριβείας στο εσωτερικό. Το έμβολο συνήθως από χυτοσίδηρο ή χαλύβδινο, διαθέτει δακτυλίους στεγανότητας, ώστε να εξασφαλίζεται η στεγανότητα της υπό πίεση πλευράς. Το βάκτρο αποτελείται από χαλύβδινο </a:t>
            </a:r>
            <a:r>
              <a:rPr lang="el-GR" sz="2000" dirty="0" err="1">
                <a:solidFill>
                  <a:prstClr val="black"/>
                </a:solidFill>
                <a:latin typeface="Calibri"/>
              </a:rPr>
              <a:t>επιχρωμισμένο</a:t>
            </a:r>
            <a:r>
              <a:rPr lang="el-GR" sz="2000" dirty="0">
                <a:solidFill>
                  <a:prstClr val="black"/>
                </a:solidFill>
                <a:latin typeface="Calibri"/>
              </a:rPr>
              <a:t> άξονα. Οι οπές του κυλίνδρου βρίσκονται στα παράπλευρα καλύμματα, τα οποία προσαρμόζονται στο σώμα ή κοχλιώνονται μεταξύ τους. Υπάρχουν πολύ τρόποι δράσεως των κυλίνδρων, αναλόγως με την κατασκευή της τελικής μηχανής. Το άκρο του βάκτρου είναι συνήθως κοχλιωμένο ώστε να προσαρμοσθεί προς τη διάταξη του φορτίου. Οι κύλινδροι επιλέγονται αναλόγως προς τις απαιτούμενες πιέσεις, δυνάμεις και ταχύτητες. Συνήθως είναι τυποποιημένοι, αλλά η ποικιλία των εφαρμογών επιβάλλει συχνά την κατασκευή κυλίνδρων ειδικά για τις συγκεκριμένες κατασκευές. Εκτός από τα χαρακτηριστικά που αναφέραμε, οι κύλινδροι μπορούν να κατασκευαστούν και με ιδιαίτερα χαρακτηριστικά, όπως με δακτυλίους στεγανότητας κατάλληλους για μεγάλη συχνότητα παλινδρομήσεων ή με διατάξεις επιβραδύνσεως για επιβράδυνση της κινήσεως κατά το τέλος της κινήσεως καθώς και με ειδικές διατάξεις για την αντιμετώπιση ακτινικών φορτίων.</a:t>
            </a:r>
          </a:p>
          <a:p>
            <a:pPr algn="just">
              <a:defRPr/>
            </a:pPr>
            <a:r>
              <a:rPr lang="en-US" sz="2000" dirty="0">
                <a:solidFill>
                  <a:prstClr val="black"/>
                </a:solidFill>
                <a:latin typeface="Calibri"/>
              </a:rPr>
              <a:t> </a:t>
            </a:r>
            <a:endParaRPr lang="el-GR" sz="2000" dirty="0">
              <a:solidFill>
                <a:prstClr val="black"/>
              </a:solidFill>
              <a:latin typeface="Calibri"/>
            </a:endParaRPr>
          </a:p>
          <a:p>
            <a:pPr algn="just">
              <a:defRPr/>
            </a:pPr>
            <a:r>
              <a:rPr lang="en-US" sz="2000" dirty="0">
                <a:solidFill>
                  <a:prstClr val="black"/>
                </a:solidFill>
                <a:latin typeface="Calibri"/>
              </a:rPr>
              <a:t> </a:t>
            </a:r>
            <a:endParaRPr lang="el-GR" sz="2000" dirty="0">
              <a:solidFill>
                <a:prstClr val="black"/>
              </a:solidFill>
              <a:latin typeface="Calibri"/>
            </a:endParaRPr>
          </a:p>
          <a:p>
            <a:pPr algn="just">
              <a:defRPr/>
            </a:pPr>
            <a:r>
              <a:rPr lang="en-US" dirty="0">
                <a:solidFill>
                  <a:prstClr val="black"/>
                </a:solidFill>
              </a:rPr>
              <a:t> </a:t>
            </a:r>
            <a:endParaRPr lang="el-GR" dirty="0">
              <a:solidFill>
                <a:prstClr val="black"/>
              </a:solidFill>
            </a:endParaRPr>
          </a:p>
          <a:p>
            <a:pPr algn="just">
              <a:defRPr/>
            </a:pPr>
            <a:r>
              <a:rPr lang="en-US" dirty="0">
                <a:solidFill>
                  <a:prstClr val="black"/>
                </a:solidFill>
              </a:rPr>
              <a:t> </a:t>
            </a:r>
            <a:endParaRPr lang="el-GR" dirty="0">
              <a:solidFill>
                <a:prstClr val="black"/>
              </a:solidFill>
            </a:endParaRPr>
          </a:p>
        </p:txBody>
      </p:sp>
      <p:sp>
        <p:nvSpPr>
          <p:cNvPr id="6" name="1 - Τίτλος"/>
          <p:cNvSpPr>
            <a:spLocks noGrp="1"/>
          </p:cNvSpPr>
          <p:nvPr>
            <p:ph type="title"/>
          </p:nvPr>
        </p:nvSpPr>
        <p:spPr>
          <a:xfrm>
            <a:off x="838200" y="188913"/>
            <a:ext cx="10515600" cy="431800"/>
          </a:xfrm>
        </p:spPr>
        <p:txBody>
          <a:bodyPr/>
          <a:lstStyle/>
          <a:p>
            <a:pPr>
              <a:defRPr/>
            </a:pPr>
            <a:r>
              <a:rPr lang="el-GR" altLang="el-GR" sz="3200" b="1" dirty="0" smtClean="0">
                <a:latin typeface="+mn-lt"/>
              </a:rPr>
              <a:t>Τύποι κυλίνδρων</a:t>
            </a:r>
          </a:p>
        </p:txBody>
      </p:sp>
    </p:spTree>
    <p:extLst>
      <p:ext uri="{BB962C8B-B14F-4D97-AF65-F5344CB8AC3E}">
        <p14:creationId xmlns:p14="http://schemas.microsoft.com/office/powerpoint/2010/main" val="22166247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Τίτλος"/>
          <p:cNvSpPr>
            <a:spLocks noGrp="1"/>
          </p:cNvSpPr>
          <p:nvPr>
            <p:ph type="title"/>
          </p:nvPr>
        </p:nvSpPr>
        <p:spPr>
          <a:xfrm>
            <a:off x="766763" y="188913"/>
            <a:ext cx="10515600" cy="400050"/>
          </a:xfrm>
        </p:spPr>
        <p:txBody>
          <a:bodyPr/>
          <a:lstStyle/>
          <a:p>
            <a:pPr>
              <a:defRPr/>
            </a:pPr>
            <a:r>
              <a:rPr lang="el-GR" altLang="el-GR" sz="3200" b="1" dirty="0" smtClean="0">
                <a:latin typeface="+mn-lt"/>
              </a:rPr>
              <a:t>Υδραυλικές αντλίες</a:t>
            </a:r>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407988" y="1304925"/>
            <a:ext cx="11520487" cy="2554288"/>
          </a:xfrm>
          <a:prstGeom prst="rect">
            <a:avLst/>
          </a:prstGeom>
        </p:spPr>
        <p:txBody>
          <a:bodyPr>
            <a:spAutoFit/>
          </a:bodyPr>
          <a:lstStyle/>
          <a:p>
            <a:pPr algn="just">
              <a:defRPr/>
            </a:pPr>
            <a:r>
              <a:rPr lang="el-GR" sz="2000" dirty="0">
                <a:solidFill>
                  <a:prstClr val="black"/>
                </a:solidFill>
                <a:latin typeface="Calibri"/>
              </a:rPr>
              <a:t>Οι υδραυλικές αντλίες είναι κατά κανόνα το πιο σπουδαίο στοιχείο του υδραυλικού συστήματος και στις πιο πολλές περιπτώσεις το πιο εκλεπτυσμένο και ακριβό. Μετατρέπουν την ηλεκτρική και μηχανική ενέργεια σε υδραυλική με την συμπίεση του ρευστού, χαρακτηρίζεται κυρίως η δυναμική ενέργεια που περικλείει και μεταφέρει το υπό κίνηση ρευστό. Η κινητική ενέργεια του ρευστού είναι πολύ μικρή, αφού οι ταχύτητες είναι χαμηλές. Το ρευστό λοιπόν, δρα σαν μεταφορέας ενέργειας. Οι υδραυλικές αντλίες είναι πάντα αντλίες θετικού κυβισμού, αυτό σημαίνει ότι πάντα παρέχουν ένα καθορισμένο ποσό ρευστού ανά περιστροφή ή παλινδρόμηση. Έτσι η παροχή τους, αν εξαιρέσουμε τις εσωτερικές διαρροές λόγω της </a:t>
            </a:r>
            <a:r>
              <a:rPr lang="el-GR" sz="2000" dirty="0" err="1">
                <a:solidFill>
                  <a:prstClr val="black"/>
                </a:solidFill>
                <a:latin typeface="Calibri"/>
              </a:rPr>
              <a:t>αυτολίπανσης</a:t>
            </a:r>
            <a:r>
              <a:rPr lang="el-GR" sz="2000" dirty="0">
                <a:solidFill>
                  <a:prstClr val="black"/>
                </a:solidFill>
                <a:latin typeface="Calibri"/>
              </a:rPr>
              <a:t>, είναι ανεξάρτητη από την πίεση της κατάθλιψης.</a:t>
            </a:r>
          </a:p>
        </p:txBody>
      </p:sp>
      <p:sp>
        <p:nvSpPr>
          <p:cNvPr id="4" name="Ορθογώνιο 3"/>
          <p:cNvSpPr/>
          <p:nvPr/>
        </p:nvSpPr>
        <p:spPr>
          <a:xfrm>
            <a:off x="407988" y="4133850"/>
            <a:ext cx="11520487" cy="2246313"/>
          </a:xfrm>
          <a:prstGeom prst="rect">
            <a:avLst/>
          </a:prstGeom>
        </p:spPr>
        <p:txBody>
          <a:bodyPr>
            <a:spAutoFit/>
          </a:bodyPr>
          <a:lstStyle/>
          <a:p>
            <a:pPr algn="just">
              <a:defRPr/>
            </a:pPr>
            <a:r>
              <a:rPr lang="el-GR" sz="2000" dirty="0">
                <a:solidFill>
                  <a:prstClr val="black"/>
                </a:solidFill>
                <a:latin typeface="Calibri"/>
              </a:rPr>
              <a:t>Ένα σημαντικό χαρακτηριστικό των υδραυλικών αντλιών είναι η ικανότητα τους να αναρροφήσουν κάποιο ποσό ρευστού κατά την αρχική εκκίνηση, χωρίς να απαιτηθεί η πλήρωση του σώματος της αντλίας και του αγωγού αναρρόφησης με ρευστό. Οι υδραυλικές αντλίες είναι συνεπώς αντλίες αυτόματου αναρρόφησης. Οι υδραυλικές αντλίες είναι δεξιόστροφης ή αριστερόστροφης περιστροφής. Οι υδραυλικές αντλίες χαρακτηρίζονται με την μέγιστη πίεση που μπορούν να αποδώσουν σε </a:t>
            </a:r>
            <a:r>
              <a:rPr lang="en-US" sz="2000" dirty="0">
                <a:solidFill>
                  <a:prstClr val="black"/>
                </a:solidFill>
                <a:latin typeface="Calibri"/>
              </a:rPr>
              <a:t>Psi</a:t>
            </a:r>
            <a:r>
              <a:rPr lang="el-GR" sz="2000" dirty="0">
                <a:solidFill>
                  <a:prstClr val="black"/>
                </a:solidFill>
                <a:latin typeface="Calibri"/>
              </a:rPr>
              <a:t> ή </a:t>
            </a:r>
            <a:r>
              <a:rPr lang="en-US" sz="2000" dirty="0">
                <a:solidFill>
                  <a:prstClr val="black"/>
                </a:solidFill>
                <a:latin typeface="Calibri"/>
              </a:rPr>
              <a:t>bar</a:t>
            </a:r>
            <a:r>
              <a:rPr lang="el-GR" sz="2000" dirty="0">
                <a:solidFill>
                  <a:prstClr val="black"/>
                </a:solidFill>
                <a:latin typeface="Calibri"/>
              </a:rPr>
              <a:t> και την παροχή τους σε </a:t>
            </a:r>
            <a:r>
              <a:rPr lang="en-US" sz="2000" dirty="0">
                <a:solidFill>
                  <a:prstClr val="black"/>
                </a:solidFill>
                <a:latin typeface="Calibri"/>
              </a:rPr>
              <a:t>gr </a:t>
            </a:r>
            <a:r>
              <a:rPr lang="el-GR" sz="2000" dirty="0">
                <a:solidFill>
                  <a:prstClr val="black"/>
                </a:solidFill>
                <a:latin typeface="Calibri"/>
              </a:rPr>
              <a:t>ανά στροφή. Είναι συνηθισμένο επίσης το να εκφράσουμε το μέγεθος μιας αντλίας με τον κυβισμό της, ήτοι το ποσό ρευστού που καταθλίβει ανά περιστροφή (γραμμάρια ανά στροφή).</a:t>
            </a:r>
          </a:p>
        </p:txBody>
      </p:sp>
    </p:spTree>
    <p:extLst>
      <p:ext uri="{BB962C8B-B14F-4D97-AF65-F5344CB8AC3E}">
        <p14:creationId xmlns:p14="http://schemas.microsoft.com/office/powerpoint/2010/main" val="195104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116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08050"/>
            <a:ext cx="5232400" cy="4608513"/>
          </a:xfrm>
          <a:noFill/>
        </p:spPr>
      </p:pic>
      <p:pic>
        <p:nvPicPr>
          <p:cNvPr id="411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836613"/>
            <a:ext cx="659606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766763" y="188913"/>
            <a:ext cx="10515600" cy="400050"/>
          </a:xfrm>
        </p:spPr>
        <p:txBody>
          <a:bodyPr/>
          <a:lstStyle/>
          <a:p>
            <a:pPr>
              <a:defRPr/>
            </a:pPr>
            <a:r>
              <a:rPr lang="el-GR" altLang="el-GR" sz="3200" b="1" dirty="0" smtClean="0">
                <a:latin typeface="+mn-lt"/>
              </a:rPr>
              <a:t>Υδραυλικές αντλίες</a:t>
            </a:r>
          </a:p>
        </p:txBody>
      </p:sp>
    </p:spTree>
    <p:extLst>
      <p:ext uri="{BB962C8B-B14F-4D97-AF65-F5344CB8AC3E}">
        <p14:creationId xmlns:p14="http://schemas.microsoft.com/office/powerpoint/2010/main" val="396324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Τίτλος"/>
          <p:cNvSpPr>
            <a:spLocks noGrp="1"/>
          </p:cNvSpPr>
          <p:nvPr>
            <p:ph type="title"/>
          </p:nvPr>
        </p:nvSpPr>
        <p:spPr>
          <a:xfrm>
            <a:off x="838200" y="0"/>
            <a:ext cx="10515600" cy="692150"/>
          </a:xfrm>
        </p:spPr>
        <p:txBody>
          <a:bodyPr/>
          <a:lstStyle/>
          <a:p>
            <a:pPr>
              <a:defRPr/>
            </a:pPr>
            <a:r>
              <a:rPr lang="el-GR" altLang="el-GR" sz="3200" b="1" dirty="0" smtClean="0">
                <a:latin typeface="+mn-lt"/>
              </a:rPr>
              <a:t>Τύποι αντλιών</a:t>
            </a:r>
          </a:p>
        </p:txBody>
      </p:sp>
      <p:pic>
        <p:nvPicPr>
          <p:cNvPr id="41369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240463" y="2349500"/>
            <a:ext cx="5688012" cy="4103688"/>
          </a:xfrm>
          <a:noFill/>
        </p:spPr>
      </p:pic>
      <p:sp>
        <p:nvSpPr>
          <p:cNvPr id="413700" name="7 - Θέση περιεχομένου"/>
          <p:cNvSpPr>
            <a:spLocks noGrp="1"/>
          </p:cNvSpPr>
          <p:nvPr>
            <p:ph sz="half" idx="2"/>
          </p:nvPr>
        </p:nvSpPr>
        <p:spPr>
          <a:xfrm>
            <a:off x="6816725" y="1268413"/>
            <a:ext cx="5181600" cy="865187"/>
          </a:xfrm>
        </p:spPr>
        <p:txBody>
          <a:bodyPr/>
          <a:lstStyle/>
          <a:p>
            <a:pPr algn="just"/>
            <a:r>
              <a:rPr lang="el-GR" altLang="el-GR" b="1" smtClean="0"/>
              <a:t>Αντλίες οδοντωτών τροχών (γραναζωτές).</a:t>
            </a:r>
          </a:p>
          <a:p>
            <a:pPr>
              <a:buFont typeface="Arial" panose="020B0604020202020204" pitchFamily="34" charset="0"/>
              <a:buNone/>
            </a:pPr>
            <a:endParaRPr lang="el-GR" altLang="el-GR" smtClean="0"/>
          </a:p>
        </p:txBody>
      </p:sp>
      <p:cxnSp>
        <p:nvCxnSpPr>
          <p:cNvPr id="7"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137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484313"/>
            <a:ext cx="54006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54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263525" y="965200"/>
            <a:ext cx="11377613" cy="4094163"/>
          </a:xfrm>
          <a:prstGeom prst="rect">
            <a:avLst/>
          </a:prstGeom>
        </p:spPr>
        <p:txBody>
          <a:bodyPr>
            <a:spAutoFit/>
          </a:bodyPr>
          <a:lstStyle/>
          <a:p>
            <a:pPr algn="just">
              <a:defRPr/>
            </a:pPr>
            <a:r>
              <a:rPr lang="el-GR" sz="2000" b="1" dirty="0">
                <a:solidFill>
                  <a:prstClr val="black"/>
                </a:solidFill>
                <a:latin typeface="Calibri"/>
              </a:rPr>
              <a:t>ΑΝΤΛΙΕΣ ΕΞΩΤΕΡΙΚΗΣ ΟΔΟΝΤΩΣΗΣ</a:t>
            </a:r>
          </a:p>
          <a:p>
            <a:pPr algn="just">
              <a:defRPr/>
            </a:pPr>
            <a:r>
              <a:rPr lang="el-GR" sz="2000" dirty="0">
                <a:solidFill>
                  <a:prstClr val="black"/>
                </a:solidFill>
                <a:latin typeface="Calibri"/>
              </a:rPr>
              <a:t>Οι οδοντωτές αντλίες χρησιμοποιούνται ευρύτατα. Η λειτουργία τους βασίζεται στην μεταφορά του λαδιού ανάμεσα σε δύο οδοντωτούς τροχούς (γρανάζια). Οι οδοντωτοί τροχοί από την κατασκευή τους  έχουν την ίδια διάμετρο, τον ίδιο αριθμό δοντιών και το ίδιο βήμα.</a:t>
            </a:r>
          </a:p>
          <a:p>
            <a:pPr algn="just">
              <a:defRPr/>
            </a:pPr>
            <a:r>
              <a:rPr lang="el-GR" sz="2000" dirty="0">
                <a:solidFill>
                  <a:prstClr val="black"/>
                </a:solidFill>
                <a:latin typeface="Calibri"/>
              </a:rPr>
              <a:t>Οι οδοντωτοί τροχοί (γρανάζια) είναι σε </a:t>
            </a:r>
            <a:r>
              <a:rPr lang="el-GR" sz="2000" dirty="0" err="1">
                <a:solidFill>
                  <a:prstClr val="black"/>
                </a:solidFill>
                <a:latin typeface="Calibri"/>
              </a:rPr>
              <a:t>σύμπλεξη</a:t>
            </a:r>
            <a:r>
              <a:rPr lang="el-GR" sz="2000" dirty="0">
                <a:solidFill>
                  <a:prstClr val="black"/>
                </a:solidFill>
                <a:latin typeface="Calibri"/>
              </a:rPr>
              <a:t>, σχεδόν σ’ επαφή, μ’ ένα κέλυφος που τα περιβάλλει και ανάμεσα σε δύο πλευρικές πλάκες, οι οποίες συχνά ονομάζονται πλάκες τριβής ή πλάκες πίεσης.</a:t>
            </a:r>
          </a:p>
          <a:p>
            <a:pPr algn="just">
              <a:defRPr/>
            </a:pPr>
            <a:r>
              <a:rPr lang="el-GR" sz="2000" dirty="0">
                <a:solidFill>
                  <a:prstClr val="black"/>
                </a:solidFill>
                <a:latin typeface="Calibri"/>
              </a:rPr>
              <a:t>Η </a:t>
            </a:r>
            <a:r>
              <a:rPr lang="el-GR" sz="2000" dirty="0" err="1">
                <a:solidFill>
                  <a:prstClr val="black"/>
                </a:solidFill>
                <a:latin typeface="Calibri"/>
              </a:rPr>
              <a:t>σύμπλεξη</a:t>
            </a:r>
            <a:r>
              <a:rPr lang="el-GR" sz="2000" dirty="0">
                <a:solidFill>
                  <a:prstClr val="black"/>
                </a:solidFill>
                <a:latin typeface="Calibri"/>
              </a:rPr>
              <a:t> των δοντιών από την μία μεριά, και οι πολύ μικρές ανοχές των μερών της αντλίας που κινούνται με το κέλυφος και τις πλάκες στεγανότητας από την άλλη, δεν επιτρέπουν διαρροή του λαδιού από τον χώρο της εξαγωγής προς τον χώρο της εισαγωγής της αντλίας.</a:t>
            </a:r>
          </a:p>
          <a:p>
            <a:pPr algn="just">
              <a:defRPr/>
            </a:pPr>
            <a:r>
              <a:rPr lang="el-GR" sz="2000" dirty="0">
                <a:solidFill>
                  <a:prstClr val="black"/>
                </a:solidFill>
                <a:latin typeface="Calibri"/>
              </a:rPr>
              <a:t>Το λάδι παρασύρεται από τα δόντια των γραναζιών που περιστρέφονται και μεταφέρεται από το χώρο της εισαγωγής προς το χώρο της εξαγωγής, αφού διαγράψει την εσωτερική περιφέρεια του </a:t>
            </a:r>
            <a:r>
              <a:rPr lang="el-GR" sz="2000" dirty="0" err="1">
                <a:solidFill>
                  <a:prstClr val="black"/>
                </a:solidFill>
                <a:latin typeface="Calibri"/>
              </a:rPr>
              <a:t>κέλυφους</a:t>
            </a:r>
            <a:r>
              <a:rPr lang="el-GR" sz="2000" dirty="0">
                <a:solidFill>
                  <a:prstClr val="black"/>
                </a:solidFill>
                <a:latin typeface="Calibri"/>
              </a:rPr>
              <a:t>. Έτσι σπρώχνεται από την είσοδο προς την έξοδο της αντλίας.</a:t>
            </a:r>
          </a:p>
          <a:p>
            <a:pPr algn="just">
              <a:defRPr/>
            </a:pPr>
            <a:r>
              <a:rPr lang="el-GR" sz="2000" dirty="0">
                <a:solidFill>
                  <a:prstClr val="black"/>
                </a:solidFill>
                <a:latin typeface="Calibri"/>
              </a:rPr>
              <a:t> </a:t>
            </a:r>
            <a:endParaRPr lang="el-GR" dirty="0">
              <a:solidFill>
                <a:prstClr val="black"/>
              </a:solidFill>
            </a:endParaRPr>
          </a:p>
        </p:txBody>
      </p:sp>
      <p:sp>
        <p:nvSpPr>
          <p:cNvPr id="6" name="1 - Τίτλος"/>
          <p:cNvSpPr>
            <a:spLocks noGrp="1"/>
          </p:cNvSpPr>
          <p:nvPr>
            <p:ph type="title"/>
          </p:nvPr>
        </p:nvSpPr>
        <p:spPr>
          <a:xfrm>
            <a:off x="838200" y="73025"/>
            <a:ext cx="10515600" cy="692150"/>
          </a:xfrm>
        </p:spPr>
        <p:txBody>
          <a:bodyPr/>
          <a:lstStyle/>
          <a:p>
            <a:pPr>
              <a:defRPr/>
            </a:pPr>
            <a:r>
              <a:rPr lang="el-GR" altLang="el-GR" sz="3200" b="1" dirty="0" smtClean="0">
                <a:latin typeface="+mn-lt"/>
              </a:rPr>
              <a:t>Τύποι αντλιών</a:t>
            </a:r>
          </a:p>
        </p:txBody>
      </p:sp>
    </p:spTree>
    <p:extLst>
      <p:ext uri="{BB962C8B-B14F-4D97-AF65-F5344CB8AC3E}">
        <p14:creationId xmlns:p14="http://schemas.microsoft.com/office/powerpoint/2010/main" val="380073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 Τίτλος"/>
          <p:cNvSpPr>
            <a:spLocks noGrp="1"/>
          </p:cNvSpPr>
          <p:nvPr>
            <p:ph type="title"/>
          </p:nvPr>
        </p:nvSpPr>
        <p:spPr>
          <a:xfrm>
            <a:off x="838200" y="188913"/>
            <a:ext cx="10515600" cy="687387"/>
          </a:xfrm>
        </p:spPr>
        <p:txBody>
          <a:bodyPr/>
          <a:lstStyle/>
          <a:p>
            <a:pPr>
              <a:defRPr/>
            </a:pPr>
            <a:r>
              <a:rPr lang="el-GR" altLang="el-GR" sz="3200" b="1" dirty="0" smtClean="0">
                <a:latin typeface="+mn-lt"/>
              </a:rPr>
              <a:t>Πτερυγιοφόρες Αντλίες</a:t>
            </a:r>
          </a:p>
        </p:txBody>
      </p:sp>
      <p:pic>
        <p:nvPicPr>
          <p:cNvPr id="41779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2088" y="1125538"/>
            <a:ext cx="5040312" cy="2387600"/>
          </a:xfrm>
          <a:noFill/>
        </p:spPr>
      </p:pic>
      <p:pic>
        <p:nvPicPr>
          <p:cNvPr id="41779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03850" y="981075"/>
            <a:ext cx="5019675" cy="2663825"/>
          </a:xfrm>
          <a:noFill/>
        </p:spPr>
      </p:pic>
      <p:cxnSp>
        <p:nvCxnSpPr>
          <p:cNvPr id="10"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17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3789363"/>
            <a:ext cx="50673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29000"/>
            <a:ext cx="42100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38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 Τίτλος"/>
          <p:cNvSpPr>
            <a:spLocks noGrp="1"/>
          </p:cNvSpPr>
          <p:nvPr>
            <p:ph type="title"/>
          </p:nvPr>
        </p:nvSpPr>
        <p:spPr>
          <a:xfrm>
            <a:off x="695325" y="188913"/>
            <a:ext cx="10515600" cy="576262"/>
          </a:xfrm>
        </p:spPr>
        <p:txBody>
          <a:bodyPr/>
          <a:lstStyle/>
          <a:p>
            <a:pPr>
              <a:defRPr/>
            </a:pPr>
            <a:r>
              <a:rPr lang="el-GR" altLang="el-GR" sz="3200" b="1" dirty="0" err="1" smtClean="0">
                <a:latin typeface="+mn-lt"/>
              </a:rPr>
              <a:t>Εμβολοφόρες</a:t>
            </a:r>
            <a:r>
              <a:rPr lang="el-GR" altLang="el-GR" sz="3200" b="1" dirty="0" smtClean="0">
                <a:latin typeface="+mn-lt"/>
              </a:rPr>
              <a:t> Αντλίες</a:t>
            </a:r>
            <a:endParaRPr lang="el-GR" altLang="el-GR" sz="3200" dirty="0" smtClean="0">
              <a:latin typeface="+mn-lt"/>
            </a:endParaRPr>
          </a:p>
        </p:txBody>
      </p:sp>
      <p:pic>
        <p:nvPicPr>
          <p:cNvPr id="41984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836613"/>
            <a:ext cx="5026025" cy="3097212"/>
          </a:xfrm>
          <a:noFill/>
        </p:spPr>
      </p:pic>
      <p:pic>
        <p:nvPicPr>
          <p:cNvPr id="419844"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87938" y="908050"/>
            <a:ext cx="3941762" cy="2638425"/>
          </a:xfrm>
          <a:noFill/>
        </p:spPr>
      </p:pic>
      <p:pic>
        <p:nvPicPr>
          <p:cNvPr id="419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3376613"/>
            <a:ext cx="3960813"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198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7391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4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 Τίτλος"/>
          <p:cNvSpPr>
            <a:spLocks noGrp="1"/>
          </p:cNvSpPr>
          <p:nvPr>
            <p:ph type="title"/>
          </p:nvPr>
        </p:nvSpPr>
        <p:spPr>
          <a:xfrm>
            <a:off x="839788" y="0"/>
            <a:ext cx="10515600" cy="1325563"/>
          </a:xfrm>
        </p:spPr>
        <p:txBody>
          <a:bodyPr/>
          <a:lstStyle/>
          <a:p>
            <a:pPr>
              <a:defRPr/>
            </a:pPr>
            <a:r>
              <a:rPr lang="el-GR" altLang="el-GR" sz="3200" b="1" dirty="0" smtClean="0">
                <a:latin typeface="+mn-lt"/>
              </a:rPr>
              <a:t>Χαρακτηριστικά στοιχεία αντλιών</a:t>
            </a:r>
            <a:r>
              <a:rPr lang="el-GR" altLang="el-GR" sz="3200" b="1" dirty="0" smtClean="0">
                <a:solidFill>
                  <a:srgbClr val="0070C0"/>
                </a:solidFill>
              </a:rPr>
              <a:t/>
            </a:r>
            <a:br>
              <a:rPr lang="el-GR" altLang="el-GR" sz="3200" b="1" dirty="0" smtClean="0">
                <a:solidFill>
                  <a:srgbClr val="0070C0"/>
                </a:solidFill>
              </a:rPr>
            </a:br>
            <a:endParaRPr lang="el-GR" altLang="el-GR" sz="3200" b="1" dirty="0" smtClean="0">
              <a:solidFill>
                <a:srgbClr val="0070C0"/>
              </a:solidFill>
            </a:endParaRPr>
          </a:p>
        </p:txBody>
      </p:sp>
      <p:sp>
        <p:nvSpPr>
          <p:cNvPr id="421891" name="5 - Θέση περιεχομένου"/>
          <p:cNvSpPr>
            <a:spLocks noGrp="1"/>
          </p:cNvSpPr>
          <p:nvPr>
            <p:ph idx="1"/>
          </p:nvPr>
        </p:nvSpPr>
        <p:spPr>
          <a:xfrm>
            <a:off x="695325" y="2852738"/>
            <a:ext cx="10515600" cy="1674812"/>
          </a:xfrm>
        </p:spPr>
        <p:txBody>
          <a:bodyPr/>
          <a:lstStyle/>
          <a:p>
            <a:r>
              <a:rPr lang="el-GR" altLang="el-GR" sz="2200" b="1" smtClean="0"/>
              <a:t>Περιοχή πίεσης</a:t>
            </a:r>
          </a:p>
          <a:p>
            <a:r>
              <a:rPr lang="el-GR" altLang="el-GR" sz="2200" b="1" smtClean="0"/>
              <a:t>Παροχή</a:t>
            </a:r>
          </a:p>
          <a:p>
            <a:r>
              <a:rPr lang="el-GR" altLang="el-GR" sz="2200" b="1" smtClean="0"/>
              <a:t>Ολίσθηση</a:t>
            </a:r>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 name="Ορθογώνιο 1"/>
          <p:cNvSpPr/>
          <p:nvPr/>
        </p:nvSpPr>
        <p:spPr>
          <a:xfrm>
            <a:off x="265113" y="1384300"/>
            <a:ext cx="11376025" cy="1016000"/>
          </a:xfrm>
          <a:prstGeom prst="rect">
            <a:avLst/>
          </a:prstGeom>
        </p:spPr>
        <p:txBody>
          <a:bodyPr>
            <a:spAutoFit/>
          </a:bodyPr>
          <a:lstStyle/>
          <a:p>
            <a:pPr algn="just">
              <a:defRPr/>
            </a:pPr>
            <a:r>
              <a:rPr lang="el-GR" sz="2000" dirty="0">
                <a:solidFill>
                  <a:prstClr val="black"/>
                </a:solidFill>
                <a:latin typeface="Calibri"/>
              </a:rPr>
              <a:t>Σχετικά με τις αντλίες υπάρχει ένα λεξιλόγιο από διαφόρους όρους οι οποίοι περιγράφουν χαρακτηριστικά γνωρίσματα και στοιχεία των αντλιών σε ότι αφορά την απόδοση και την ικανότητα αυτών ώστε να είναι δυνατή πάντοτε η αξιολόγηση και η σύγκριση μεταξύ τους. Οι βασικότεροι από τους όρους είναι:</a:t>
            </a:r>
            <a:endParaRPr lang="en-US" sz="2000" dirty="0">
              <a:solidFill>
                <a:prstClr val="black"/>
              </a:solidFill>
              <a:latin typeface="Calibri"/>
            </a:endParaRPr>
          </a:p>
        </p:txBody>
      </p:sp>
    </p:spTree>
    <p:extLst>
      <p:ext uri="{BB962C8B-B14F-4D97-AF65-F5344CB8AC3E}">
        <p14:creationId xmlns:p14="http://schemas.microsoft.com/office/powerpoint/2010/main" val="125137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 Τίτλος"/>
          <p:cNvSpPr>
            <a:spLocks noGrp="1"/>
          </p:cNvSpPr>
          <p:nvPr>
            <p:ph type="title"/>
          </p:nvPr>
        </p:nvSpPr>
        <p:spPr>
          <a:xfrm>
            <a:off x="839788" y="0"/>
            <a:ext cx="10515600" cy="1325563"/>
          </a:xfrm>
        </p:spPr>
        <p:txBody>
          <a:bodyPr/>
          <a:lstStyle/>
          <a:p>
            <a:pPr>
              <a:defRPr/>
            </a:pPr>
            <a:r>
              <a:rPr lang="el-GR" altLang="el-GR" sz="3200" b="1" dirty="0" smtClean="0">
                <a:latin typeface="+mn-lt"/>
              </a:rPr>
              <a:t>Χαρακτηριστικά στοιχεία αντλιών</a:t>
            </a:r>
            <a:r>
              <a:rPr lang="el-GR" altLang="el-GR" sz="3200" b="1" dirty="0" smtClean="0">
                <a:solidFill>
                  <a:srgbClr val="0070C0"/>
                </a:solidFill>
              </a:rPr>
              <a:t/>
            </a:r>
            <a:br>
              <a:rPr lang="el-GR" altLang="el-GR" sz="3200" b="1" dirty="0" smtClean="0">
                <a:solidFill>
                  <a:srgbClr val="0070C0"/>
                </a:solidFill>
              </a:rPr>
            </a:br>
            <a:endParaRPr lang="el-GR" altLang="el-GR" sz="3200" b="1" dirty="0" smtClean="0">
              <a:solidFill>
                <a:srgbClr val="0070C0"/>
              </a:solidFill>
            </a:endParaRPr>
          </a:p>
        </p:txBody>
      </p:sp>
      <p:sp>
        <p:nvSpPr>
          <p:cNvPr id="423939" name="5 - Θέση περιεχομένου"/>
          <p:cNvSpPr>
            <a:spLocks noGrp="1"/>
          </p:cNvSpPr>
          <p:nvPr>
            <p:ph idx="1"/>
          </p:nvPr>
        </p:nvSpPr>
        <p:spPr>
          <a:xfrm>
            <a:off x="839788" y="1844675"/>
            <a:ext cx="10515600" cy="1892300"/>
          </a:xfrm>
        </p:spPr>
        <p:txBody>
          <a:bodyPr/>
          <a:lstStyle/>
          <a:p>
            <a:r>
              <a:rPr lang="el-GR" altLang="el-GR" sz="2200" b="1" smtClean="0"/>
              <a:t>Μηχανικός βαθμός απόδοσης</a:t>
            </a:r>
          </a:p>
          <a:p>
            <a:r>
              <a:rPr lang="el-GR" altLang="el-GR" sz="2200" b="1" smtClean="0"/>
              <a:t>Ογκομετρικός βαθμός απόδοσης</a:t>
            </a:r>
          </a:p>
          <a:p>
            <a:r>
              <a:rPr lang="el-GR" altLang="el-GR" sz="2200" b="1" smtClean="0"/>
              <a:t>Ολικός βαθμός απόδοσης</a:t>
            </a:r>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77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2"/>
          <p:cNvSpPr/>
          <p:nvPr/>
        </p:nvSpPr>
        <p:spPr>
          <a:xfrm>
            <a:off x="0" y="3429000"/>
            <a:ext cx="2032000"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 name="Freeform 3"/>
          <p:cNvSpPr/>
          <p:nvPr/>
        </p:nvSpPr>
        <p:spPr>
          <a:xfrm>
            <a:off x="2032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5" name="Freeform 4"/>
          <p:cNvSpPr/>
          <p:nvPr/>
        </p:nvSpPr>
        <p:spPr>
          <a:xfrm>
            <a:off x="4064000" y="6643688"/>
            <a:ext cx="2032000" cy="214312"/>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6" name="Freeform 5"/>
          <p:cNvSpPr/>
          <p:nvPr/>
        </p:nvSpPr>
        <p:spPr>
          <a:xfrm>
            <a:off x="6096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7" name="Freeform 6"/>
          <p:cNvSpPr/>
          <p:nvPr/>
        </p:nvSpPr>
        <p:spPr>
          <a:xfrm>
            <a:off x="8128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8" name="Freeform 7"/>
          <p:cNvSpPr/>
          <p:nvPr/>
        </p:nvSpPr>
        <p:spPr>
          <a:xfrm>
            <a:off x="10160000" y="3429000"/>
            <a:ext cx="2032000"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9" name="Freeform 8"/>
          <p:cNvSpPr/>
          <p:nvPr/>
        </p:nvSpPr>
        <p:spPr>
          <a:xfrm>
            <a:off x="0" y="0"/>
            <a:ext cx="2032000"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0" name="Freeform 9"/>
          <p:cNvSpPr/>
          <p:nvPr/>
        </p:nvSpPr>
        <p:spPr>
          <a:xfrm>
            <a:off x="2032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1" name="Freeform 10"/>
          <p:cNvSpPr/>
          <p:nvPr/>
        </p:nvSpPr>
        <p:spPr>
          <a:xfrm>
            <a:off x="4064000" y="0"/>
            <a:ext cx="2032000" cy="214313"/>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2" name="Freeform 11"/>
          <p:cNvSpPr/>
          <p:nvPr/>
        </p:nvSpPr>
        <p:spPr>
          <a:xfrm>
            <a:off x="6096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3" name="Freeform 12"/>
          <p:cNvSpPr/>
          <p:nvPr/>
        </p:nvSpPr>
        <p:spPr>
          <a:xfrm>
            <a:off x="8128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4" name="Freeform 13"/>
          <p:cNvSpPr/>
          <p:nvPr/>
        </p:nvSpPr>
        <p:spPr>
          <a:xfrm>
            <a:off x="10160000" y="0"/>
            <a:ext cx="2032000"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370702" name="TextBox 15"/>
          <p:cNvSpPr txBox="1">
            <a:spLocks noChangeArrowheads="1"/>
          </p:cNvSpPr>
          <p:nvPr/>
        </p:nvSpPr>
        <p:spPr bwMode="auto">
          <a:xfrm>
            <a:off x="2730500" y="2011363"/>
            <a:ext cx="6731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l-GR" altLang="el-GR" sz="3600" b="1" i="1" dirty="0">
                <a:solidFill>
                  <a:srgbClr val="0070C0"/>
                </a:solidFill>
              </a:rPr>
              <a:t>ΥΠΟΕΝΟΤΗΤΑ </a:t>
            </a:r>
            <a:r>
              <a:rPr lang="en-US" altLang="el-GR" sz="3600" b="1" i="1" dirty="0" smtClean="0">
                <a:solidFill>
                  <a:srgbClr val="0070C0"/>
                </a:solidFill>
              </a:rPr>
              <a:t>4</a:t>
            </a:r>
            <a:r>
              <a:rPr lang="el-GR" altLang="el-GR" sz="3600" b="1" i="1" dirty="0" smtClean="0">
                <a:solidFill>
                  <a:srgbClr val="0070C0"/>
                </a:solidFill>
              </a:rPr>
              <a:t>.1</a:t>
            </a:r>
            <a:endParaRPr lang="en-US" altLang="el-GR" sz="3600" b="1" i="1" dirty="0">
              <a:solidFill>
                <a:srgbClr val="0070C0"/>
              </a:solidFill>
            </a:endParaRPr>
          </a:p>
          <a:p>
            <a:pPr algn="ctr">
              <a:lnSpc>
                <a:spcPct val="100000"/>
              </a:lnSpc>
              <a:spcBef>
                <a:spcPct val="0"/>
              </a:spcBef>
              <a:buFontTx/>
              <a:buNone/>
            </a:pPr>
            <a:endParaRPr lang="en-US" altLang="el-GR" sz="3600" b="1" i="1" dirty="0">
              <a:solidFill>
                <a:prstClr val="black"/>
              </a:solidFill>
            </a:endParaRPr>
          </a:p>
          <a:p>
            <a:pPr algn="ctr">
              <a:buFont typeface="Arial" panose="020B0604020202020204" pitchFamily="34" charset="0"/>
              <a:buNone/>
            </a:pPr>
            <a:r>
              <a:rPr lang="el-GR" altLang="el-GR" sz="3600" b="1" i="1" dirty="0">
                <a:solidFill>
                  <a:srgbClr val="0070C0"/>
                </a:solidFill>
              </a:rPr>
              <a:t>Βασικές αρχές φυσικής</a:t>
            </a:r>
            <a:r>
              <a:rPr lang="en-US" altLang="el-GR" sz="3600" b="1" i="1" dirty="0">
                <a:solidFill>
                  <a:srgbClr val="0070C0"/>
                </a:solidFill>
              </a:rPr>
              <a:t>,</a:t>
            </a:r>
          </a:p>
          <a:p>
            <a:pPr algn="ctr">
              <a:buFont typeface="Arial" panose="020B0604020202020204" pitchFamily="34" charset="0"/>
              <a:buNone/>
            </a:pPr>
            <a:r>
              <a:rPr lang="el-GR" altLang="el-GR" sz="3600" b="1" i="1" dirty="0">
                <a:solidFill>
                  <a:srgbClr val="0070C0"/>
                </a:solidFill>
              </a:rPr>
              <a:t>στοιχεία υδραυλικού κυκλώματος</a:t>
            </a:r>
          </a:p>
        </p:txBody>
      </p:sp>
      <p:cxnSp>
        <p:nvCxnSpPr>
          <p:cNvPr id="18" name="Straight Connector 17"/>
          <p:cNvCxnSpPr/>
          <p:nvPr/>
        </p:nvCxnSpPr>
        <p:spPr>
          <a:xfrm>
            <a:off x="4064000" y="2636838"/>
            <a:ext cx="4065588"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506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 Τίτλος"/>
          <p:cNvSpPr>
            <a:spLocks noGrp="1"/>
          </p:cNvSpPr>
          <p:nvPr>
            <p:ph type="title"/>
          </p:nvPr>
        </p:nvSpPr>
        <p:spPr>
          <a:xfrm>
            <a:off x="766763" y="0"/>
            <a:ext cx="10515600" cy="687388"/>
          </a:xfrm>
        </p:spPr>
        <p:txBody>
          <a:bodyPr/>
          <a:lstStyle/>
          <a:p>
            <a:pPr>
              <a:defRPr/>
            </a:pPr>
            <a:r>
              <a:rPr lang="el-GR" altLang="el-GR" sz="3200" b="1" dirty="0" smtClean="0">
                <a:latin typeface="+mn-lt"/>
              </a:rPr>
              <a:t>Λειτουργία αντλίας</a:t>
            </a:r>
          </a:p>
        </p:txBody>
      </p:sp>
      <p:pic>
        <p:nvPicPr>
          <p:cNvPr id="425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1588" y="908050"/>
            <a:ext cx="9001125" cy="5949950"/>
          </a:xfrm>
          <a:noFill/>
        </p:spPr>
      </p:pic>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78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2"/>
          <p:cNvSpPr/>
          <p:nvPr/>
        </p:nvSpPr>
        <p:spPr>
          <a:xfrm>
            <a:off x="0" y="3429000"/>
            <a:ext cx="2032000"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 name="Freeform 3"/>
          <p:cNvSpPr/>
          <p:nvPr/>
        </p:nvSpPr>
        <p:spPr>
          <a:xfrm>
            <a:off x="2032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5" name="Freeform 4"/>
          <p:cNvSpPr/>
          <p:nvPr/>
        </p:nvSpPr>
        <p:spPr>
          <a:xfrm>
            <a:off x="4064000" y="6643688"/>
            <a:ext cx="2032000" cy="214312"/>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6" name="Freeform 5"/>
          <p:cNvSpPr/>
          <p:nvPr/>
        </p:nvSpPr>
        <p:spPr>
          <a:xfrm>
            <a:off x="6096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7" name="Freeform 6"/>
          <p:cNvSpPr/>
          <p:nvPr/>
        </p:nvSpPr>
        <p:spPr>
          <a:xfrm>
            <a:off x="8128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8" name="Freeform 7"/>
          <p:cNvSpPr/>
          <p:nvPr/>
        </p:nvSpPr>
        <p:spPr>
          <a:xfrm>
            <a:off x="10160000" y="3429000"/>
            <a:ext cx="2032000"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9" name="Freeform 8"/>
          <p:cNvSpPr/>
          <p:nvPr/>
        </p:nvSpPr>
        <p:spPr>
          <a:xfrm>
            <a:off x="0" y="0"/>
            <a:ext cx="2032000"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0" name="Freeform 9"/>
          <p:cNvSpPr/>
          <p:nvPr/>
        </p:nvSpPr>
        <p:spPr>
          <a:xfrm>
            <a:off x="2032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1" name="Freeform 10"/>
          <p:cNvSpPr/>
          <p:nvPr/>
        </p:nvSpPr>
        <p:spPr>
          <a:xfrm>
            <a:off x="4064000" y="0"/>
            <a:ext cx="2032000" cy="214313"/>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2" name="Freeform 11"/>
          <p:cNvSpPr/>
          <p:nvPr/>
        </p:nvSpPr>
        <p:spPr>
          <a:xfrm>
            <a:off x="6096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3" name="Freeform 12"/>
          <p:cNvSpPr/>
          <p:nvPr/>
        </p:nvSpPr>
        <p:spPr>
          <a:xfrm>
            <a:off x="8128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4" name="Freeform 13"/>
          <p:cNvSpPr/>
          <p:nvPr/>
        </p:nvSpPr>
        <p:spPr>
          <a:xfrm>
            <a:off x="10160000" y="0"/>
            <a:ext cx="2032000"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28046" name="TextBox 15"/>
          <p:cNvSpPr txBox="1">
            <a:spLocks noChangeArrowheads="1"/>
          </p:cNvSpPr>
          <p:nvPr/>
        </p:nvSpPr>
        <p:spPr bwMode="auto">
          <a:xfrm>
            <a:off x="2528888" y="2011363"/>
            <a:ext cx="71342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l-GR" altLang="el-GR" sz="3600" b="1" i="1" dirty="0">
                <a:solidFill>
                  <a:srgbClr val="0070C0"/>
                </a:solidFill>
              </a:rPr>
              <a:t>ΥΠΟΕΝΟΤΗΤΑ </a:t>
            </a:r>
            <a:r>
              <a:rPr lang="en-US" altLang="el-GR" sz="3600" b="1" i="1" dirty="0" smtClean="0">
                <a:solidFill>
                  <a:srgbClr val="0070C0"/>
                </a:solidFill>
              </a:rPr>
              <a:t>4</a:t>
            </a:r>
            <a:r>
              <a:rPr lang="el-GR" altLang="el-GR" sz="3600" b="1" i="1" dirty="0" smtClean="0">
                <a:solidFill>
                  <a:srgbClr val="0070C0"/>
                </a:solidFill>
              </a:rPr>
              <a:t>.</a:t>
            </a:r>
            <a:r>
              <a:rPr lang="en-US" altLang="el-GR" sz="3600" b="1" i="1" dirty="0">
                <a:solidFill>
                  <a:srgbClr val="0070C0"/>
                </a:solidFill>
              </a:rPr>
              <a:t>3</a:t>
            </a:r>
          </a:p>
          <a:p>
            <a:pPr algn="ctr">
              <a:lnSpc>
                <a:spcPct val="100000"/>
              </a:lnSpc>
              <a:spcBef>
                <a:spcPct val="0"/>
              </a:spcBef>
              <a:buFontTx/>
              <a:buNone/>
            </a:pPr>
            <a:endParaRPr lang="en-US" altLang="el-GR" sz="3600" b="1" i="1" dirty="0">
              <a:solidFill>
                <a:prstClr val="black"/>
              </a:solidFill>
            </a:endParaRPr>
          </a:p>
          <a:p>
            <a:pPr algn="ctr">
              <a:buFont typeface="Arial" panose="020B0604020202020204" pitchFamily="34" charset="0"/>
              <a:buNone/>
            </a:pPr>
            <a:r>
              <a:rPr lang="el-GR" altLang="el-GR" sz="3600" b="1" dirty="0">
                <a:solidFill>
                  <a:srgbClr val="0070C0"/>
                </a:solidFill>
              </a:rPr>
              <a:t> </a:t>
            </a:r>
            <a:r>
              <a:rPr lang="el-GR" altLang="el-GR" sz="3600" b="1" i="1" dirty="0">
                <a:solidFill>
                  <a:srgbClr val="0070C0"/>
                </a:solidFill>
              </a:rPr>
              <a:t>Βαλβίδες Υδραυλικών κυκλωμάτων</a:t>
            </a:r>
          </a:p>
          <a:p>
            <a:pPr algn="ctr">
              <a:buFont typeface="Arial" panose="020B0604020202020204" pitchFamily="34" charset="0"/>
              <a:buNone/>
            </a:pPr>
            <a:endParaRPr lang="el-GR" altLang="el-GR" sz="3600" b="1" i="1" dirty="0">
              <a:solidFill>
                <a:srgbClr val="0070C0"/>
              </a:solidFill>
            </a:endParaRPr>
          </a:p>
        </p:txBody>
      </p:sp>
      <p:cxnSp>
        <p:nvCxnSpPr>
          <p:cNvPr id="18" name="Straight Connector 17"/>
          <p:cNvCxnSpPr/>
          <p:nvPr/>
        </p:nvCxnSpPr>
        <p:spPr>
          <a:xfrm>
            <a:off x="4064000" y="2636838"/>
            <a:ext cx="4065588"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4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 Τίτλος"/>
          <p:cNvSpPr>
            <a:spLocks noGrp="1"/>
          </p:cNvSpPr>
          <p:nvPr>
            <p:ph type="title"/>
          </p:nvPr>
        </p:nvSpPr>
        <p:spPr>
          <a:xfrm>
            <a:off x="766763" y="0"/>
            <a:ext cx="10515600" cy="687388"/>
          </a:xfrm>
        </p:spPr>
        <p:txBody>
          <a:bodyPr/>
          <a:lstStyle/>
          <a:p>
            <a:pPr>
              <a:defRPr/>
            </a:pPr>
            <a:r>
              <a:rPr lang="el-GR" altLang="el-GR" sz="3200" b="1" dirty="0" smtClean="0">
                <a:latin typeface="+mn-lt"/>
              </a:rPr>
              <a:t>Βαλβίδες ασφαλείας</a:t>
            </a:r>
          </a:p>
        </p:txBody>
      </p:sp>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30084" name="Picture 5" descr="00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6050" y="2349500"/>
            <a:ext cx="8950325" cy="2251075"/>
          </a:xfrm>
          <a:noFill/>
        </p:spPr>
      </p:pic>
    </p:spTree>
    <p:extLst>
      <p:ext uri="{BB962C8B-B14F-4D97-AF65-F5344CB8AC3E}">
        <p14:creationId xmlns:p14="http://schemas.microsoft.com/office/powerpoint/2010/main" val="210139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 Τίτλος"/>
          <p:cNvSpPr>
            <a:spLocks noGrp="1"/>
          </p:cNvSpPr>
          <p:nvPr>
            <p:ph type="title"/>
          </p:nvPr>
        </p:nvSpPr>
        <p:spPr>
          <a:xfrm>
            <a:off x="695325" y="0"/>
            <a:ext cx="10515600" cy="687388"/>
          </a:xfrm>
        </p:spPr>
        <p:txBody>
          <a:bodyPr/>
          <a:lstStyle/>
          <a:p>
            <a:pPr>
              <a:defRPr/>
            </a:pPr>
            <a:r>
              <a:rPr lang="el-GR" altLang="el-GR" sz="3200" b="1" dirty="0">
                <a:latin typeface="+mn-lt"/>
              </a:rPr>
              <a:t>Βαλβίδες </a:t>
            </a:r>
            <a:r>
              <a:rPr lang="el-GR" altLang="el-GR" sz="3200" b="1" dirty="0" smtClean="0">
                <a:latin typeface="+mn-lt"/>
              </a:rPr>
              <a:t>ασφαλείας: Βαλβίδες </a:t>
            </a:r>
            <a:r>
              <a:rPr lang="el-GR" altLang="el-GR" sz="3200" b="1" dirty="0" err="1" smtClean="0">
                <a:latin typeface="+mn-lt"/>
              </a:rPr>
              <a:t>απ</a:t>
            </a:r>
            <a:r>
              <a:rPr lang="el-GR" altLang="el-GR" sz="3200" b="1" dirty="0" smtClean="0">
                <a:latin typeface="+mn-lt"/>
              </a:rPr>
              <a:t> ευθείας </a:t>
            </a:r>
            <a:r>
              <a:rPr lang="el-GR" altLang="el-GR" sz="3200" b="1" dirty="0" err="1" smtClean="0">
                <a:latin typeface="+mn-lt"/>
              </a:rPr>
              <a:t>εδράσεως</a:t>
            </a:r>
            <a:endParaRPr lang="el-GR" altLang="el-GR" sz="3200" b="1" dirty="0" smtClean="0">
              <a:latin typeface="+mn-lt"/>
            </a:endParaRPr>
          </a:p>
        </p:txBody>
      </p:sp>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32132" name="Picture 4" descr="Βαλβίδα ασφαλείας - ανακουφιστική"/>
          <p:cNvPicPr>
            <a:picLocks noChangeAspect="1" noChangeArrowheads="1"/>
          </p:cNvPicPr>
          <p:nvPr/>
        </p:nvPicPr>
        <p:blipFill>
          <a:blip r:embed="rId3">
            <a:extLst>
              <a:ext uri="{28A0092B-C50C-407E-A947-70E740481C1C}">
                <a14:useLocalDpi xmlns:a14="http://schemas.microsoft.com/office/drawing/2010/main" val="0"/>
              </a:ext>
            </a:extLst>
          </a:blip>
          <a:srcRect r="67023"/>
          <a:stretch>
            <a:fillRect/>
          </a:stretch>
        </p:blipFill>
        <p:spPr bwMode="auto">
          <a:xfrm>
            <a:off x="119063" y="1050925"/>
            <a:ext cx="134461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3" name="Picture 5" descr="Βαλβίδα ασφαλείας - ανακουφιστική"/>
          <p:cNvPicPr>
            <a:picLocks noChangeAspect="1" noChangeArrowheads="1"/>
          </p:cNvPicPr>
          <p:nvPr/>
        </p:nvPicPr>
        <p:blipFill>
          <a:blip r:embed="rId3">
            <a:extLst>
              <a:ext uri="{28A0092B-C50C-407E-A947-70E740481C1C}">
                <a14:useLocalDpi xmlns:a14="http://schemas.microsoft.com/office/drawing/2010/main" val="0"/>
              </a:ext>
            </a:extLst>
          </a:blip>
          <a:srcRect l="82478" t="42517"/>
          <a:stretch>
            <a:fillRect/>
          </a:stretch>
        </p:blipFill>
        <p:spPr bwMode="auto">
          <a:xfrm>
            <a:off x="2063750" y="957263"/>
            <a:ext cx="1289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719513" y="957263"/>
            <a:ext cx="6022975" cy="2879725"/>
          </a:xfrm>
          <a:noFill/>
        </p:spPr>
      </p:pic>
      <p:sp>
        <p:nvSpPr>
          <p:cNvPr id="2" name="Ορθογώνιο 1"/>
          <p:cNvSpPr/>
          <p:nvPr/>
        </p:nvSpPr>
        <p:spPr>
          <a:xfrm>
            <a:off x="155575" y="4103688"/>
            <a:ext cx="11880850" cy="2246312"/>
          </a:xfrm>
          <a:prstGeom prst="rect">
            <a:avLst/>
          </a:prstGeom>
        </p:spPr>
        <p:txBody>
          <a:bodyPr>
            <a:spAutoFit/>
          </a:bodyPr>
          <a:lstStyle/>
          <a:p>
            <a:pPr algn="just">
              <a:defRPr/>
            </a:pPr>
            <a:r>
              <a:rPr lang="el-GR" sz="2000" dirty="0">
                <a:solidFill>
                  <a:prstClr val="black"/>
                </a:solidFill>
                <a:latin typeface="Calibri"/>
              </a:rPr>
              <a:t>Αποτελείται από ένα κυλινδρικό σώμα. Πάνω στο σώμα αυτό υπάρχει το στόμιο Α που συνδέεται με την σωλήνα της πίεσης και το στόμιο Β που συνδέεται με την δεξαμενή. Ένα έμβολο σε σχήμα καπέλου συγκρατείται στην έδρα του με την δύναμη ενός ελατηρίου.</a:t>
            </a:r>
            <a:r>
              <a:rPr lang="en-US" sz="2000" dirty="0">
                <a:solidFill>
                  <a:prstClr val="black"/>
                </a:solidFill>
                <a:latin typeface="Calibri"/>
              </a:rPr>
              <a:t> </a:t>
            </a:r>
            <a:r>
              <a:rPr lang="el-GR" sz="2000" dirty="0">
                <a:solidFill>
                  <a:prstClr val="black"/>
                </a:solidFill>
                <a:latin typeface="Calibri"/>
              </a:rPr>
              <a:t>Μία βίδα ρυθμίσεως μας επιτρέπει να μεταβάλλουμε την τιμή αυτής της δυνάμεως. Το έμβολο παραμένει πάνω στην έδρα του και η βαλβίδα μένει κλειστή εφ’</a:t>
            </a:r>
            <a:r>
              <a:rPr lang="en-US" sz="2000" dirty="0">
                <a:solidFill>
                  <a:prstClr val="black"/>
                </a:solidFill>
                <a:latin typeface="Calibri"/>
              </a:rPr>
              <a:t> </a:t>
            </a:r>
            <a:r>
              <a:rPr lang="el-GR" sz="2000" dirty="0">
                <a:solidFill>
                  <a:prstClr val="black"/>
                </a:solidFill>
                <a:latin typeface="Calibri"/>
              </a:rPr>
              <a:t>όσον η δύναμη από την πίεση του υγρού είναι μικρότερη από την ρυθμισμένη δύναμη του ελατηρίου. Όταν η πίεση στην είσοδο της βαλβίδας προκαλέσει πάνω στο έμβολο μία δύναμη πιο μεγάλη από κείνη που προκαλεί το ρυθμισμένο ελατήριο, τότε το έμβολο ανασηκώνεται από την έδρα του και η βαλβίδα ανοίγει.</a:t>
            </a:r>
          </a:p>
        </p:txBody>
      </p:sp>
      <p:pic>
        <p:nvPicPr>
          <p:cNvPr id="4321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9588" y="1169988"/>
            <a:ext cx="26606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099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 Τίτλος"/>
          <p:cNvSpPr>
            <a:spLocks noGrp="1"/>
          </p:cNvSpPr>
          <p:nvPr>
            <p:ph type="title"/>
          </p:nvPr>
        </p:nvSpPr>
        <p:spPr>
          <a:xfrm>
            <a:off x="623888" y="0"/>
            <a:ext cx="10515600" cy="615950"/>
          </a:xfrm>
        </p:spPr>
        <p:txBody>
          <a:bodyPr/>
          <a:lstStyle/>
          <a:p>
            <a:pPr>
              <a:defRPr/>
            </a:pPr>
            <a:r>
              <a:rPr lang="el-GR" altLang="el-GR" sz="3200" b="1" dirty="0">
                <a:latin typeface="+mn-lt"/>
              </a:rPr>
              <a:t>Βαλβίδες </a:t>
            </a:r>
            <a:r>
              <a:rPr lang="el-GR" altLang="el-GR" sz="3200" b="1" dirty="0" smtClean="0">
                <a:latin typeface="+mn-lt"/>
              </a:rPr>
              <a:t>ασφαλείας: Σύνθετες ανακουφιστικές βαλβίδες</a:t>
            </a:r>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34180" name="Picture 4" descr="002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2702" b="6238"/>
          <a:stretch>
            <a:fillRect/>
          </a:stretch>
        </p:blipFill>
        <p:spPr>
          <a:xfrm>
            <a:off x="371475" y="1303338"/>
            <a:ext cx="5905500" cy="3100387"/>
          </a:xfrm>
          <a:noFill/>
        </p:spPr>
      </p:pic>
      <p:sp>
        <p:nvSpPr>
          <p:cNvPr id="8" name="7 - Ορθογώνιο"/>
          <p:cNvSpPr/>
          <p:nvPr/>
        </p:nvSpPr>
        <p:spPr>
          <a:xfrm>
            <a:off x="371475" y="871538"/>
            <a:ext cx="11449050" cy="431800"/>
          </a:xfrm>
          <a:prstGeom prst="rect">
            <a:avLst/>
          </a:prstGeom>
        </p:spPr>
        <p:txBody>
          <a:bodyPr>
            <a:spAutoFit/>
          </a:bodyPr>
          <a:lstStyle/>
          <a:p>
            <a:pPr algn="just" eaLnBrk="1" hangingPunct="1">
              <a:defRPr/>
            </a:pPr>
            <a:r>
              <a:rPr lang="el-GR" altLang="el-GR" sz="2200" b="1" dirty="0">
                <a:solidFill>
                  <a:prstClr val="black"/>
                </a:solidFill>
                <a:latin typeface="Calibri"/>
              </a:rPr>
              <a:t>Ανακουφιστική βαλβίδα δύο σταδίων δεν παρουσιάζει υπολογίσιμη πίεση υπερκέρασης</a:t>
            </a:r>
          </a:p>
        </p:txBody>
      </p:sp>
      <p:sp>
        <p:nvSpPr>
          <p:cNvPr id="2" name="Ορθογώνιο 1"/>
          <p:cNvSpPr/>
          <p:nvPr/>
        </p:nvSpPr>
        <p:spPr>
          <a:xfrm>
            <a:off x="342900" y="4652963"/>
            <a:ext cx="11449050" cy="1939925"/>
          </a:xfrm>
          <a:prstGeom prst="rect">
            <a:avLst/>
          </a:prstGeom>
        </p:spPr>
        <p:txBody>
          <a:bodyPr>
            <a:spAutoFit/>
          </a:bodyPr>
          <a:lstStyle/>
          <a:p>
            <a:pPr algn="just">
              <a:defRPr/>
            </a:pPr>
            <a:r>
              <a:rPr lang="el-GR" sz="2000" dirty="0">
                <a:solidFill>
                  <a:prstClr val="black"/>
                </a:solidFill>
                <a:latin typeface="Calibri"/>
              </a:rPr>
              <a:t>Αυτή η βαλβίδα ασφαλείας, έχει μία βαλβίδα στο επάνω σημείο. (Απ’ ευθείας δράσης, όπως την περιγράψαμε). Στην κάτω πλευρά έχει ένα έμβολο ισορροπημένο υδραυλικά το οποίο διαθέτει μία δίοδο ρευστού που ενώνει τα δύο τμήματα του εμβόλου. Αυτό το έμβολο από την πλευρά εισόδου του λαδιού σφραγίζει την έξοδο προς τη δεξαμενή και από την πλευρά του χώρου που συνδέεται με την βαλβίδα απ’</a:t>
            </a:r>
            <a:r>
              <a:rPr lang="en-US" sz="2000" dirty="0">
                <a:solidFill>
                  <a:prstClr val="black"/>
                </a:solidFill>
                <a:latin typeface="Calibri"/>
              </a:rPr>
              <a:t> </a:t>
            </a:r>
            <a:r>
              <a:rPr lang="el-GR" sz="2000" dirty="0">
                <a:solidFill>
                  <a:prstClr val="black"/>
                </a:solidFill>
                <a:latin typeface="Calibri"/>
              </a:rPr>
              <a:t>ευθείας δράσης έχει ένα ελατήριο με μικρή τάση που κρατάει το έμβολο ώστε να είναι σφραγισμένη η έξοδος του αγωγού προς τη δεξαμενή.</a:t>
            </a:r>
          </a:p>
        </p:txBody>
      </p:sp>
      <p:pic>
        <p:nvPicPr>
          <p:cNvPr id="4341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1322388"/>
            <a:ext cx="27225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86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 Τίτλος"/>
          <p:cNvSpPr>
            <a:spLocks noGrp="1"/>
          </p:cNvSpPr>
          <p:nvPr>
            <p:ph type="title"/>
          </p:nvPr>
        </p:nvSpPr>
        <p:spPr>
          <a:xfrm>
            <a:off x="695325" y="0"/>
            <a:ext cx="10515600" cy="760413"/>
          </a:xfrm>
        </p:spPr>
        <p:txBody>
          <a:bodyPr/>
          <a:lstStyle/>
          <a:p>
            <a:pPr>
              <a:defRPr/>
            </a:pPr>
            <a:r>
              <a:rPr lang="el-GR" altLang="el-GR" sz="3200" b="1" dirty="0" smtClean="0">
                <a:latin typeface="+mn-lt"/>
              </a:rPr>
              <a:t>Βαλβίδα Ισορροπίας</a:t>
            </a:r>
          </a:p>
        </p:txBody>
      </p:sp>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3622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275" y="1052513"/>
            <a:ext cx="7777163" cy="5124450"/>
          </a:xfrm>
          <a:noFill/>
        </p:spPr>
      </p:pic>
      <p:pic>
        <p:nvPicPr>
          <p:cNvPr id="4362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175" y="2781300"/>
            <a:ext cx="434498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24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 Τίτλος"/>
          <p:cNvSpPr>
            <a:spLocks noGrp="1"/>
          </p:cNvSpPr>
          <p:nvPr>
            <p:ph type="title"/>
          </p:nvPr>
        </p:nvSpPr>
        <p:spPr>
          <a:xfrm>
            <a:off x="839788" y="260350"/>
            <a:ext cx="10515600" cy="544513"/>
          </a:xfrm>
        </p:spPr>
        <p:txBody>
          <a:bodyPr/>
          <a:lstStyle/>
          <a:p>
            <a:pPr>
              <a:defRPr/>
            </a:pPr>
            <a:r>
              <a:rPr lang="el-GR" altLang="el-GR" sz="3200" b="1" dirty="0" smtClean="0">
                <a:latin typeface="+mn-lt"/>
              </a:rPr>
              <a:t>Βαλβίδα διαδοχής δράσης</a:t>
            </a:r>
          </a:p>
        </p:txBody>
      </p:sp>
      <p:cxnSp>
        <p:nvCxnSpPr>
          <p:cNvPr id="4" name="Straight Connector 5"/>
          <p:cNvCxnSpPr/>
          <p:nvPr/>
        </p:nvCxnSpPr>
        <p:spPr>
          <a:xfrm>
            <a:off x="0" y="7651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382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6050" y="1484313"/>
            <a:ext cx="9447213" cy="3971925"/>
          </a:xfrm>
          <a:noFill/>
        </p:spPr>
      </p:pic>
    </p:spTree>
    <p:extLst>
      <p:ext uri="{BB962C8B-B14F-4D97-AF65-F5344CB8AC3E}">
        <p14:creationId xmlns:p14="http://schemas.microsoft.com/office/powerpoint/2010/main" val="1803259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 Τίτλος"/>
          <p:cNvSpPr>
            <a:spLocks noGrp="1"/>
          </p:cNvSpPr>
          <p:nvPr>
            <p:ph type="title"/>
          </p:nvPr>
        </p:nvSpPr>
        <p:spPr>
          <a:xfrm>
            <a:off x="838200" y="365125"/>
            <a:ext cx="10515600" cy="615950"/>
          </a:xfrm>
        </p:spPr>
        <p:txBody>
          <a:bodyPr/>
          <a:lstStyle/>
          <a:p>
            <a:pPr>
              <a:defRPr/>
            </a:pPr>
            <a:r>
              <a:rPr lang="el-GR" altLang="el-GR" sz="3200" b="1" dirty="0" smtClean="0">
                <a:latin typeface="+mn-lt"/>
              </a:rPr>
              <a:t>Βαλβίδες ελέγχου πίεσης</a:t>
            </a:r>
          </a:p>
        </p:txBody>
      </p:sp>
      <p:cxnSp>
        <p:nvCxnSpPr>
          <p:cNvPr id="4" name="Straight Connector 5"/>
          <p:cNvCxnSpPr/>
          <p:nvPr/>
        </p:nvCxnSpPr>
        <p:spPr>
          <a:xfrm>
            <a:off x="0" y="10525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4032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40013" y="2157413"/>
            <a:ext cx="6624637" cy="4367212"/>
          </a:xfrm>
          <a:noFill/>
        </p:spPr>
      </p:pic>
    </p:spTree>
    <p:extLst>
      <p:ext uri="{BB962C8B-B14F-4D97-AF65-F5344CB8AC3E}">
        <p14:creationId xmlns:p14="http://schemas.microsoft.com/office/powerpoint/2010/main" val="83411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 Τίτλος"/>
          <p:cNvSpPr>
            <a:spLocks noGrp="1"/>
          </p:cNvSpPr>
          <p:nvPr>
            <p:ph type="title"/>
          </p:nvPr>
        </p:nvSpPr>
        <p:spPr>
          <a:xfrm>
            <a:off x="766763" y="333375"/>
            <a:ext cx="10515600" cy="255588"/>
          </a:xfrm>
        </p:spPr>
        <p:txBody>
          <a:bodyPr/>
          <a:lstStyle/>
          <a:p>
            <a:pPr>
              <a:defRPr/>
            </a:pPr>
            <a:r>
              <a:rPr lang="el-GR" altLang="el-GR" sz="3200" b="1" dirty="0" smtClean="0">
                <a:latin typeface="+mn-lt"/>
              </a:rPr>
              <a:t>Βαλβίδα αντιστάθμισης</a:t>
            </a:r>
          </a:p>
        </p:txBody>
      </p:sp>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423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6050" y="1052513"/>
            <a:ext cx="9359900" cy="4679950"/>
          </a:xfrm>
          <a:noFill/>
        </p:spPr>
      </p:pic>
    </p:spTree>
    <p:extLst>
      <p:ext uri="{BB962C8B-B14F-4D97-AF65-F5344CB8AC3E}">
        <p14:creationId xmlns:p14="http://schemas.microsoft.com/office/powerpoint/2010/main" val="449636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 Τίτλος"/>
          <p:cNvSpPr>
            <a:spLocks noGrp="1"/>
          </p:cNvSpPr>
          <p:nvPr>
            <p:ph type="title"/>
          </p:nvPr>
        </p:nvSpPr>
        <p:spPr>
          <a:xfrm>
            <a:off x="838200" y="365125"/>
            <a:ext cx="10515600" cy="687388"/>
          </a:xfrm>
        </p:spPr>
        <p:txBody>
          <a:bodyPr/>
          <a:lstStyle/>
          <a:p>
            <a:pPr>
              <a:defRPr/>
            </a:pPr>
            <a:r>
              <a:rPr lang="el-GR" altLang="el-GR" sz="3200" b="1" dirty="0" smtClean="0">
                <a:latin typeface="+mn-lt"/>
              </a:rPr>
              <a:t>Βαλβίδα πέδησης</a:t>
            </a:r>
          </a:p>
        </p:txBody>
      </p:sp>
      <p:cxnSp>
        <p:nvCxnSpPr>
          <p:cNvPr id="4" name="Straight Connector 5"/>
          <p:cNvCxnSpPr/>
          <p:nvPr/>
        </p:nvCxnSpPr>
        <p:spPr>
          <a:xfrm>
            <a:off x="0" y="981075"/>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4442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3" y="1557338"/>
            <a:ext cx="8783637" cy="3816350"/>
          </a:xfrm>
          <a:noFill/>
        </p:spPr>
      </p:pic>
    </p:spTree>
    <p:extLst>
      <p:ext uri="{BB962C8B-B14F-4D97-AF65-F5344CB8AC3E}">
        <p14:creationId xmlns:p14="http://schemas.microsoft.com/office/powerpoint/2010/main" val="38112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407988" y="1125538"/>
            <a:ext cx="11376025" cy="5324475"/>
          </a:xfrm>
          <a:prstGeom prst="rect">
            <a:avLst/>
          </a:prstGeom>
        </p:spPr>
        <p:txBody>
          <a:bodyPr>
            <a:spAutoFit/>
          </a:bodyPr>
          <a:lstStyle/>
          <a:p>
            <a:pPr algn="just">
              <a:defRPr/>
            </a:pPr>
            <a:r>
              <a:rPr lang="el-GR" sz="2000" b="1" dirty="0">
                <a:solidFill>
                  <a:prstClr val="black"/>
                </a:solidFill>
                <a:latin typeface="Calibri"/>
              </a:rPr>
              <a:t>Ροή και πτώση πίεσης</a:t>
            </a:r>
          </a:p>
          <a:p>
            <a:pPr algn="just">
              <a:defRPr/>
            </a:pPr>
            <a:r>
              <a:rPr lang="el-GR" sz="2000" dirty="0">
                <a:solidFill>
                  <a:prstClr val="black"/>
                </a:solidFill>
                <a:latin typeface="Calibri"/>
              </a:rPr>
              <a:t>Όποτε έχουμε ροή ενός υγρού, πρέπει να υπάρχει μία δύναμη που θα προκαλέσει την κίνηση. Έτσι, όταν ένα υγρό κινείται μέσα σε ένα σωλήνα σταθερής εσωτερικής διαμέτρου, η πίεση θα είναι πάντοτε κάπως μικρότερη σε ένα σημείο, σε σχέση μ’ ένα άλλο που θα βρίσκεται πριν από αυτό κατά την διεύθυνση της ροής . Αυτή η διαφορά στην πίεση ή αυτή η πτώση της πίεσης χρειάζεται για να υπερνικηθεί η τριβή στην σωλήνωση.</a:t>
            </a:r>
          </a:p>
          <a:p>
            <a:pPr algn="just">
              <a:defRPr/>
            </a:pPr>
            <a:r>
              <a:rPr lang="el-GR" sz="2000" b="1" dirty="0">
                <a:solidFill>
                  <a:prstClr val="black"/>
                </a:solidFill>
                <a:latin typeface="Calibri"/>
              </a:rPr>
              <a:t>Ο κανόνας του </a:t>
            </a:r>
            <a:r>
              <a:rPr lang="en-US" sz="2000" b="1" dirty="0">
                <a:solidFill>
                  <a:prstClr val="black"/>
                </a:solidFill>
                <a:latin typeface="Calibri"/>
              </a:rPr>
              <a:t>BERNOULLI</a:t>
            </a:r>
            <a:endParaRPr lang="el-GR" sz="2000" b="1" dirty="0">
              <a:solidFill>
                <a:prstClr val="black"/>
              </a:solidFill>
              <a:latin typeface="Calibri"/>
            </a:endParaRPr>
          </a:p>
          <a:p>
            <a:pPr algn="just">
              <a:defRPr/>
            </a:pPr>
            <a:r>
              <a:rPr lang="el-GR" sz="2000" dirty="0">
                <a:solidFill>
                  <a:prstClr val="black"/>
                </a:solidFill>
                <a:latin typeface="Calibri"/>
              </a:rPr>
              <a:t>Ένα υδραυλικό υγρό σ’ ένα κύκλωμα έχει μέσα του ενέργεια σε δύο μορφές:</a:t>
            </a:r>
          </a:p>
          <a:p>
            <a:pPr algn="just">
              <a:defRPr/>
            </a:pPr>
            <a:r>
              <a:rPr lang="el-GR" sz="2000" dirty="0">
                <a:solidFill>
                  <a:prstClr val="black"/>
                </a:solidFill>
                <a:latin typeface="Calibri"/>
              </a:rPr>
              <a:t>α) Κινητική ενέργεια λόγω της ταχύτητάς του, και </a:t>
            </a:r>
          </a:p>
          <a:p>
            <a:pPr algn="just">
              <a:defRPr/>
            </a:pPr>
            <a:r>
              <a:rPr lang="el-GR" sz="2000" dirty="0">
                <a:solidFill>
                  <a:prstClr val="black"/>
                </a:solidFill>
                <a:latin typeface="Calibri"/>
              </a:rPr>
              <a:t>β) Ενέργεια σε μορφή πίεσης.</a:t>
            </a:r>
          </a:p>
          <a:p>
            <a:pPr algn="just">
              <a:defRPr/>
            </a:pPr>
            <a:r>
              <a:rPr lang="el-GR" sz="2000" dirty="0">
                <a:solidFill>
                  <a:prstClr val="black"/>
                </a:solidFill>
                <a:latin typeface="Calibri"/>
              </a:rPr>
              <a:t>Ο </a:t>
            </a:r>
            <a:r>
              <a:rPr lang="en-US" sz="2000" dirty="0">
                <a:solidFill>
                  <a:prstClr val="black"/>
                </a:solidFill>
                <a:latin typeface="Calibri"/>
              </a:rPr>
              <a:t>Bernoulli</a:t>
            </a:r>
            <a:r>
              <a:rPr lang="el-GR" sz="2000" dirty="0">
                <a:solidFill>
                  <a:prstClr val="black"/>
                </a:solidFill>
                <a:latin typeface="Calibri"/>
              </a:rPr>
              <a:t> ένας Ελβετός επιστήμονας, απέδειξε ότι σε ένα υδραυλικό σύστημα με σταθερή παροχή, η ενέργεια μετασχηματίζεται από την μία μορφή στην άλλη κάθε φορά που η διατομή της σωλήνωσης αλλάζει.</a:t>
            </a:r>
          </a:p>
          <a:p>
            <a:pPr algn="just">
              <a:defRPr/>
            </a:pPr>
            <a:r>
              <a:rPr lang="el-GR" sz="2000" dirty="0">
                <a:solidFill>
                  <a:prstClr val="black"/>
                </a:solidFill>
                <a:latin typeface="Calibri"/>
              </a:rPr>
              <a:t>Ο κανόνας του </a:t>
            </a:r>
            <a:r>
              <a:rPr lang="en-US" sz="2000" dirty="0">
                <a:solidFill>
                  <a:prstClr val="black"/>
                </a:solidFill>
                <a:latin typeface="Calibri"/>
              </a:rPr>
              <a:t>Bernoulli</a:t>
            </a:r>
            <a:r>
              <a:rPr lang="el-GR" sz="2000" dirty="0">
                <a:solidFill>
                  <a:prstClr val="black"/>
                </a:solidFill>
                <a:latin typeface="Calibri"/>
              </a:rPr>
              <a:t> λέει ότι το άθροισμα της κινητικής ενέργειας και της ενέργειας σε μορφή πίεσης, σε διάφορα σημεία σ’ ένα σύστημα, πρέπει να είναι σταθερό, εφόσον η παροχή είναι σταθερή.</a:t>
            </a:r>
          </a:p>
          <a:p>
            <a:pPr algn="just">
              <a:defRPr/>
            </a:pPr>
            <a:r>
              <a:rPr lang="el-GR" sz="2000" dirty="0">
                <a:solidFill>
                  <a:prstClr val="black"/>
                </a:solidFill>
                <a:latin typeface="Calibri"/>
              </a:rPr>
              <a:t>1)Στον σωλήνα με τη μικρή διατομή η ταχύτητα είναι η μέγιστη. Περισσότερη ενέργεια βρίσκεται σε μορφή κίνησης, έτσι η πίεση είναι μικρή.</a:t>
            </a:r>
          </a:p>
        </p:txBody>
      </p:sp>
      <p:sp>
        <p:nvSpPr>
          <p:cNvPr id="6" name="1 - Τίτλος"/>
          <p:cNvSpPr>
            <a:spLocks noGrp="1"/>
          </p:cNvSpPr>
          <p:nvPr>
            <p:ph type="title"/>
          </p:nvPr>
        </p:nvSpPr>
        <p:spPr>
          <a:xfrm>
            <a:off x="839788" y="260350"/>
            <a:ext cx="10515600" cy="400050"/>
          </a:xfrm>
        </p:spPr>
        <p:txBody>
          <a:bodyPr/>
          <a:lstStyle/>
          <a:p>
            <a:pPr>
              <a:defRPr/>
            </a:pPr>
            <a:r>
              <a:rPr lang="el-GR" sz="3200" b="1" dirty="0" smtClean="0">
                <a:latin typeface="+mn-lt"/>
              </a:rPr>
              <a:t>Βασικές αρχές φυσικής</a:t>
            </a:r>
            <a:endParaRPr lang="el-GR" sz="3200" b="1" dirty="0">
              <a:latin typeface="+mn-lt"/>
            </a:endParaRPr>
          </a:p>
        </p:txBody>
      </p:sp>
    </p:spTree>
    <p:extLst>
      <p:ext uri="{BB962C8B-B14F-4D97-AF65-F5344CB8AC3E}">
        <p14:creationId xmlns:p14="http://schemas.microsoft.com/office/powerpoint/2010/main" val="4877397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 Τίτλος"/>
          <p:cNvSpPr>
            <a:spLocks noGrp="1"/>
          </p:cNvSpPr>
          <p:nvPr>
            <p:ph type="title"/>
          </p:nvPr>
        </p:nvSpPr>
        <p:spPr>
          <a:xfrm>
            <a:off x="695325" y="0"/>
            <a:ext cx="10515600" cy="760413"/>
          </a:xfrm>
        </p:spPr>
        <p:txBody>
          <a:bodyPr/>
          <a:lstStyle/>
          <a:p>
            <a:pPr>
              <a:defRPr/>
            </a:pPr>
            <a:r>
              <a:rPr lang="el-GR" altLang="el-GR" sz="3200" b="1" dirty="0" smtClean="0">
                <a:latin typeface="+mn-lt"/>
              </a:rPr>
              <a:t>Βαλβίδες διεύθυνσης ροής  (1/2)</a:t>
            </a:r>
          </a:p>
        </p:txBody>
      </p:sp>
      <p:sp>
        <p:nvSpPr>
          <p:cNvPr id="3" name="2 - Θέση περιεχομένου"/>
          <p:cNvSpPr>
            <a:spLocks noGrp="1"/>
          </p:cNvSpPr>
          <p:nvPr>
            <p:ph idx="1"/>
          </p:nvPr>
        </p:nvSpPr>
        <p:spPr>
          <a:xfrm>
            <a:off x="192088" y="908050"/>
            <a:ext cx="11664950" cy="5949950"/>
          </a:xfrm>
        </p:spPr>
        <p:txBody>
          <a:bodyPr/>
          <a:lstStyle/>
          <a:p>
            <a:pPr algn="just">
              <a:defRPr/>
            </a:pPr>
            <a:r>
              <a:rPr lang="el-GR" altLang="el-GR" sz="1600" b="1" kern="0" dirty="0" smtClean="0"/>
              <a:t>Κάθε τετράγωνο υποδηλώνει και μια θέση λειτουργίας</a:t>
            </a:r>
          </a:p>
          <a:p>
            <a:pPr algn="just">
              <a:defRPr/>
            </a:pPr>
            <a:r>
              <a:rPr lang="el-GR" altLang="el-GR" sz="1600" b="1" kern="0" dirty="0" smtClean="0"/>
              <a:t>Ο αριθμός των τετραγώνων δείχνει πόσες θέσεις λειτουργίας υπάρχουν στη βαλβίδα</a:t>
            </a:r>
          </a:p>
          <a:p>
            <a:pPr algn="just">
              <a:defRPr/>
            </a:pPr>
            <a:r>
              <a:rPr lang="el-GR" altLang="el-GR" sz="1600" b="1" kern="0" dirty="0" smtClean="0"/>
              <a:t>Οι θέσεις λειτουργίας χαρακτηρίζονται με τα γράμματα </a:t>
            </a:r>
            <a:r>
              <a:rPr lang="en-US" altLang="el-GR" sz="1600" b="1" kern="0" dirty="0" smtClean="0"/>
              <a:t>a, b</a:t>
            </a:r>
            <a:r>
              <a:rPr lang="el-GR" altLang="el-GR" sz="1600" b="1" kern="0" dirty="0" smtClean="0"/>
              <a:t> κλπ</a:t>
            </a:r>
          </a:p>
          <a:p>
            <a:pPr algn="just">
              <a:defRPr/>
            </a:pPr>
            <a:r>
              <a:rPr lang="el-GR" altLang="el-GR" sz="1600" b="1" kern="0" dirty="0" smtClean="0"/>
              <a:t>Η θέση ηρεμίας σε βαλβίδες με τρεις θέσεις χαρακτηρίζεται με το ο</a:t>
            </a:r>
          </a:p>
          <a:p>
            <a:pPr algn="just">
              <a:defRPr/>
            </a:pPr>
            <a:r>
              <a:rPr lang="el-GR" altLang="el-GR" sz="1600" b="1" kern="0" dirty="0" smtClean="0"/>
              <a:t>Χαρακτηρισμός στομίων</a:t>
            </a:r>
          </a:p>
          <a:p>
            <a:pPr lvl="1" algn="just">
              <a:defRPr/>
            </a:pPr>
            <a:r>
              <a:rPr lang="el-GR" altLang="el-GR" sz="1600" b="1" kern="0" dirty="0" smtClean="0"/>
              <a:t>Αριθμητική περιγραφή</a:t>
            </a:r>
          </a:p>
          <a:p>
            <a:pPr lvl="2" algn="just">
              <a:defRPr/>
            </a:pPr>
            <a:r>
              <a:rPr lang="el-GR" altLang="el-GR" sz="1600" kern="0" dirty="0" smtClean="0"/>
              <a:t>1 : πόρτα πίεσης ή πόρτα εφοδιασμού</a:t>
            </a:r>
          </a:p>
          <a:p>
            <a:pPr lvl="2" algn="just">
              <a:defRPr/>
            </a:pPr>
            <a:r>
              <a:rPr lang="el-GR" altLang="el-GR" sz="1600" kern="0" dirty="0" smtClean="0"/>
              <a:t>2,4,6 : πόρτες εργασίας ή πόρτες εξόδου</a:t>
            </a:r>
          </a:p>
          <a:p>
            <a:pPr lvl="2" algn="just">
              <a:defRPr/>
            </a:pPr>
            <a:r>
              <a:rPr lang="el-GR" altLang="el-GR" sz="1600" kern="0" dirty="0" smtClean="0"/>
              <a:t>3,5,7, : πόρτες εξόδου στην ατμόσφαιρα ή πόρτες εκροής</a:t>
            </a:r>
          </a:p>
          <a:p>
            <a:pPr lvl="2" algn="just">
              <a:defRPr/>
            </a:pPr>
            <a:r>
              <a:rPr lang="el-GR" altLang="el-GR" sz="1600" kern="0" dirty="0" smtClean="0"/>
              <a:t>9 : πόρτα διαρροής (υδραυλική λειτουργία)</a:t>
            </a:r>
          </a:p>
          <a:p>
            <a:pPr lvl="2" algn="just">
              <a:defRPr/>
            </a:pPr>
            <a:r>
              <a:rPr lang="el-GR" altLang="el-GR" sz="1600" kern="0" dirty="0" smtClean="0"/>
              <a:t>10 : πόρτα ελέγχου για την ακύρωση σήματος</a:t>
            </a:r>
          </a:p>
          <a:p>
            <a:pPr lvl="2" algn="just">
              <a:defRPr/>
            </a:pPr>
            <a:r>
              <a:rPr lang="el-GR" altLang="el-GR" sz="1600" kern="0" dirty="0" smtClean="0"/>
              <a:t>12,14,16 : πόρτες ελέγχου</a:t>
            </a:r>
          </a:p>
          <a:p>
            <a:pPr lvl="1" algn="just">
              <a:defRPr/>
            </a:pPr>
            <a:r>
              <a:rPr lang="el-GR" altLang="el-GR" sz="1600" b="1" kern="0" dirty="0" smtClean="0"/>
              <a:t>Σύστημα αλφαβητικής περιγραφής</a:t>
            </a:r>
          </a:p>
          <a:p>
            <a:pPr lvl="2" algn="just">
              <a:defRPr/>
            </a:pPr>
            <a:r>
              <a:rPr lang="en-US" altLang="el-GR" sz="1600" kern="0" dirty="0" smtClean="0"/>
              <a:t>P</a:t>
            </a:r>
            <a:r>
              <a:rPr lang="el-GR" altLang="el-GR" sz="1600" kern="0" dirty="0" smtClean="0"/>
              <a:t> : πόρτα πίεσης ή πόρτα εφοδιασμού</a:t>
            </a:r>
          </a:p>
          <a:p>
            <a:pPr lvl="2" algn="just">
              <a:defRPr/>
            </a:pPr>
            <a:r>
              <a:rPr lang="en-US" altLang="el-GR" sz="1600" kern="0" dirty="0" smtClean="0"/>
              <a:t>A,B,C</a:t>
            </a:r>
            <a:r>
              <a:rPr lang="el-GR" altLang="el-GR" sz="1600" kern="0" dirty="0" smtClean="0"/>
              <a:t> : πόρτες εργασίας ή πόρτες εξόδου</a:t>
            </a:r>
          </a:p>
          <a:p>
            <a:pPr lvl="2" algn="just">
              <a:defRPr/>
            </a:pPr>
            <a:r>
              <a:rPr lang="en-US" altLang="el-GR" sz="1600" kern="0" dirty="0" smtClean="0"/>
              <a:t>R,S,T</a:t>
            </a:r>
            <a:r>
              <a:rPr lang="el-GR" altLang="el-GR" sz="1600" kern="0" dirty="0" smtClean="0"/>
              <a:t> : πόρτες εξόδου στην ατμόσφαιρα ή πόρτες εκροής</a:t>
            </a:r>
          </a:p>
          <a:p>
            <a:pPr lvl="2" algn="just">
              <a:defRPr/>
            </a:pPr>
            <a:r>
              <a:rPr lang="en-US" altLang="el-GR" sz="1600" kern="0" dirty="0" smtClean="0"/>
              <a:t>L</a:t>
            </a:r>
            <a:r>
              <a:rPr lang="el-GR" altLang="el-GR" sz="1600" kern="0" dirty="0" smtClean="0"/>
              <a:t> : πόρτα διαρροής (υδραυλική λειτουργία)</a:t>
            </a:r>
          </a:p>
          <a:p>
            <a:pPr lvl="2" algn="just">
              <a:defRPr/>
            </a:pPr>
            <a:r>
              <a:rPr lang="en-US" altLang="el-GR" sz="1600" kern="0" dirty="0" smtClean="0"/>
              <a:t>Z</a:t>
            </a:r>
            <a:r>
              <a:rPr lang="el-GR" altLang="el-GR" sz="1600" kern="0" dirty="0" smtClean="0"/>
              <a:t> : πόρτα ελέγχου για την ακύρωση σήματος</a:t>
            </a:r>
          </a:p>
          <a:p>
            <a:pPr lvl="2" algn="just">
              <a:defRPr/>
            </a:pPr>
            <a:r>
              <a:rPr lang="en-US" altLang="el-GR" sz="1600" kern="0" dirty="0" smtClean="0"/>
              <a:t>Y,Z,X</a:t>
            </a:r>
            <a:r>
              <a:rPr lang="el-GR" altLang="el-GR" sz="1600" kern="0" dirty="0" smtClean="0"/>
              <a:t> : πόρτες ελέγχου</a:t>
            </a:r>
          </a:p>
          <a:p>
            <a:pPr>
              <a:defRPr/>
            </a:pPr>
            <a:endParaRPr lang="el-GR" dirty="0"/>
          </a:p>
        </p:txBody>
      </p:sp>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192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 Τίτλος"/>
          <p:cNvSpPr>
            <a:spLocks noGrp="1"/>
          </p:cNvSpPr>
          <p:nvPr>
            <p:ph type="title"/>
          </p:nvPr>
        </p:nvSpPr>
        <p:spPr>
          <a:xfrm>
            <a:off x="695325" y="0"/>
            <a:ext cx="10515600" cy="542925"/>
          </a:xfrm>
        </p:spPr>
        <p:txBody>
          <a:bodyPr/>
          <a:lstStyle/>
          <a:p>
            <a:pPr>
              <a:defRPr/>
            </a:pPr>
            <a:r>
              <a:rPr lang="el-GR" altLang="el-GR" sz="3200" b="1" dirty="0" smtClean="0">
                <a:latin typeface="+mn-lt"/>
              </a:rPr>
              <a:t>Βαλβίδες διεύθυνσης ροής (2/2)</a:t>
            </a:r>
          </a:p>
        </p:txBody>
      </p:sp>
      <p:pic>
        <p:nvPicPr>
          <p:cNvPr id="4485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963" y="765175"/>
            <a:ext cx="5781675" cy="3333750"/>
          </a:xfrm>
          <a:noFill/>
        </p:spPr>
      </p:pic>
      <p:pic>
        <p:nvPicPr>
          <p:cNvPr id="4485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692150"/>
            <a:ext cx="61087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485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4149725"/>
            <a:ext cx="57848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3516313"/>
            <a:ext cx="490855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637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50564" name="Rectangle 3"/>
          <p:cNvSpPr>
            <a:spLocks noGrp="1" noChangeArrowheads="1"/>
          </p:cNvSpPr>
          <p:nvPr>
            <p:ph idx="1"/>
          </p:nvPr>
        </p:nvSpPr>
        <p:spPr>
          <a:xfrm>
            <a:off x="838200" y="836613"/>
            <a:ext cx="10515600" cy="5340350"/>
          </a:xfrm>
        </p:spPr>
        <p:txBody>
          <a:bodyPr/>
          <a:lstStyle/>
          <a:p>
            <a:pPr algn="just" eaLnBrk="1" hangingPunct="1"/>
            <a:r>
              <a:rPr lang="el-GR" altLang="el-GR" b="1" smtClean="0">
                <a:solidFill>
                  <a:srgbClr val="FF0000"/>
                </a:solidFill>
              </a:rPr>
              <a:t>Βαλβίδες αντεπιστροφής</a:t>
            </a:r>
          </a:p>
          <a:p>
            <a:pPr lvl="1" algn="just" eaLnBrk="1" hangingPunct="1"/>
            <a:r>
              <a:rPr lang="el-GR" altLang="el-GR" smtClean="0"/>
              <a:t>Ενός δρόμου και δύο θέσεων</a:t>
            </a:r>
          </a:p>
          <a:p>
            <a:pPr lvl="1" algn="just" eaLnBrk="1" hangingPunct="1"/>
            <a:r>
              <a:rPr lang="el-GR" altLang="el-GR" smtClean="0"/>
              <a:t>Ευθύγραμμη βαλβίδα αντεπιστροφής</a:t>
            </a:r>
          </a:p>
          <a:p>
            <a:pPr lvl="2" algn="just" eaLnBrk="1" hangingPunct="1"/>
            <a:r>
              <a:rPr lang="el-GR" altLang="el-GR" smtClean="0"/>
              <a:t>Με σφαιρίδιο ή κωνικό εμβολίδιο</a:t>
            </a:r>
          </a:p>
          <a:p>
            <a:pPr lvl="2" algn="just" eaLnBrk="1" hangingPunct="1"/>
            <a:r>
              <a:rPr lang="el-GR" altLang="el-GR" smtClean="0"/>
              <a:t>Το ελατήριο δεν ρυθμίζεται, αλλά υπάρχουν διάφορα ελατήρια</a:t>
            </a:r>
          </a:p>
        </p:txBody>
      </p:sp>
      <p:pic>
        <p:nvPicPr>
          <p:cNvPr id="4505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284538"/>
            <a:ext cx="35290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66" name="Picture 5" descr="0030"/>
          <p:cNvPicPr>
            <a:picLocks noChangeAspect="1" noChangeArrowheads="1"/>
          </p:cNvPicPr>
          <p:nvPr/>
        </p:nvPicPr>
        <p:blipFill>
          <a:blip r:embed="rId4">
            <a:extLst>
              <a:ext uri="{28A0092B-C50C-407E-A947-70E740481C1C}">
                <a14:useLocalDpi xmlns:a14="http://schemas.microsoft.com/office/drawing/2010/main" val="0"/>
              </a:ext>
            </a:extLst>
          </a:blip>
          <a:srcRect l="11470" t="69423" r="26274" b="2675"/>
          <a:stretch>
            <a:fillRect/>
          </a:stretch>
        </p:blipFill>
        <p:spPr bwMode="auto">
          <a:xfrm>
            <a:off x="6600825" y="3357563"/>
            <a:ext cx="36544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971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526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6975"/>
            <a:ext cx="8064500" cy="5276850"/>
          </a:xfrm>
          <a:noFill/>
        </p:spPr>
      </p:pic>
      <p:pic>
        <p:nvPicPr>
          <p:cNvPr id="4526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2205038"/>
            <a:ext cx="43624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993292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2 - Θέση περιεχομένου"/>
          <p:cNvSpPr>
            <a:spLocks noGrp="1"/>
          </p:cNvSpPr>
          <p:nvPr>
            <p:ph idx="1"/>
          </p:nvPr>
        </p:nvSpPr>
        <p:spPr>
          <a:xfrm>
            <a:off x="838200" y="1196975"/>
            <a:ext cx="10515600" cy="5400675"/>
          </a:xfrm>
        </p:spPr>
        <p:txBody>
          <a:bodyPr/>
          <a:lstStyle/>
          <a:p>
            <a:pPr algn="just" eaLnBrk="1" hangingPunct="1"/>
            <a:r>
              <a:rPr lang="el-GR" altLang="el-GR" b="1" smtClean="0">
                <a:solidFill>
                  <a:srgbClr val="C00000"/>
                </a:solidFill>
              </a:rPr>
              <a:t>Βαλβίδες δύο και τεσσάρων δρόμων :</a:t>
            </a:r>
          </a:p>
          <a:p>
            <a:pPr lvl="1" algn="just" eaLnBrk="1" hangingPunct="1"/>
            <a:r>
              <a:rPr lang="el-GR" altLang="el-GR" smtClean="0">
                <a:solidFill>
                  <a:srgbClr val="FF0000"/>
                </a:solidFill>
              </a:rPr>
              <a:t>Τέσσερις οπές : </a:t>
            </a:r>
            <a:r>
              <a:rPr lang="en-US" altLang="el-GR" smtClean="0">
                <a:solidFill>
                  <a:srgbClr val="FF0000"/>
                </a:solidFill>
              </a:rPr>
              <a:t>A, B, P, T</a:t>
            </a:r>
          </a:p>
          <a:p>
            <a:pPr lvl="1" algn="just" eaLnBrk="1" hangingPunct="1"/>
            <a:r>
              <a:rPr lang="en-US" altLang="el-GR" smtClean="0">
                <a:solidFill>
                  <a:srgbClr val="FF0000"/>
                </a:solidFill>
              </a:rPr>
              <a:t>A, B </a:t>
            </a:r>
            <a:r>
              <a:rPr lang="el-GR" altLang="el-GR" smtClean="0">
                <a:solidFill>
                  <a:srgbClr val="FF0000"/>
                </a:solidFill>
              </a:rPr>
              <a:t>οπές εξόδου, Τ η οπή προς τη δεξαμενή, </a:t>
            </a:r>
            <a:r>
              <a:rPr lang="en-US" altLang="el-GR" smtClean="0">
                <a:solidFill>
                  <a:srgbClr val="FF0000"/>
                </a:solidFill>
              </a:rPr>
              <a:t>P</a:t>
            </a:r>
            <a:r>
              <a:rPr lang="el-GR" altLang="el-GR" smtClean="0">
                <a:solidFill>
                  <a:srgbClr val="FF0000"/>
                </a:solidFill>
              </a:rPr>
              <a:t> η οπή ροής (πίεση)</a:t>
            </a:r>
          </a:p>
          <a:p>
            <a:pPr>
              <a:buFont typeface="Arial" panose="020B0604020202020204" pitchFamily="34" charset="0"/>
              <a:buNone/>
            </a:pPr>
            <a:endParaRPr lang="el-GR" altLang="el-GR" smtClean="0"/>
          </a:p>
        </p:txBody>
      </p:sp>
      <p:pic>
        <p:nvPicPr>
          <p:cNvPr id="454659" name="Picture 6" descr="0032"/>
          <p:cNvPicPr>
            <a:picLocks noChangeAspect="1" noChangeArrowheads="1"/>
          </p:cNvPicPr>
          <p:nvPr/>
        </p:nvPicPr>
        <p:blipFill>
          <a:blip r:embed="rId3">
            <a:extLst>
              <a:ext uri="{28A0092B-C50C-407E-A947-70E740481C1C}">
                <a14:useLocalDpi xmlns:a14="http://schemas.microsoft.com/office/drawing/2010/main" val="0"/>
              </a:ext>
            </a:extLst>
          </a:blip>
          <a:srcRect l="18976" t="4100" r="18976" b="64896"/>
          <a:stretch>
            <a:fillRect/>
          </a:stretch>
        </p:blipFill>
        <p:spPr bwMode="auto">
          <a:xfrm>
            <a:off x="2351088" y="2924175"/>
            <a:ext cx="49688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9080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3103498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3"/>
          <p:cNvSpPr>
            <a:spLocks noGrp="1" noChangeArrowheads="1"/>
          </p:cNvSpPr>
          <p:nvPr>
            <p:ph idx="1"/>
          </p:nvPr>
        </p:nvSpPr>
        <p:spPr>
          <a:xfrm>
            <a:off x="838200" y="1196975"/>
            <a:ext cx="10515600" cy="4979988"/>
          </a:xfrm>
        </p:spPr>
        <p:txBody>
          <a:bodyPr/>
          <a:lstStyle/>
          <a:p>
            <a:pPr eaLnBrk="1" hangingPunct="1"/>
            <a:r>
              <a:rPr lang="el-GR" altLang="el-GR" smtClean="0">
                <a:solidFill>
                  <a:srgbClr val="FF0000"/>
                </a:solidFill>
              </a:rPr>
              <a:t>Βαλβίδες δύο και τεσσάρων δρόμων :</a:t>
            </a:r>
          </a:p>
          <a:p>
            <a:pPr lvl="1" eaLnBrk="1" hangingPunct="1"/>
            <a:r>
              <a:rPr lang="el-GR" altLang="el-GR" smtClean="0">
                <a:solidFill>
                  <a:srgbClr val="C00000"/>
                </a:solidFill>
              </a:rPr>
              <a:t>Κίνηση ολισθαίνοντος εμβόλου δύο δρόμων</a:t>
            </a:r>
          </a:p>
          <a:p>
            <a:pPr lvl="2" eaLnBrk="1" hangingPunct="1"/>
            <a:r>
              <a:rPr lang="el-GR" altLang="el-GR" smtClean="0"/>
              <a:t>Κίνηση με χειρολαβή</a:t>
            </a:r>
          </a:p>
          <a:p>
            <a:pPr lvl="2" eaLnBrk="1" hangingPunct="1"/>
            <a:r>
              <a:rPr lang="el-GR" altLang="el-GR" smtClean="0"/>
              <a:t>Κίνηση μηχανική</a:t>
            </a:r>
          </a:p>
          <a:p>
            <a:pPr lvl="2" eaLnBrk="1" hangingPunct="1"/>
            <a:r>
              <a:rPr lang="el-GR" altLang="el-GR" smtClean="0"/>
              <a:t>Κίνηση υδραυλική</a:t>
            </a:r>
          </a:p>
          <a:p>
            <a:pPr lvl="2" eaLnBrk="1" hangingPunct="1"/>
            <a:r>
              <a:rPr lang="el-GR" altLang="el-GR" smtClean="0"/>
              <a:t>Κίνηση με ηλεκτρικά πηνία</a:t>
            </a:r>
          </a:p>
        </p:txBody>
      </p:sp>
      <p:cxnSp>
        <p:nvCxnSpPr>
          <p:cNvPr id="6" name="Straight Connector 5"/>
          <p:cNvCxnSpPr/>
          <p:nvPr/>
        </p:nvCxnSpPr>
        <p:spPr>
          <a:xfrm>
            <a:off x="0" y="9080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56708" name="Picture 5" descr="0033"/>
          <p:cNvPicPr>
            <a:picLocks noChangeAspect="1" noChangeArrowheads="1"/>
          </p:cNvPicPr>
          <p:nvPr/>
        </p:nvPicPr>
        <p:blipFill>
          <a:blip r:embed="rId3">
            <a:extLst>
              <a:ext uri="{28A0092B-C50C-407E-A947-70E740481C1C}">
                <a14:useLocalDpi xmlns:a14="http://schemas.microsoft.com/office/drawing/2010/main" val="0"/>
              </a:ext>
            </a:extLst>
          </a:blip>
          <a:srcRect l="529" t="2417" r="3535" b="55528"/>
          <a:stretch>
            <a:fillRect/>
          </a:stretch>
        </p:blipFill>
        <p:spPr bwMode="auto">
          <a:xfrm>
            <a:off x="4440238" y="3357563"/>
            <a:ext cx="6985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2549184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3"/>
          <p:cNvSpPr>
            <a:spLocks noGrp="1" noChangeArrowheads="1"/>
          </p:cNvSpPr>
          <p:nvPr>
            <p:ph idx="1"/>
          </p:nvPr>
        </p:nvSpPr>
        <p:spPr>
          <a:xfrm>
            <a:off x="838200" y="836613"/>
            <a:ext cx="10515600" cy="5616575"/>
          </a:xfrm>
        </p:spPr>
        <p:txBody>
          <a:bodyPr/>
          <a:lstStyle/>
          <a:p>
            <a:pPr eaLnBrk="1" hangingPunct="1"/>
            <a:r>
              <a:rPr lang="el-GR" altLang="el-GR" sz="2200" b="1" smtClean="0">
                <a:solidFill>
                  <a:srgbClr val="0070C0"/>
                </a:solidFill>
              </a:rPr>
              <a:t>Βαλβίδες δύο και τεσσάρων δρόμων :</a:t>
            </a:r>
          </a:p>
          <a:p>
            <a:pPr lvl="1" eaLnBrk="1" hangingPunct="1"/>
            <a:r>
              <a:rPr lang="el-GR" altLang="el-GR" sz="2200" smtClean="0"/>
              <a:t>Κίνηση ολισθαίνοντος εμβόλου τεσσάρων δρόμων</a:t>
            </a:r>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58756" name="Picture 4" descr="0033"/>
          <p:cNvPicPr>
            <a:picLocks noChangeAspect="1" noChangeArrowheads="1"/>
          </p:cNvPicPr>
          <p:nvPr/>
        </p:nvPicPr>
        <p:blipFill>
          <a:blip r:embed="rId3">
            <a:extLst>
              <a:ext uri="{28A0092B-C50C-407E-A947-70E740481C1C}">
                <a14:useLocalDpi xmlns:a14="http://schemas.microsoft.com/office/drawing/2010/main" val="0"/>
              </a:ext>
            </a:extLst>
          </a:blip>
          <a:srcRect l="14526" t="55739" r="11093" b="6841"/>
          <a:stretch>
            <a:fillRect/>
          </a:stretch>
        </p:blipFill>
        <p:spPr bwMode="auto">
          <a:xfrm>
            <a:off x="1055688" y="1628775"/>
            <a:ext cx="93614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640348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60803" name="Rectangle 3"/>
          <p:cNvSpPr>
            <a:spLocks noGrp="1" noChangeArrowheads="1"/>
          </p:cNvSpPr>
          <p:nvPr>
            <p:ph idx="1"/>
          </p:nvPr>
        </p:nvSpPr>
        <p:spPr>
          <a:xfrm>
            <a:off x="192088" y="1125538"/>
            <a:ext cx="11736387" cy="5399087"/>
          </a:xfrm>
        </p:spPr>
        <p:txBody>
          <a:bodyPr/>
          <a:lstStyle/>
          <a:p>
            <a:pPr algn="just" eaLnBrk="1" hangingPunct="1"/>
            <a:r>
              <a:rPr lang="el-GR" altLang="el-GR" b="1" smtClean="0">
                <a:solidFill>
                  <a:srgbClr val="0070C0"/>
                </a:solidFill>
              </a:rPr>
              <a:t>Βαλβίδες δύο και τεσσάρων δρόμων :</a:t>
            </a:r>
          </a:p>
          <a:p>
            <a:pPr lvl="1" algn="just" eaLnBrk="1" hangingPunct="1"/>
            <a:r>
              <a:rPr lang="el-GR" altLang="el-GR" smtClean="0"/>
              <a:t>Κίνηση ολισθαίνοντος εμβόλου με ηλεκτρικά πηνία</a:t>
            </a:r>
            <a:endParaRPr lang="en-US" altLang="el-GR" smtClean="0"/>
          </a:p>
          <a:p>
            <a:pPr lvl="2" algn="just" eaLnBrk="1" hangingPunct="1"/>
            <a:r>
              <a:rPr lang="el-GR" altLang="el-GR" smtClean="0"/>
              <a:t>Υπάρχουν δύο είδη πηνίων</a:t>
            </a:r>
          </a:p>
          <a:p>
            <a:pPr lvl="3" algn="just" eaLnBrk="1" hangingPunct="1"/>
            <a:r>
              <a:rPr lang="el-GR" altLang="el-GR" smtClean="0"/>
              <a:t>Με κενό αέρος γύρω από το πηνίο</a:t>
            </a:r>
          </a:p>
          <a:p>
            <a:pPr lvl="3" algn="just" eaLnBrk="1" hangingPunct="1"/>
            <a:r>
              <a:rPr lang="el-GR" altLang="el-GR" smtClean="0"/>
              <a:t>Με κάψουλα υγρού περιβλήματος η οποία περιβάλλει το πηνίο και το προστατεύει</a:t>
            </a:r>
          </a:p>
        </p:txBody>
      </p:sp>
      <p:pic>
        <p:nvPicPr>
          <p:cNvPr id="460804" name="Picture 2"/>
          <p:cNvPicPr>
            <a:picLocks noChangeAspect="1" noChangeArrowheads="1"/>
          </p:cNvPicPr>
          <p:nvPr/>
        </p:nvPicPr>
        <p:blipFill>
          <a:blip r:embed="rId3">
            <a:extLst>
              <a:ext uri="{28A0092B-C50C-407E-A947-70E740481C1C}">
                <a14:useLocalDpi xmlns:a14="http://schemas.microsoft.com/office/drawing/2010/main" val="0"/>
              </a:ext>
            </a:extLst>
          </a:blip>
          <a:srcRect t="9454" b="4749"/>
          <a:stretch>
            <a:fillRect/>
          </a:stretch>
        </p:blipFill>
        <p:spPr bwMode="auto">
          <a:xfrm>
            <a:off x="911225" y="3500438"/>
            <a:ext cx="96488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290985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62851" name="Rectangle 3"/>
          <p:cNvSpPr>
            <a:spLocks noGrp="1" noChangeArrowheads="1"/>
          </p:cNvSpPr>
          <p:nvPr>
            <p:ph sz="half" idx="1"/>
          </p:nvPr>
        </p:nvSpPr>
        <p:spPr>
          <a:xfrm>
            <a:off x="334963" y="1825625"/>
            <a:ext cx="5113337" cy="4351338"/>
          </a:xfrm>
        </p:spPr>
        <p:txBody>
          <a:bodyPr/>
          <a:lstStyle/>
          <a:p>
            <a:pPr algn="just" eaLnBrk="1" hangingPunct="1"/>
            <a:r>
              <a:rPr lang="el-GR" altLang="el-GR" b="1" smtClean="0">
                <a:solidFill>
                  <a:srgbClr val="0070C0"/>
                </a:solidFill>
              </a:rPr>
              <a:t>Βαλβίδες επιβράδυνσης :</a:t>
            </a:r>
          </a:p>
          <a:p>
            <a:pPr lvl="1" algn="just" eaLnBrk="1" hangingPunct="1"/>
            <a:r>
              <a:rPr lang="el-GR" altLang="el-GR" smtClean="0"/>
              <a:t>Ενσωματωμένες στους υδραυλικούς κυλίνδρους για να εξομαλύνουν τις κρούσεις κατά την κίνηση στα ακραία σημεία της κίνησης του εμβόλου τους</a:t>
            </a:r>
          </a:p>
          <a:p>
            <a:pPr lvl="1" algn="just" eaLnBrk="1" hangingPunct="1"/>
            <a:r>
              <a:rPr lang="el-GR" altLang="el-GR" smtClean="0"/>
              <a:t>Χρησιμοποιούνται επίσης για επιβράδυνση του κυλίνδρου σε ενδιάμεση θέση του εμβόλου</a:t>
            </a:r>
          </a:p>
          <a:p>
            <a:pPr lvl="1" algn="just" eaLnBrk="1" hangingPunct="1"/>
            <a:r>
              <a:rPr lang="el-GR" altLang="el-GR" smtClean="0"/>
              <a:t>Είναι κανονικά ανοιχτές ή κανονικά κλειστές</a:t>
            </a:r>
          </a:p>
        </p:txBody>
      </p:sp>
      <p:pic>
        <p:nvPicPr>
          <p:cNvPr id="462852" name="Picture 4" descr="004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449" t="6270" r="6100" b="11696"/>
          <a:stretch>
            <a:fillRect/>
          </a:stretch>
        </p:blipFill>
        <p:spPr>
          <a:xfrm>
            <a:off x="5880100" y="1628775"/>
            <a:ext cx="5688013" cy="4548188"/>
          </a:xfrm>
          <a:noFill/>
        </p:spPr>
      </p:pic>
      <p:sp>
        <p:nvSpPr>
          <p:cNvPr id="7" name="1 - Τίτλος"/>
          <p:cNvSpPr>
            <a:spLocks noGrp="1"/>
          </p:cNvSpPr>
          <p:nvPr>
            <p:ph type="title"/>
          </p:nvPr>
        </p:nvSpPr>
        <p:spPr>
          <a:xfrm>
            <a:off x="766763" y="115888"/>
            <a:ext cx="10515600" cy="542925"/>
          </a:xfrm>
        </p:spPr>
        <p:txBody>
          <a:bodyPr/>
          <a:lstStyle/>
          <a:p>
            <a:pPr>
              <a:defRPr/>
            </a:pPr>
            <a:r>
              <a:rPr lang="el-GR" altLang="el-GR" sz="3200" b="1" dirty="0" smtClean="0">
                <a:latin typeface="+mn-lt"/>
              </a:rPr>
              <a:t>Βαλβίδες κατεύθυνσης</a:t>
            </a:r>
          </a:p>
        </p:txBody>
      </p:sp>
    </p:spTree>
    <p:extLst>
      <p:ext uri="{BB962C8B-B14F-4D97-AF65-F5344CB8AC3E}">
        <p14:creationId xmlns:p14="http://schemas.microsoft.com/office/powerpoint/2010/main" val="3723756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 Τίτλος"/>
          <p:cNvSpPr>
            <a:spLocks noGrp="1"/>
          </p:cNvSpPr>
          <p:nvPr>
            <p:ph type="title"/>
          </p:nvPr>
        </p:nvSpPr>
        <p:spPr>
          <a:xfrm>
            <a:off x="839788" y="0"/>
            <a:ext cx="10515600" cy="620713"/>
          </a:xfrm>
        </p:spPr>
        <p:txBody>
          <a:bodyPr/>
          <a:lstStyle/>
          <a:p>
            <a:pPr>
              <a:defRPr/>
            </a:pPr>
            <a:r>
              <a:rPr lang="el-GR" altLang="el-GR" sz="3200" b="1" dirty="0" smtClean="0">
                <a:latin typeface="+mn-lt"/>
              </a:rPr>
              <a:t>Βαλβίδες ελέγχου ροής</a:t>
            </a:r>
          </a:p>
        </p:txBody>
      </p:sp>
      <p:sp>
        <p:nvSpPr>
          <p:cNvPr id="464899" name="5 - Θέση περιεχομένου"/>
          <p:cNvSpPr>
            <a:spLocks noGrp="1"/>
          </p:cNvSpPr>
          <p:nvPr>
            <p:ph idx="1"/>
          </p:nvPr>
        </p:nvSpPr>
        <p:spPr>
          <a:xfrm>
            <a:off x="838200" y="981075"/>
            <a:ext cx="10515600" cy="5616575"/>
          </a:xfrm>
        </p:spPr>
        <p:txBody>
          <a:bodyPr/>
          <a:lstStyle/>
          <a:p>
            <a:pPr algn="just" eaLnBrk="1" hangingPunct="1"/>
            <a:r>
              <a:rPr lang="el-GR" altLang="el-GR" b="1" smtClean="0">
                <a:solidFill>
                  <a:srgbClr val="0070C0"/>
                </a:solidFill>
              </a:rPr>
              <a:t>Έλεγχος ροής εισαγωγής :</a:t>
            </a:r>
          </a:p>
          <a:p>
            <a:pPr lvl="1" algn="just" eaLnBrk="1" hangingPunct="1"/>
            <a:r>
              <a:rPr lang="el-GR" altLang="el-GR" smtClean="0"/>
              <a:t>Ρυθμιστής ροής στη γραμμή τροφοδοσίας δημιουργεί πρόβλημα κατεύθυνσης του ρευστού που περισσεύει</a:t>
            </a:r>
          </a:p>
          <a:p>
            <a:pPr lvl="1" algn="just" eaLnBrk="1" hangingPunct="1"/>
            <a:r>
              <a:rPr lang="el-GR" altLang="el-GR" smtClean="0"/>
              <a:t>Αυτό λοιπόν που περισσεύει επιστρέφει από την ανακουφιστική βαλβίδα στη δεξαμενή αυξάνοντας όμως την πίεση στο σημείο ρύθμισης της ανακουφιστικής βαλβίδας</a:t>
            </a:r>
          </a:p>
          <a:p>
            <a:endParaRPr lang="el-GR" altLang="el-GR" smtClean="0"/>
          </a:p>
        </p:txBody>
      </p:sp>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64901" name="Picture 5" descr="0042"/>
          <p:cNvPicPr>
            <a:picLocks noChangeAspect="1" noChangeArrowheads="1"/>
          </p:cNvPicPr>
          <p:nvPr/>
        </p:nvPicPr>
        <p:blipFill>
          <a:blip r:embed="rId3">
            <a:extLst>
              <a:ext uri="{28A0092B-C50C-407E-A947-70E740481C1C}">
                <a14:useLocalDpi xmlns:a14="http://schemas.microsoft.com/office/drawing/2010/main" val="0"/>
              </a:ext>
            </a:extLst>
          </a:blip>
          <a:srcRect l="3781" t="20047" r="6741" b="30754"/>
          <a:stretch>
            <a:fillRect/>
          </a:stretch>
        </p:blipFill>
        <p:spPr bwMode="auto">
          <a:xfrm>
            <a:off x="2495550" y="3284538"/>
            <a:ext cx="68532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2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263525" y="820738"/>
            <a:ext cx="11377613" cy="3138487"/>
          </a:xfrm>
          <a:prstGeom prst="rect">
            <a:avLst/>
          </a:prstGeom>
        </p:spPr>
        <p:txBody>
          <a:bodyPr>
            <a:spAutoFit/>
          </a:bodyPr>
          <a:lstStyle/>
          <a:p>
            <a:pPr algn="just">
              <a:defRPr/>
            </a:pPr>
            <a:endParaRPr lang="el-GR" b="1" dirty="0">
              <a:solidFill>
                <a:prstClr val="black"/>
              </a:solidFill>
            </a:endParaRPr>
          </a:p>
          <a:p>
            <a:pPr algn="just">
              <a:defRPr/>
            </a:pPr>
            <a:r>
              <a:rPr lang="el-GR" sz="2000" b="1" dirty="0">
                <a:solidFill>
                  <a:prstClr val="black"/>
                </a:solidFill>
                <a:latin typeface="Calibri"/>
              </a:rPr>
              <a:t>Ο κανόνας του </a:t>
            </a:r>
            <a:r>
              <a:rPr lang="en-US" sz="2000" b="1" dirty="0">
                <a:solidFill>
                  <a:prstClr val="black"/>
                </a:solidFill>
                <a:latin typeface="Calibri"/>
              </a:rPr>
              <a:t>BERNOULLI</a:t>
            </a:r>
            <a:endParaRPr lang="el-GR" sz="2000" b="1" dirty="0">
              <a:solidFill>
                <a:prstClr val="black"/>
              </a:solidFill>
              <a:latin typeface="Calibri"/>
            </a:endParaRPr>
          </a:p>
          <a:p>
            <a:pPr algn="just">
              <a:defRPr/>
            </a:pPr>
            <a:r>
              <a:rPr lang="el-GR" sz="2000" dirty="0">
                <a:solidFill>
                  <a:prstClr val="black"/>
                </a:solidFill>
                <a:latin typeface="Calibri"/>
              </a:rPr>
              <a:t>2)Η ταχύτητα ελαττώνεται στον μεγαλύτερο σωλήνα. Η ελάττωση σε κινητική ενέργεια ισοφαρίζεται από μία αύξηση στην πίεση.</a:t>
            </a:r>
          </a:p>
          <a:p>
            <a:pPr algn="just">
              <a:defRPr/>
            </a:pPr>
            <a:r>
              <a:rPr lang="el-GR" sz="2000" dirty="0">
                <a:solidFill>
                  <a:prstClr val="black"/>
                </a:solidFill>
                <a:latin typeface="Calibri"/>
              </a:rPr>
              <a:t>3) Αγνοώντας τις απώλειες τριβής, η πίεση γίνεται και πάλι όπως στο σημείο 1, όταν η ταχύτητα ροής γίνεται η ίδια όπως στο 1.</a:t>
            </a:r>
          </a:p>
          <a:p>
            <a:pPr algn="just">
              <a:defRPr/>
            </a:pPr>
            <a:r>
              <a:rPr lang="el-GR" sz="2000" dirty="0">
                <a:solidFill>
                  <a:prstClr val="black"/>
                </a:solidFill>
                <a:latin typeface="Calibri"/>
              </a:rPr>
              <a:t>Όταν η διάμετρος του σωλήνα αλλάζει και η ταχύτητα αλλάζει. Έτσι η κινητική ενέργεια είτε αυξάνεται είτε ελαττώνεται. Εν τούτοις, όπως ξέρουμε, η ενέργεια ούτε δημιουργείται ούτε καταστρέφεται. (Ο κανόνας της διατήρησης της ενέργειας). Έτσι, η αλλαγή στην κινητική ενέργεια πρέπει να ισοφαριστεί από μία ελάττωση ή μία αύξηση στην πίεση.</a:t>
            </a:r>
          </a:p>
        </p:txBody>
      </p:sp>
      <p:sp>
        <p:nvSpPr>
          <p:cNvPr id="3" name="Ορθογώνιο 2"/>
          <p:cNvSpPr/>
          <p:nvPr/>
        </p:nvSpPr>
        <p:spPr>
          <a:xfrm>
            <a:off x="263525" y="3929063"/>
            <a:ext cx="11377613" cy="1631950"/>
          </a:xfrm>
          <a:prstGeom prst="rect">
            <a:avLst/>
          </a:prstGeom>
        </p:spPr>
        <p:txBody>
          <a:bodyPr>
            <a:spAutoFit/>
          </a:bodyPr>
          <a:lstStyle/>
          <a:p>
            <a:pPr algn="just">
              <a:defRPr/>
            </a:pPr>
            <a:r>
              <a:rPr lang="el-GR" sz="2000" b="1" dirty="0">
                <a:solidFill>
                  <a:prstClr val="black"/>
                </a:solidFill>
                <a:latin typeface="Calibri"/>
              </a:rPr>
              <a:t>Πίεση</a:t>
            </a:r>
          </a:p>
          <a:p>
            <a:pPr algn="just">
              <a:defRPr/>
            </a:pPr>
            <a:r>
              <a:rPr lang="el-GR" sz="2000" dirty="0">
                <a:solidFill>
                  <a:prstClr val="black"/>
                </a:solidFill>
                <a:latin typeface="Calibri"/>
              </a:rPr>
              <a:t>Η μονάδα μέτρησης της πίεσης, που χρησιμοποιείται τώρα στην Ευρώπη, είναι το </a:t>
            </a:r>
            <a:r>
              <a:rPr lang="en-US" sz="2000" dirty="0">
                <a:solidFill>
                  <a:prstClr val="black"/>
                </a:solidFill>
                <a:latin typeface="Calibri"/>
              </a:rPr>
              <a:t>Pascal</a:t>
            </a:r>
            <a:r>
              <a:rPr lang="el-GR" sz="2000" dirty="0">
                <a:solidFill>
                  <a:prstClr val="black"/>
                </a:solidFill>
                <a:latin typeface="Calibri"/>
              </a:rPr>
              <a:t> (</a:t>
            </a:r>
            <a:r>
              <a:rPr lang="en-US" sz="2000" dirty="0">
                <a:solidFill>
                  <a:prstClr val="black"/>
                </a:solidFill>
                <a:latin typeface="Calibri"/>
              </a:rPr>
              <a:t>Pa</a:t>
            </a:r>
            <a:r>
              <a:rPr lang="el-GR" sz="2000" dirty="0">
                <a:solidFill>
                  <a:prstClr val="black"/>
                </a:solidFill>
                <a:latin typeface="Calibri"/>
              </a:rPr>
              <a:t>). Το </a:t>
            </a:r>
            <a:r>
              <a:rPr lang="en-US" sz="2000" dirty="0">
                <a:solidFill>
                  <a:prstClr val="black"/>
                </a:solidFill>
                <a:latin typeface="Calibri"/>
              </a:rPr>
              <a:t>Pascal</a:t>
            </a:r>
            <a:r>
              <a:rPr lang="el-GR" sz="2000" dirty="0">
                <a:solidFill>
                  <a:prstClr val="black"/>
                </a:solidFill>
                <a:latin typeface="Calibri"/>
              </a:rPr>
              <a:t> είναι η ομοιόμορφη πίεση που ενεργούσα πάνω σε μία επίπεδη επιφάνεια 1</a:t>
            </a:r>
            <a:r>
              <a:rPr lang="en-US" sz="2000" dirty="0">
                <a:solidFill>
                  <a:prstClr val="black"/>
                </a:solidFill>
                <a:latin typeface="Calibri"/>
              </a:rPr>
              <a:t>m</a:t>
            </a:r>
            <a:r>
              <a:rPr lang="el-GR" sz="2000" baseline="30000" dirty="0">
                <a:solidFill>
                  <a:prstClr val="black"/>
                </a:solidFill>
                <a:latin typeface="Calibri"/>
              </a:rPr>
              <a:t>2</a:t>
            </a:r>
            <a:r>
              <a:rPr lang="el-GR" sz="2000" dirty="0">
                <a:solidFill>
                  <a:prstClr val="black"/>
                </a:solidFill>
                <a:latin typeface="Calibri"/>
              </a:rPr>
              <a:t> εξασκεί κάθετα σ’ αυτή την επιφάνεια μία συνολική δύναμη 1Ν. Η μονάδα αυτή είναι πολύ μικρή και έτσι στην πράξη χρησιμοποιείται το </a:t>
            </a:r>
            <a:r>
              <a:rPr lang="en-US" sz="2000" dirty="0">
                <a:solidFill>
                  <a:prstClr val="black"/>
                </a:solidFill>
                <a:latin typeface="Calibri"/>
              </a:rPr>
              <a:t>bar</a:t>
            </a:r>
            <a:r>
              <a:rPr lang="el-GR" sz="2000" dirty="0">
                <a:solidFill>
                  <a:prstClr val="black"/>
                </a:solidFill>
                <a:latin typeface="Calibri"/>
              </a:rPr>
              <a:t>.</a:t>
            </a:r>
          </a:p>
        </p:txBody>
      </p:sp>
      <p:sp>
        <p:nvSpPr>
          <p:cNvPr id="7" name="1 - Τίτλος"/>
          <p:cNvSpPr>
            <a:spLocks noGrp="1"/>
          </p:cNvSpPr>
          <p:nvPr>
            <p:ph type="title"/>
          </p:nvPr>
        </p:nvSpPr>
        <p:spPr>
          <a:xfrm>
            <a:off x="839788" y="260350"/>
            <a:ext cx="10515600" cy="400050"/>
          </a:xfrm>
        </p:spPr>
        <p:txBody>
          <a:bodyPr/>
          <a:lstStyle/>
          <a:p>
            <a:pPr>
              <a:defRPr/>
            </a:pPr>
            <a:r>
              <a:rPr lang="el-GR" sz="3200" b="1" dirty="0" smtClean="0">
                <a:latin typeface="+mn-lt"/>
              </a:rPr>
              <a:t>Βασικές αρχές φυσικής</a:t>
            </a:r>
            <a:endParaRPr lang="el-GR" sz="3200" b="1" dirty="0">
              <a:latin typeface="+mn-lt"/>
            </a:endParaRPr>
          </a:p>
        </p:txBody>
      </p:sp>
    </p:spTree>
    <p:extLst>
      <p:ext uri="{BB962C8B-B14F-4D97-AF65-F5344CB8AC3E}">
        <p14:creationId xmlns:p14="http://schemas.microsoft.com/office/powerpoint/2010/main" val="183201971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838200" y="365125"/>
            <a:ext cx="10515600" cy="400050"/>
          </a:xfrm>
        </p:spPr>
        <p:txBody>
          <a:bodyPr/>
          <a:lstStyle/>
          <a:p>
            <a:pPr eaLnBrk="1" hangingPunct="1">
              <a:defRPr/>
            </a:pPr>
            <a:r>
              <a:rPr lang="el-GR" altLang="el-GR" sz="3200" b="1" dirty="0" smtClean="0">
                <a:latin typeface="+mn-lt"/>
              </a:rPr>
              <a:t>Βαλβίδες ελέγχου ροής</a:t>
            </a:r>
          </a:p>
        </p:txBody>
      </p:sp>
      <p:cxnSp>
        <p:nvCxnSpPr>
          <p:cNvPr id="5"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66948" name="Rectangle 3"/>
          <p:cNvSpPr>
            <a:spLocks noGrp="1" noChangeArrowheads="1"/>
          </p:cNvSpPr>
          <p:nvPr>
            <p:ph idx="1"/>
          </p:nvPr>
        </p:nvSpPr>
        <p:spPr>
          <a:xfrm>
            <a:off x="407988" y="981075"/>
            <a:ext cx="11377612" cy="5327650"/>
          </a:xfrm>
        </p:spPr>
        <p:txBody>
          <a:bodyPr/>
          <a:lstStyle/>
          <a:p>
            <a:pPr algn="just" eaLnBrk="1" hangingPunct="1"/>
            <a:r>
              <a:rPr lang="el-GR" altLang="el-GR" b="1" smtClean="0">
                <a:solidFill>
                  <a:srgbClr val="0070C0"/>
                </a:solidFill>
              </a:rPr>
              <a:t>Έλεγχος ροής εξαγωγής :</a:t>
            </a:r>
          </a:p>
          <a:p>
            <a:pPr lvl="1" algn="just" eaLnBrk="1" hangingPunct="1"/>
            <a:r>
              <a:rPr lang="el-GR" altLang="el-GR" smtClean="0"/>
              <a:t>Εφαρμόζεται όταν το φορτίο έχει την τάση να συμπαρασύρει στην κίνησή του τον κύλινδρο</a:t>
            </a:r>
          </a:p>
        </p:txBody>
      </p:sp>
      <p:pic>
        <p:nvPicPr>
          <p:cNvPr id="466949" name="Picture 5" descr="0043"/>
          <p:cNvPicPr>
            <a:picLocks noChangeAspect="1" noChangeArrowheads="1"/>
          </p:cNvPicPr>
          <p:nvPr/>
        </p:nvPicPr>
        <p:blipFill>
          <a:blip r:embed="rId3">
            <a:extLst>
              <a:ext uri="{28A0092B-C50C-407E-A947-70E740481C1C}">
                <a14:useLocalDpi xmlns:a14="http://schemas.microsoft.com/office/drawing/2010/main" val="0"/>
              </a:ext>
            </a:extLst>
          </a:blip>
          <a:srcRect l="8253" t="16469" r="8221" b="20908"/>
          <a:stretch>
            <a:fillRect/>
          </a:stretch>
        </p:blipFill>
        <p:spPr bwMode="auto">
          <a:xfrm>
            <a:off x="2351088" y="2565400"/>
            <a:ext cx="72850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05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2"/>
          <p:cNvSpPr/>
          <p:nvPr/>
        </p:nvSpPr>
        <p:spPr>
          <a:xfrm>
            <a:off x="0" y="3429000"/>
            <a:ext cx="2032000"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 name="Freeform 3"/>
          <p:cNvSpPr/>
          <p:nvPr/>
        </p:nvSpPr>
        <p:spPr>
          <a:xfrm>
            <a:off x="2032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5" name="Freeform 4"/>
          <p:cNvSpPr/>
          <p:nvPr/>
        </p:nvSpPr>
        <p:spPr>
          <a:xfrm>
            <a:off x="4064000" y="6643688"/>
            <a:ext cx="2032000" cy="214312"/>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6" name="Freeform 5"/>
          <p:cNvSpPr/>
          <p:nvPr/>
        </p:nvSpPr>
        <p:spPr>
          <a:xfrm>
            <a:off x="6096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7" name="Freeform 6"/>
          <p:cNvSpPr/>
          <p:nvPr/>
        </p:nvSpPr>
        <p:spPr>
          <a:xfrm>
            <a:off x="8128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8" name="Freeform 7"/>
          <p:cNvSpPr/>
          <p:nvPr/>
        </p:nvSpPr>
        <p:spPr>
          <a:xfrm>
            <a:off x="10160000" y="3429000"/>
            <a:ext cx="2032000"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9" name="Freeform 8"/>
          <p:cNvSpPr/>
          <p:nvPr/>
        </p:nvSpPr>
        <p:spPr>
          <a:xfrm>
            <a:off x="0" y="0"/>
            <a:ext cx="2032000"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0" name="Freeform 9"/>
          <p:cNvSpPr/>
          <p:nvPr/>
        </p:nvSpPr>
        <p:spPr>
          <a:xfrm>
            <a:off x="2032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1" name="Freeform 10"/>
          <p:cNvSpPr/>
          <p:nvPr/>
        </p:nvSpPr>
        <p:spPr>
          <a:xfrm>
            <a:off x="4064000" y="0"/>
            <a:ext cx="2032000" cy="214313"/>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2" name="Freeform 11"/>
          <p:cNvSpPr/>
          <p:nvPr/>
        </p:nvSpPr>
        <p:spPr>
          <a:xfrm>
            <a:off x="6096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3" name="Freeform 12"/>
          <p:cNvSpPr/>
          <p:nvPr/>
        </p:nvSpPr>
        <p:spPr>
          <a:xfrm>
            <a:off x="8128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4" name="Freeform 13"/>
          <p:cNvSpPr/>
          <p:nvPr/>
        </p:nvSpPr>
        <p:spPr>
          <a:xfrm>
            <a:off x="10160000" y="0"/>
            <a:ext cx="2032000"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69006" name="TextBox 15"/>
          <p:cNvSpPr txBox="1">
            <a:spLocks noChangeArrowheads="1"/>
          </p:cNvSpPr>
          <p:nvPr/>
        </p:nvSpPr>
        <p:spPr bwMode="auto">
          <a:xfrm>
            <a:off x="3875088" y="2011363"/>
            <a:ext cx="444182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l-GR" altLang="el-GR" sz="3600" b="1" i="1" dirty="0">
                <a:solidFill>
                  <a:srgbClr val="0070C0"/>
                </a:solidFill>
              </a:rPr>
              <a:t>ΥΠΟΕΝΟΤΗΤΑ </a:t>
            </a:r>
            <a:r>
              <a:rPr lang="en-US" altLang="el-GR" sz="3600" b="1" i="1" dirty="0" smtClean="0">
                <a:solidFill>
                  <a:srgbClr val="0070C0"/>
                </a:solidFill>
              </a:rPr>
              <a:t>4</a:t>
            </a:r>
            <a:r>
              <a:rPr lang="el-GR" altLang="el-GR" sz="3600" b="1" i="1" dirty="0" smtClean="0">
                <a:solidFill>
                  <a:srgbClr val="0070C0"/>
                </a:solidFill>
              </a:rPr>
              <a:t>.</a:t>
            </a:r>
            <a:r>
              <a:rPr lang="en-US" altLang="el-GR" sz="3600" b="1" i="1" dirty="0">
                <a:solidFill>
                  <a:srgbClr val="0070C0"/>
                </a:solidFill>
              </a:rPr>
              <a:t>4</a:t>
            </a:r>
          </a:p>
          <a:p>
            <a:pPr algn="ctr">
              <a:lnSpc>
                <a:spcPct val="100000"/>
              </a:lnSpc>
              <a:spcBef>
                <a:spcPct val="0"/>
              </a:spcBef>
              <a:buFontTx/>
              <a:buNone/>
            </a:pPr>
            <a:endParaRPr lang="en-US" altLang="el-GR" sz="3600" b="1" i="1" dirty="0">
              <a:solidFill>
                <a:prstClr val="black"/>
              </a:solidFill>
            </a:endParaRPr>
          </a:p>
          <a:p>
            <a:pPr algn="ctr">
              <a:buFont typeface="Arial" panose="020B0604020202020204" pitchFamily="34" charset="0"/>
              <a:buNone/>
            </a:pPr>
            <a:r>
              <a:rPr lang="el-GR" altLang="el-GR" sz="3600" b="1" dirty="0">
                <a:solidFill>
                  <a:srgbClr val="0070C0"/>
                </a:solidFill>
              </a:rPr>
              <a:t> </a:t>
            </a:r>
            <a:r>
              <a:rPr lang="el-GR" altLang="el-GR" sz="3600" b="1" i="1" dirty="0">
                <a:solidFill>
                  <a:srgbClr val="0070C0"/>
                </a:solidFill>
              </a:rPr>
              <a:t>Συντήρηση βαλβίδων</a:t>
            </a:r>
          </a:p>
          <a:p>
            <a:pPr algn="ctr">
              <a:buFont typeface="Arial" panose="020B0604020202020204" pitchFamily="34" charset="0"/>
              <a:buNone/>
            </a:pPr>
            <a:endParaRPr lang="el-GR" altLang="el-GR" sz="3600" b="1" dirty="0">
              <a:solidFill>
                <a:srgbClr val="0070C0"/>
              </a:solidFill>
            </a:endParaRPr>
          </a:p>
          <a:p>
            <a:pPr algn="ctr">
              <a:buFont typeface="Arial" panose="020B0604020202020204" pitchFamily="34" charset="0"/>
              <a:buNone/>
            </a:pPr>
            <a:endParaRPr lang="el-GR" altLang="el-GR" sz="3600" b="1" dirty="0">
              <a:solidFill>
                <a:srgbClr val="0070C0"/>
              </a:solidFill>
            </a:endParaRPr>
          </a:p>
        </p:txBody>
      </p:sp>
      <p:cxnSp>
        <p:nvCxnSpPr>
          <p:cNvPr id="18" name="Straight Connector 17"/>
          <p:cNvCxnSpPr/>
          <p:nvPr/>
        </p:nvCxnSpPr>
        <p:spPr>
          <a:xfrm>
            <a:off x="4064000" y="2636838"/>
            <a:ext cx="4065588"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013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 Τίτλος"/>
          <p:cNvSpPr>
            <a:spLocks noGrp="1"/>
          </p:cNvSpPr>
          <p:nvPr>
            <p:ph type="title"/>
          </p:nvPr>
        </p:nvSpPr>
        <p:spPr>
          <a:xfrm>
            <a:off x="838200" y="365125"/>
            <a:ext cx="10515600" cy="542925"/>
          </a:xfrm>
        </p:spPr>
        <p:txBody>
          <a:bodyPr/>
          <a:lstStyle/>
          <a:p>
            <a:pPr>
              <a:defRPr/>
            </a:pPr>
            <a:r>
              <a:rPr lang="el-GR" altLang="el-GR" sz="3200" b="1" dirty="0" smtClean="0">
                <a:latin typeface="+mn-lt"/>
              </a:rPr>
              <a:t>Βλάβες</a:t>
            </a:r>
          </a:p>
        </p:txBody>
      </p:sp>
      <p:cxnSp>
        <p:nvCxnSpPr>
          <p:cNvPr id="4"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71044" name="Rectangle 3"/>
          <p:cNvSpPr>
            <a:spLocks noGrp="1" noChangeArrowheads="1"/>
          </p:cNvSpPr>
          <p:nvPr>
            <p:ph idx="1"/>
          </p:nvPr>
        </p:nvSpPr>
        <p:spPr>
          <a:xfrm>
            <a:off x="838200" y="1125538"/>
            <a:ext cx="10515600" cy="5399087"/>
          </a:xfrm>
        </p:spPr>
        <p:txBody>
          <a:bodyPr/>
          <a:lstStyle/>
          <a:p>
            <a:pPr algn="just" eaLnBrk="1" hangingPunct="1">
              <a:lnSpc>
                <a:spcPct val="80000"/>
              </a:lnSpc>
            </a:pPr>
            <a:r>
              <a:rPr lang="el-GR" altLang="el-GR" sz="2200" smtClean="0"/>
              <a:t>Βαλβίδα διαδοχής δράσης : χρειαζόμαστε 2 μανόμετρα στις 2 βασικές διόδους</a:t>
            </a:r>
          </a:p>
          <a:p>
            <a:pPr lvl="1" algn="just" eaLnBrk="1" hangingPunct="1">
              <a:lnSpc>
                <a:spcPct val="80000"/>
              </a:lnSpc>
            </a:pPr>
            <a:r>
              <a:rPr lang="el-GR" altLang="el-GR" sz="2200" smtClean="0"/>
              <a:t>Οι ρυπαντές μπορούν να επηρεάσουν τη βαλβίδα με δύο τρόπους</a:t>
            </a:r>
          </a:p>
          <a:p>
            <a:pPr lvl="2" algn="just" eaLnBrk="1" hangingPunct="1">
              <a:lnSpc>
                <a:spcPct val="80000"/>
              </a:lnSpc>
            </a:pPr>
            <a:r>
              <a:rPr lang="el-GR" altLang="el-GR" sz="2200" smtClean="0"/>
              <a:t>Μπλοκάροντας τις εσωτερικές διόδους της πίεσης εντολής με αποτέλεσμα να μην μετακινείται το έμβολο της βαλβίδας και να μην τροφοδοτείται το δευτερεύον κύκλωμα με ρευστό</a:t>
            </a:r>
          </a:p>
          <a:p>
            <a:pPr lvl="2" algn="just" eaLnBrk="1" hangingPunct="1">
              <a:lnSpc>
                <a:spcPct val="80000"/>
              </a:lnSpc>
            </a:pPr>
            <a:r>
              <a:rPr lang="el-GR" altLang="el-GR" sz="2200" smtClean="0"/>
              <a:t>Επιταχύνοντας τη φθορά σε όλα τα κινούμενα μέρη της βαλβίδας</a:t>
            </a:r>
          </a:p>
        </p:txBody>
      </p:sp>
      <p:pic>
        <p:nvPicPr>
          <p:cNvPr id="471045" name="Picture 2"/>
          <p:cNvPicPr>
            <a:picLocks noChangeAspect="1" noChangeArrowheads="1"/>
          </p:cNvPicPr>
          <p:nvPr/>
        </p:nvPicPr>
        <p:blipFill>
          <a:blip r:embed="rId3">
            <a:extLst>
              <a:ext uri="{28A0092B-C50C-407E-A947-70E740481C1C}">
                <a14:useLocalDpi xmlns:a14="http://schemas.microsoft.com/office/drawing/2010/main" val="0"/>
              </a:ext>
            </a:extLst>
          </a:blip>
          <a:srcRect t="-1730" r="11490"/>
          <a:stretch>
            <a:fillRect/>
          </a:stretch>
        </p:blipFill>
        <p:spPr bwMode="auto">
          <a:xfrm>
            <a:off x="2279650" y="3644900"/>
            <a:ext cx="5616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592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3"/>
          <p:cNvSpPr>
            <a:spLocks noGrp="1" noChangeArrowheads="1"/>
          </p:cNvSpPr>
          <p:nvPr>
            <p:ph idx="1"/>
          </p:nvPr>
        </p:nvSpPr>
        <p:spPr>
          <a:xfrm>
            <a:off x="263525" y="1052513"/>
            <a:ext cx="11593513" cy="5805487"/>
          </a:xfrm>
        </p:spPr>
        <p:txBody>
          <a:bodyPr/>
          <a:lstStyle/>
          <a:p>
            <a:pPr algn="just" eaLnBrk="1" hangingPunct="1">
              <a:lnSpc>
                <a:spcPct val="80000"/>
              </a:lnSpc>
            </a:pPr>
            <a:r>
              <a:rPr lang="el-GR" altLang="el-GR" sz="2200" b="1" smtClean="0">
                <a:solidFill>
                  <a:srgbClr val="0070C0"/>
                </a:solidFill>
              </a:rPr>
              <a:t>Πρόωρη μετακίνηση του εμβόλου της βαλβίδας  (πολύ χαμηλή ένδειξη πίεσης στο μανόμετρο 1). Αν το λάδι ρέει από την κύρια γραμμή  στη δευτερεύουσα με τιμές πίεσης κάτω από την τιμή στην οποία έχει ρυθμιστεί η βαλβίδα, αυτό μπορεί να συμβαίνει επειδή :</a:t>
            </a:r>
          </a:p>
          <a:p>
            <a:pPr lvl="1" algn="just" eaLnBrk="1" hangingPunct="1">
              <a:lnSpc>
                <a:spcPct val="80000"/>
              </a:lnSpc>
            </a:pPr>
            <a:r>
              <a:rPr lang="el-GR" altLang="el-GR" sz="2200" smtClean="0"/>
              <a:t>Η γραμμή αποστράγγισης διαμέσου του εμβόλου είναι βουλωμένη. Αυτό επιτρέπει την ανάπτυξη πίεσης στην κοιλότητα όπου βρίσκεται στο χαμηλότερο άκρο του εμβόλου κάνοντας το να μετακινηθεί σε λάθος χρονική στιγμή</a:t>
            </a:r>
          </a:p>
        </p:txBody>
      </p:sp>
      <p:pic>
        <p:nvPicPr>
          <p:cNvPr id="473091" name="Picture 2"/>
          <p:cNvPicPr>
            <a:picLocks noChangeAspect="1" noChangeArrowheads="1"/>
          </p:cNvPicPr>
          <p:nvPr/>
        </p:nvPicPr>
        <p:blipFill>
          <a:blip r:embed="rId3">
            <a:extLst>
              <a:ext uri="{28A0092B-C50C-407E-A947-70E740481C1C}">
                <a14:useLocalDpi xmlns:a14="http://schemas.microsoft.com/office/drawing/2010/main" val="0"/>
              </a:ext>
            </a:extLst>
          </a:blip>
          <a:srcRect l="1939" t="3462" r="1395" b="3059"/>
          <a:stretch>
            <a:fillRect/>
          </a:stretch>
        </p:blipFill>
        <p:spPr bwMode="auto">
          <a:xfrm>
            <a:off x="766763" y="2997200"/>
            <a:ext cx="107410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1 - Τίτλος"/>
          <p:cNvSpPr>
            <a:spLocks noGrp="1"/>
          </p:cNvSpPr>
          <p:nvPr>
            <p:ph type="title"/>
          </p:nvPr>
        </p:nvSpPr>
        <p:spPr>
          <a:xfrm>
            <a:off x="838200" y="260350"/>
            <a:ext cx="10515600" cy="542925"/>
          </a:xfrm>
        </p:spPr>
        <p:txBody>
          <a:bodyPr/>
          <a:lstStyle/>
          <a:p>
            <a:pPr>
              <a:defRPr/>
            </a:pPr>
            <a:r>
              <a:rPr lang="el-GR" altLang="el-GR" sz="3200" b="1" dirty="0" smtClean="0">
                <a:latin typeface="+mn-lt"/>
              </a:rPr>
              <a:t>Βλάβες</a:t>
            </a:r>
          </a:p>
        </p:txBody>
      </p:sp>
    </p:spTree>
    <p:extLst>
      <p:ext uri="{BB962C8B-B14F-4D97-AF65-F5344CB8AC3E}">
        <p14:creationId xmlns:p14="http://schemas.microsoft.com/office/powerpoint/2010/main" val="2633980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3"/>
          <p:cNvSpPr>
            <a:spLocks noGrp="1" noChangeArrowheads="1"/>
          </p:cNvSpPr>
          <p:nvPr>
            <p:ph idx="1"/>
          </p:nvPr>
        </p:nvSpPr>
        <p:spPr>
          <a:xfrm>
            <a:off x="334963" y="1268413"/>
            <a:ext cx="11522075" cy="4908550"/>
          </a:xfrm>
        </p:spPr>
        <p:txBody>
          <a:bodyPr/>
          <a:lstStyle/>
          <a:p>
            <a:pPr algn="just" eaLnBrk="1" hangingPunct="1">
              <a:lnSpc>
                <a:spcPct val="80000"/>
              </a:lnSpc>
            </a:pPr>
            <a:r>
              <a:rPr lang="el-GR" altLang="el-GR" sz="2200" b="1" smtClean="0">
                <a:solidFill>
                  <a:srgbClr val="0070C0"/>
                </a:solidFill>
              </a:rPr>
              <a:t>Πρόωρη μετακίνηση του εμβόλου της βαλβίδας  (πολύ χαμηλή ένδειξη πίεσης στο μανόμετρο 1). Αν το λάδι ρέει από την κύρια γραμμή  στη δευτερεύουσα με τιμές πίεσης κάτω από την τιμή στην οποία έχει ρυθμιστεί η βαλβίδα, αυτό μπορεί να συμβαίνει επειδή :</a:t>
            </a:r>
          </a:p>
          <a:p>
            <a:pPr lvl="1" algn="just" eaLnBrk="1" hangingPunct="1">
              <a:lnSpc>
                <a:spcPct val="80000"/>
              </a:lnSpc>
            </a:pPr>
            <a:r>
              <a:rPr lang="el-GR" altLang="el-GR" sz="2200" smtClean="0">
                <a:solidFill>
                  <a:srgbClr val="C00000"/>
                </a:solidFill>
              </a:rPr>
              <a:t>Η γραμμή αποστράγγισης είναι βουλωμένη.</a:t>
            </a:r>
          </a:p>
          <a:p>
            <a:pPr lvl="1" algn="just" eaLnBrk="1" hangingPunct="1">
              <a:lnSpc>
                <a:spcPct val="80000"/>
              </a:lnSpc>
            </a:pPr>
            <a:r>
              <a:rPr lang="el-GR" altLang="el-GR" sz="2200" smtClean="0">
                <a:solidFill>
                  <a:srgbClr val="C00000"/>
                </a:solidFill>
              </a:rPr>
              <a:t>Υπερβολικό φορτίο στον κύλινδρο ή φορτίο μεγάλης αδράνειας</a:t>
            </a:r>
          </a:p>
          <a:p>
            <a:pPr lvl="1" algn="just" eaLnBrk="1" hangingPunct="1">
              <a:lnSpc>
                <a:spcPct val="80000"/>
              </a:lnSpc>
            </a:pPr>
            <a:r>
              <a:rPr lang="el-GR" altLang="el-GR" sz="2200" smtClean="0">
                <a:solidFill>
                  <a:srgbClr val="C00000"/>
                </a:solidFill>
              </a:rPr>
              <a:t>Κάποιος έχει πειράξει την αρχική ρύθμιση της βαλβίδας κάνοντάς τη να ανοίγει σε χαμηλότερη πίεση από ότι απαιτεί η σωστή λειτουργία του συστήματος</a:t>
            </a:r>
          </a:p>
          <a:p>
            <a:pPr lvl="1" algn="just" eaLnBrk="1" hangingPunct="1">
              <a:lnSpc>
                <a:spcPct val="80000"/>
              </a:lnSpc>
            </a:pPr>
            <a:r>
              <a:rPr lang="el-GR" altLang="el-GR" sz="2200" smtClean="0">
                <a:solidFill>
                  <a:srgbClr val="C00000"/>
                </a:solidFill>
              </a:rPr>
              <a:t>Το κύριο έμβολο έχει παραμείνει κολλημένο στην ανοιχτή θέση λόγω φθορών</a:t>
            </a:r>
          </a:p>
          <a:p>
            <a:pPr lvl="1" algn="just" eaLnBrk="1" hangingPunct="1">
              <a:lnSpc>
                <a:spcPct val="80000"/>
              </a:lnSpc>
            </a:pPr>
            <a:r>
              <a:rPr lang="el-GR" altLang="el-GR" sz="2200" smtClean="0">
                <a:solidFill>
                  <a:srgbClr val="C00000"/>
                </a:solidFill>
              </a:rPr>
              <a:t>Το στόμιο της πίεσης εντολής έχει βουλώσει από σωματίδια</a:t>
            </a:r>
          </a:p>
        </p:txBody>
      </p:sp>
      <p:cxnSp>
        <p:nvCxnSpPr>
          <p:cNvPr id="5"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1 - Τίτλος"/>
          <p:cNvSpPr>
            <a:spLocks noGrp="1"/>
          </p:cNvSpPr>
          <p:nvPr>
            <p:ph type="title"/>
          </p:nvPr>
        </p:nvSpPr>
        <p:spPr>
          <a:xfrm>
            <a:off x="838200" y="188913"/>
            <a:ext cx="10515600" cy="542925"/>
          </a:xfrm>
        </p:spPr>
        <p:txBody>
          <a:bodyPr/>
          <a:lstStyle/>
          <a:p>
            <a:pPr>
              <a:defRPr/>
            </a:pPr>
            <a:r>
              <a:rPr lang="el-GR" altLang="el-GR" sz="3200" b="1" dirty="0" smtClean="0">
                <a:latin typeface="+mn-lt"/>
              </a:rPr>
              <a:t>Βλάβες</a:t>
            </a:r>
          </a:p>
        </p:txBody>
      </p:sp>
    </p:spTree>
    <p:extLst>
      <p:ext uri="{BB962C8B-B14F-4D97-AF65-F5344CB8AC3E}">
        <p14:creationId xmlns:p14="http://schemas.microsoft.com/office/powerpoint/2010/main" val="624497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2 - Θέση περιεχομένου"/>
          <p:cNvSpPr>
            <a:spLocks noGrp="1"/>
          </p:cNvSpPr>
          <p:nvPr>
            <p:ph idx="1"/>
          </p:nvPr>
        </p:nvSpPr>
        <p:spPr>
          <a:xfrm>
            <a:off x="263525" y="1052513"/>
            <a:ext cx="11520488" cy="5805487"/>
          </a:xfrm>
        </p:spPr>
        <p:txBody>
          <a:bodyPr/>
          <a:lstStyle/>
          <a:p>
            <a:pPr algn="just" eaLnBrk="1" hangingPunct="1">
              <a:lnSpc>
                <a:spcPct val="80000"/>
              </a:lnSpc>
            </a:pPr>
            <a:r>
              <a:rPr lang="el-GR" altLang="el-GR" sz="2200" b="1" dirty="0" smtClean="0"/>
              <a:t>Καθόλου κίνηση του </a:t>
            </a:r>
            <a:r>
              <a:rPr lang="el-GR" altLang="el-GR" sz="2200" b="1" dirty="0" err="1" smtClean="0"/>
              <a:t>ολισθαίνοντος</a:t>
            </a:r>
            <a:r>
              <a:rPr lang="el-GR" altLang="el-GR" sz="2200" b="1" dirty="0" smtClean="0"/>
              <a:t> εμβόλου – καθόλου ρευστό στη δευτερεύουσα οπή</a:t>
            </a:r>
          </a:p>
          <a:p>
            <a:pPr lvl="1" algn="just" eaLnBrk="1" hangingPunct="1">
              <a:lnSpc>
                <a:spcPct val="80000"/>
              </a:lnSpc>
            </a:pPr>
            <a:r>
              <a:rPr lang="el-GR" altLang="el-GR" sz="2200" dirty="0" smtClean="0"/>
              <a:t>Η ανακουφιστική βαλβίδα έχει ρυθμιστεί πολύ κοντά στην διαδοχής δράσης με αποτέλεσμα να διοχετεύεται το ρευστό στη δεξαμενή προτού ενεργοποιηθεί η βαλβίδα διαδοχής δράσης</a:t>
            </a:r>
          </a:p>
          <a:p>
            <a:pPr lvl="1" algn="just" eaLnBrk="1" hangingPunct="1">
              <a:lnSpc>
                <a:spcPct val="80000"/>
              </a:lnSpc>
            </a:pPr>
            <a:r>
              <a:rPr lang="el-GR" altLang="el-GR" sz="2200" dirty="0" smtClean="0"/>
              <a:t>Αν η γραμμή αποστράγγισης δεν είναι συνδεδεμένη με τη δεξαμενή ή έχει βουλώσει, τότε υψηλές πιέσεις αντίθλιψης θα αναπτυχθούν στην κοιλότητα πάνω από το κυρίως έμβολο και δεν το αφήνουν να κινηθεί</a:t>
            </a:r>
          </a:p>
          <a:p>
            <a:endParaRPr lang="el-GR" altLang="el-GR" dirty="0" smtClean="0"/>
          </a:p>
        </p:txBody>
      </p:sp>
      <p:cxnSp>
        <p:nvCxnSpPr>
          <p:cNvPr id="4" name="Straight Connector 5"/>
          <p:cNvCxnSpPr/>
          <p:nvPr/>
        </p:nvCxnSpPr>
        <p:spPr>
          <a:xfrm>
            <a:off x="0" y="8366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77188" name="Picture 2"/>
          <p:cNvPicPr>
            <a:picLocks noChangeAspect="1" noChangeArrowheads="1"/>
          </p:cNvPicPr>
          <p:nvPr/>
        </p:nvPicPr>
        <p:blipFill>
          <a:blip r:embed="rId3">
            <a:extLst>
              <a:ext uri="{28A0092B-C50C-407E-A947-70E740481C1C}">
                <a14:useLocalDpi xmlns:a14="http://schemas.microsoft.com/office/drawing/2010/main" val="0"/>
              </a:ext>
            </a:extLst>
          </a:blip>
          <a:srcRect t="3493"/>
          <a:stretch>
            <a:fillRect/>
          </a:stretch>
        </p:blipFill>
        <p:spPr bwMode="auto">
          <a:xfrm>
            <a:off x="3648075" y="3621088"/>
            <a:ext cx="540067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 Τίτλος"/>
          <p:cNvSpPr>
            <a:spLocks noGrp="1"/>
          </p:cNvSpPr>
          <p:nvPr>
            <p:ph type="title"/>
          </p:nvPr>
        </p:nvSpPr>
        <p:spPr>
          <a:xfrm>
            <a:off x="838200" y="260350"/>
            <a:ext cx="10515600" cy="542925"/>
          </a:xfrm>
        </p:spPr>
        <p:txBody>
          <a:bodyPr/>
          <a:lstStyle/>
          <a:p>
            <a:pPr>
              <a:defRPr/>
            </a:pPr>
            <a:r>
              <a:rPr lang="el-GR" altLang="el-GR" sz="3200" b="1" dirty="0" smtClean="0">
                <a:latin typeface="+mn-lt"/>
              </a:rPr>
              <a:t>Βλάβες</a:t>
            </a:r>
          </a:p>
        </p:txBody>
      </p:sp>
    </p:spTree>
    <p:extLst>
      <p:ext uri="{BB962C8B-B14F-4D97-AF65-F5344CB8AC3E}">
        <p14:creationId xmlns:p14="http://schemas.microsoft.com/office/powerpoint/2010/main" val="3621434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38200" y="1268413"/>
            <a:ext cx="10515600" cy="4979987"/>
          </a:xfrm>
        </p:spPr>
        <p:txBody>
          <a:bodyPr/>
          <a:lstStyle/>
          <a:p>
            <a:pPr algn="just" eaLnBrk="1" hangingPunct="1">
              <a:lnSpc>
                <a:spcPct val="80000"/>
              </a:lnSpc>
              <a:defRPr/>
            </a:pPr>
            <a:r>
              <a:rPr lang="el-GR" altLang="el-GR" sz="2200" b="1" dirty="0" smtClean="0"/>
              <a:t>Διακυμάνσεις της πίεσης. Οι μετρητές πίεσης δείχνουν ακανόνιστες τιμές επίσης που πιθανόν οφείλονται σε :</a:t>
            </a:r>
            <a:endParaRPr lang="en-US" altLang="el-GR" sz="2200" b="1" dirty="0" smtClean="0"/>
          </a:p>
          <a:p>
            <a:pPr lvl="1" algn="just" eaLnBrk="1" hangingPunct="1">
              <a:lnSpc>
                <a:spcPct val="80000"/>
              </a:lnSpc>
              <a:defRPr/>
            </a:pPr>
            <a:r>
              <a:rPr lang="el-GR" altLang="el-GR" sz="2200" dirty="0" smtClean="0">
                <a:solidFill>
                  <a:srgbClr val="0070C0"/>
                </a:solidFill>
              </a:rPr>
              <a:t>Αλλαγές στα επίπεδα ρύπανσης καθώς οι ρύποι περιοδικά έρχονται και φεύγουν</a:t>
            </a:r>
          </a:p>
          <a:p>
            <a:pPr lvl="1" algn="just" eaLnBrk="1" hangingPunct="1">
              <a:lnSpc>
                <a:spcPct val="80000"/>
              </a:lnSpc>
              <a:defRPr/>
            </a:pPr>
            <a:r>
              <a:rPr lang="el-GR" altLang="el-GR" sz="2200" dirty="0" smtClean="0">
                <a:solidFill>
                  <a:srgbClr val="0070C0"/>
                </a:solidFill>
              </a:rPr>
              <a:t>Μεταβολές των πιέσεων στη γραμμή αποστράγγισης προς τη δεξαμενή. Αν η γραμμή αποστράγγισης δεν είναι σωστών διαστάσεων αναπτύσσονται πιέσεις αντίθλιψης</a:t>
            </a:r>
            <a:endParaRPr lang="el-GR" altLang="el-GR" sz="2200" dirty="0">
              <a:solidFill>
                <a:srgbClr val="0070C0"/>
              </a:solidFill>
            </a:endParaRPr>
          </a:p>
          <a:p>
            <a:pPr marL="457200" lvl="1" indent="0" algn="just" eaLnBrk="1" hangingPunct="1">
              <a:lnSpc>
                <a:spcPct val="80000"/>
              </a:lnSpc>
              <a:buFontTx/>
              <a:buNone/>
              <a:defRPr/>
            </a:pPr>
            <a:endParaRPr lang="el-GR" altLang="el-GR" sz="2200" dirty="0" smtClean="0"/>
          </a:p>
          <a:p>
            <a:pPr marL="457200" lvl="1" indent="0" algn="just" eaLnBrk="1" hangingPunct="1">
              <a:lnSpc>
                <a:spcPct val="80000"/>
              </a:lnSpc>
              <a:buFontTx/>
              <a:buNone/>
              <a:defRPr/>
            </a:pPr>
            <a:r>
              <a:rPr lang="el-GR" altLang="el-GR" sz="2200" b="1" dirty="0" smtClean="0"/>
              <a:t>Άλλα προβλήματα είναι : σπασμένο ελατήριο ρύθμισης, φθαρμένο ολισθαίνον έμβολο κλπ</a:t>
            </a:r>
          </a:p>
        </p:txBody>
      </p:sp>
      <p:sp>
        <p:nvSpPr>
          <p:cNvPr id="5" name="1 - Τίτλος"/>
          <p:cNvSpPr>
            <a:spLocks noGrp="1"/>
          </p:cNvSpPr>
          <p:nvPr>
            <p:ph type="title"/>
          </p:nvPr>
        </p:nvSpPr>
        <p:spPr>
          <a:xfrm>
            <a:off x="838200" y="365125"/>
            <a:ext cx="10515600" cy="542925"/>
          </a:xfrm>
        </p:spPr>
        <p:txBody>
          <a:bodyPr/>
          <a:lstStyle/>
          <a:p>
            <a:pPr>
              <a:defRPr/>
            </a:pPr>
            <a:r>
              <a:rPr lang="el-GR" altLang="el-GR" sz="3200" b="1" dirty="0" smtClean="0">
                <a:latin typeface="+mn-lt"/>
              </a:rPr>
              <a:t>Βλάβες</a:t>
            </a:r>
          </a:p>
        </p:txBody>
      </p:sp>
      <p:cxnSp>
        <p:nvCxnSpPr>
          <p:cNvPr id="6" name="Straight Connector 5"/>
          <p:cNvCxnSpPr/>
          <p:nvPr/>
        </p:nvCxnSpPr>
        <p:spPr>
          <a:xfrm>
            <a:off x="0" y="9080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975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5"/>
          <p:cNvCxnSpPr/>
          <p:nvPr/>
        </p:nvCxnSpPr>
        <p:spPr>
          <a:xfrm>
            <a:off x="0" y="692150"/>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95325" y="44450"/>
            <a:ext cx="11377339" cy="1015663"/>
          </a:xfrm>
          <a:prstGeom prst="rect">
            <a:avLst/>
          </a:prstGeom>
        </p:spPr>
        <p:txBody>
          <a:bodyPr wrap="square">
            <a:spAutoFit/>
          </a:bodyPr>
          <a:lstStyle/>
          <a:p>
            <a:pPr>
              <a:defRPr/>
            </a:pPr>
            <a:r>
              <a:rPr lang="el-GR" sz="2400" b="1" i="1" dirty="0" smtClean="0">
                <a:solidFill>
                  <a:srgbClr val="0070C0"/>
                </a:solidFill>
                <a:latin typeface="Calibri"/>
              </a:rPr>
              <a:t>Εκπαιδευτική Δραστηριότητα Δ3: </a:t>
            </a:r>
            <a:r>
              <a:rPr lang="el-GR" sz="2400" b="1" dirty="0">
                <a:solidFill>
                  <a:srgbClr val="0070C0"/>
                </a:solidFill>
                <a:latin typeface="Calibri"/>
                <a:ea typeface="Calibri" panose="020F0502020204030204" pitchFamily="34" charset="0"/>
                <a:cs typeface="Times New Roman" panose="02020603050405020304" pitchFamily="18" charset="0"/>
              </a:rPr>
              <a:t>«Άσκηση»</a:t>
            </a:r>
            <a:endParaRPr lang="el-GR" sz="2400" dirty="0">
              <a:solidFill>
                <a:srgbClr val="0070C0"/>
              </a:solidFill>
              <a:latin typeface="Calibri"/>
              <a:ea typeface="Calibri" panose="020F0502020204030204" pitchFamily="34" charset="0"/>
              <a:cs typeface="Times New Roman" panose="02020603050405020304" pitchFamily="18" charset="0"/>
            </a:endParaRPr>
          </a:p>
          <a:p>
            <a:pPr>
              <a:defRPr/>
            </a:pPr>
            <a:endParaRPr lang="el-GR" sz="3600" b="1" i="1" dirty="0">
              <a:solidFill>
                <a:prstClr val="black"/>
              </a:solidFill>
              <a:latin typeface="Calibri"/>
            </a:endParaRPr>
          </a:p>
        </p:txBody>
      </p:sp>
      <p:sp>
        <p:nvSpPr>
          <p:cNvPr id="9" name="Ορθογώνιο 8"/>
          <p:cNvSpPr/>
          <p:nvPr/>
        </p:nvSpPr>
        <p:spPr>
          <a:xfrm>
            <a:off x="767408" y="878186"/>
            <a:ext cx="11556023" cy="461665"/>
          </a:xfrm>
          <a:prstGeom prst="rect">
            <a:avLst/>
          </a:prstGeom>
        </p:spPr>
        <p:txBody>
          <a:bodyPr wrap="square">
            <a:spAutoFit/>
          </a:bodyPr>
          <a:lstStyle/>
          <a:p>
            <a:r>
              <a:rPr lang="el-GR" sz="2400" b="1" i="1" dirty="0" smtClean="0">
                <a:solidFill>
                  <a:srgbClr val="C00000"/>
                </a:solidFill>
                <a:latin typeface="Calibri"/>
              </a:rPr>
              <a:t>Τίτλος: </a:t>
            </a:r>
            <a:r>
              <a:rPr lang="el-GR" sz="2400" b="1" dirty="0">
                <a:solidFill>
                  <a:srgbClr val="C00000"/>
                </a:solidFill>
                <a:latin typeface="Calibri"/>
              </a:rPr>
              <a:t>Έλεγχος κίνησης δύο </a:t>
            </a:r>
            <a:r>
              <a:rPr lang="el-GR" sz="2400" b="1" dirty="0" smtClean="0">
                <a:solidFill>
                  <a:srgbClr val="C00000"/>
                </a:solidFill>
                <a:latin typeface="Calibri"/>
              </a:rPr>
              <a:t>Υδραυλικών κυλίνδρων</a:t>
            </a:r>
            <a:endParaRPr lang="el-GR" sz="2400" b="1" dirty="0">
              <a:solidFill>
                <a:srgbClr val="C00000"/>
              </a:solidFill>
              <a:latin typeface="Calibri"/>
            </a:endParaRPr>
          </a:p>
        </p:txBody>
      </p:sp>
    </p:spTree>
    <p:extLst>
      <p:ext uri="{BB962C8B-B14F-4D97-AF65-F5344CB8AC3E}">
        <p14:creationId xmlns:p14="http://schemas.microsoft.com/office/powerpoint/2010/main" val="3527020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a:off x="2205" y="3429000"/>
            <a:ext cx="2031266"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42" name="Freeform 41"/>
          <p:cNvSpPr/>
          <p:nvPr/>
        </p:nvSpPr>
        <p:spPr>
          <a:xfrm>
            <a:off x="2033470" y="6643396"/>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44" name="Freeform 43"/>
          <p:cNvSpPr/>
          <p:nvPr/>
        </p:nvSpPr>
        <p:spPr>
          <a:xfrm>
            <a:off x="4064737" y="6643396"/>
            <a:ext cx="2031265" cy="214604"/>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46" name="Freeform 45"/>
          <p:cNvSpPr/>
          <p:nvPr/>
        </p:nvSpPr>
        <p:spPr>
          <a:xfrm>
            <a:off x="6096001" y="6643396"/>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48" name="Freeform 47"/>
          <p:cNvSpPr/>
          <p:nvPr/>
        </p:nvSpPr>
        <p:spPr>
          <a:xfrm>
            <a:off x="8127266" y="6643396"/>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50" name="Freeform 49"/>
          <p:cNvSpPr/>
          <p:nvPr/>
        </p:nvSpPr>
        <p:spPr>
          <a:xfrm>
            <a:off x="10158530" y="3429000"/>
            <a:ext cx="2031266"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26" name="Freeform 25"/>
          <p:cNvSpPr/>
          <p:nvPr/>
        </p:nvSpPr>
        <p:spPr>
          <a:xfrm>
            <a:off x="2205" y="0"/>
            <a:ext cx="2031266"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30" name="Freeform 29"/>
          <p:cNvSpPr/>
          <p:nvPr/>
        </p:nvSpPr>
        <p:spPr>
          <a:xfrm>
            <a:off x="2033470" y="0"/>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32" name="Freeform 31"/>
          <p:cNvSpPr/>
          <p:nvPr/>
        </p:nvSpPr>
        <p:spPr>
          <a:xfrm>
            <a:off x="4064737" y="0"/>
            <a:ext cx="2031265" cy="214604"/>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34" name="Freeform 33"/>
          <p:cNvSpPr/>
          <p:nvPr/>
        </p:nvSpPr>
        <p:spPr>
          <a:xfrm>
            <a:off x="6096001" y="0"/>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36" name="Freeform 35"/>
          <p:cNvSpPr/>
          <p:nvPr/>
        </p:nvSpPr>
        <p:spPr>
          <a:xfrm>
            <a:off x="8127266" y="0"/>
            <a:ext cx="2031266" cy="214604"/>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38" name="Freeform 37"/>
          <p:cNvSpPr/>
          <p:nvPr/>
        </p:nvSpPr>
        <p:spPr>
          <a:xfrm>
            <a:off x="10158530" y="0"/>
            <a:ext cx="2031266"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693" tIns="22846" rIns="45693" bIns="22846" rtlCol="0" anchor="ctr">
            <a:noAutofit/>
          </a:bodyPr>
          <a:lstStyle/>
          <a:p>
            <a:pPr algn="ctr" defTabSz="1217828" eaLnBrk="1" fontAlgn="auto" hangingPunct="1">
              <a:spcBef>
                <a:spcPts val="0"/>
              </a:spcBef>
              <a:spcAft>
                <a:spcPts val="0"/>
              </a:spcAft>
            </a:pPr>
            <a:endParaRPr lang="tr-TR" sz="2400">
              <a:solidFill>
                <a:prstClr val="white"/>
              </a:solidFill>
            </a:endParaRPr>
          </a:p>
        </p:txBody>
      </p:sp>
      <p:sp>
        <p:nvSpPr>
          <p:cNvPr id="13" name="TextBox 12"/>
          <p:cNvSpPr txBox="1"/>
          <p:nvPr/>
        </p:nvSpPr>
        <p:spPr>
          <a:xfrm>
            <a:off x="2806699" y="1807425"/>
            <a:ext cx="6578600" cy="1646576"/>
          </a:xfrm>
          <a:prstGeom prst="rect">
            <a:avLst/>
          </a:prstGeom>
          <a:noFill/>
        </p:spPr>
        <p:txBody>
          <a:bodyPr wrap="square" lIns="45693" tIns="22846" rIns="45693" bIns="22846" rtlCol="0">
            <a:spAutoFit/>
          </a:bodyPr>
          <a:lstStyle/>
          <a:p>
            <a:pPr algn="ctr" defTabSz="1217828" eaLnBrk="1" fontAlgn="auto" hangingPunct="1">
              <a:spcBef>
                <a:spcPts val="0"/>
              </a:spcBef>
              <a:spcAft>
                <a:spcPts val="0"/>
              </a:spcAft>
            </a:pPr>
            <a:r>
              <a:rPr lang="el-GR" sz="2600" b="1" dirty="0" smtClean="0">
                <a:solidFill>
                  <a:srgbClr val="EEECE1">
                    <a:lumMod val="25000"/>
                  </a:srgbClr>
                </a:solidFill>
                <a:latin typeface="Calibri"/>
                <a:ea typeface="Open Sans Extrabold" panose="020B0906030804020204" pitchFamily="34" charset="0"/>
                <a:cs typeface="Open Sans Extrabold" panose="020B0906030804020204" pitchFamily="34" charset="0"/>
              </a:rPr>
              <a:t>Σύνοψη Θεματικής Ενότητας</a:t>
            </a:r>
            <a:endParaRPr lang="en-US" sz="2600" b="1" dirty="0" smtClean="0">
              <a:solidFill>
                <a:srgbClr val="EEECE1">
                  <a:lumMod val="25000"/>
                </a:srgbClr>
              </a:solidFill>
              <a:latin typeface="Calibri"/>
              <a:ea typeface="Open Sans Extrabold" panose="020B0906030804020204" pitchFamily="34" charset="0"/>
              <a:cs typeface="Open Sans Extrabold" panose="020B0906030804020204" pitchFamily="34" charset="0"/>
            </a:endParaRPr>
          </a:p>
          <a:p>
            <a:pPr algn="ctr" defTabSz="1217828" eaLnBrk="1" fontAlgn="auto" hangingPunct="1">
              <a:spcBef>
                <a:spcPts val="0"/>
              </a:spcBef>
              <a:spcAft>
                <a:spcPts val="0"/>
              </a:spcAft>
            </a:pPr>
            <a:endParaRPr lang="el-GR" sz="2600" b="1" dirty="0">
              <a:solidFill>
                <a:srgbClr val="EEECE1">
                  <a:lumMod val="25000"/>
                </a:srgbClr>
              </a:solidFill>
              <a:latin typeface="Calibri"/>
              <a:ea typeface="Open Sans Extrabold" panose="020B0906030804020204" pitchFamily="34" charset="0"/>
              <a:cs typeface="Open Sans Extrabold" panose="020B0906030804020204" pitchFamily="34" charset="0"/>
            </a:endParaRPr>
          </a:p>
          <a:p>
            <a:pPr algn="ctr" defTabSz="1217828" eaLnBrk="1" fontAlgn="auto" hangingPunct="1">
              <a:spcBef>
                <a:spcPts val="0"/>
              </a:spcBef>
              <a:spcAft>
                <a:spcPts val="0"/>
              </a:spcAft>
            </a:pPr>
            <a:endParaRPr lang="el-GR" sz="2600" b="1" dirty="0" smtClean="0">
              <a:solidFill>
                <a:srgbClr val="EEECE1">
                  <a:lumMod val="25000"/>
                </a:srgbClr>
              </a:solidFill>
              <a:latin typeface="Calibri"/>
              <a:ea typeface="Open Sans Extrabold" panose="020B0906030804020204" pitchFamily="34" charset="0"/>
              <a:cs typeface="Open Sans Extrabold" panose="020B0906030804020204" pitchFamily="34" charset="0"/>
            </a:endParaRPr>
          </a:p>
          <a:p>
            <a:pPr algn="ctr" defTabSz="1217828" eaLnBrk="1" fontAlgn="auto" hangingPunct="1">
              <a:spcBef>
                <a:spcPts val="0"/>
              </a:spcBef>
              <a:spcAft>
                <a:spcPts val="0"/>
              </a:spcAft>
            </a:pPr>
            <a:r>
              <a:rPr lang="el-GR" sz="2600" b="1" dirty="0" smtClean="0">
                <a:solidFill>
                  <a:srgbClr val="EEECE1">
                    <a:lumMod val="25000"/>
                  </a:srgbClr>
                </a:solidFill>
                <a:latin typeface="Calibri"/>
                <a:ea typeface="Open Sans Extrabold" panose="020B0906030804020204" pitchFamily="34" charset="0"/>
                <a:cs typeface="Open Sans Extrabold" panose="020B0906030804020204" pitchFamily="34" charset="0"/>
              </a:rPr>
              <a:t>Ερωτήσεις αυτοαξιολόγησης </a:t>
            </a:r>
            <a:endParaRPr lang="tr-TR" sz="2600" b="1" dirty="0">
              <a:solidFill>
                <a:srgbClr val="EEECE1">
                  <a:lumMod val="25000"/>
                </a:srgbClr>
              </a:solidFill>
              <a:latin typeface="Calibri"/>
              <a:ea typeface="Open Sans Extrabold" panose="020B0906030804020204" pitchFamily="34" charset="0"/>
              <a:cs typeface="Open Sans Extrabold" panose="020B0906030804020204" pitchFamily="34" charset="0"/>
            </a:endParaRPr>
          </a:p>
        </p:txBody>
      </p:sp>
      <p:cxnSp>
        <p:nvCxnSpPr>
          <p:cNvPr id="14" name="Straight Connector 13"/>
          <p:cNvCxnSpPr/>
          <p:nvPr/>
        </p:nvCxnSpPr>
        <p:spPr>
          <a:xfrm>
            <a:off x="5079853" y="2626813"/>
            <a:ext cx="2032296"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6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95325" y="0"/>
            <a:ext cx="10390188" cy="647700"/>
          </a:xfrm>
        </p:spPr>
        <p:txBody>
          <a:bodyPr/>
          <a:lstStyle/>
          <a:p>
            <a:pPr>
              <a:defRPr/>
            </a:pPr>
            <a:r>
              <a:rPr lang="el-GR" sz="3200" b="1" dirty="0" smtClean="0">
                <a:latin typeface="+mn-lt"/>
              </a:rPr>
              <a:t>Βασικά στοιχεία υδραυλικού κυκλώματος</a:t>
            </a:r>
            <a:endParaRPr lang="el-GR" sz="3200" b="1" dirty="0">
              <a:latin typeface="+mn-lt"/>
            </a:endParaRPr>
          </a:p>
        </p:txBody>
      </p:sp>
      <p:pic>
        <p:nvPicPr>
          <p:cNvPr id="376835" name="Picture 2"/>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695325" y="1196975"/>
            <a:ext cx="10801350" cy="4464050"/>
          </a:xfrm>
          <a:noFill/>
        </p:spPr>
      </p:pic>
      <p:cxnSp>
        <p:nvCxnSpPr>
          <p:cNvPr id="6"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76837" name="7 - Θέση κειμένου"/>
          <p:cNvSpPr>
            <a:spLocks noGrp="1"/>
          </p:cNvSpPr>
          <p:nvPr>
            <p:ph type="body" idx="4294967295"/>
          </p:nvPr>
        </p:nvSpPr>
        <p:spPr/>
        <p:txBody>
          <a:bodyPr/>
          <a:lstStyle/>
          <a:p>
            <a:pPr>
              <a:buFont typeface="Arial" panose="020B0604020202020204" pitchFamily="34" charset="0"/>
              <a:buNone/>
            </a:pPr>
            <a:endParaRPr lang="el-GR" altLang="el-GR" sz="2200" smtClean="0">
              <a:solidFill>
                <a:srgbClr val="00B0F0"/>
              </a:solidFill>
            </a:endParaRPr>
          </a:p>
        </p:txBody>
      </p:sp>
    </p:spTree>
    <p:extLst>
      <p:ext uri="{BB962C8B-B14F-4D97-AF65-F5344CB8AC3E}">
        <p14:creationId xmlns:p14="http://schemas.microsoft.com/office/powerpoint/2010/main" val="385480224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Τίτλος"/>
          <p:cNvSpPr>
            <a:spLocks noGrp="1"/>
          </p:cNvSpPr>
          <p:nvPr>
            <p:ph type="title"/>
          </p:nvPr>
        </p:nvSpPr>
        <p:spPr>
          <a:xfrm>
            <a:off x="192088" y="188913"/>
            <a:ext cx="11999912" cy="795337"/>
          </a:xfrm>
        </p:spPr>
        <p:txBody>
          <a:bodyPr/>
          <a:lstStyle/>
          <a:p>
            <a:pPr>
              <a:defRPr/>
            </a:pPr>
            <a:r>
              <a:rPr lang="el-GR" altLang="el-GR" sz="3200" b="1" dirty="0" smtClean="0">
                <a:latin typeface="+mn-lt"/>
              </a:rPr>
              <a:t>Σύστημα μονάδων για τα χρησιμοποιούμενα υδραυλικά μεγέθη</a:t>
            </a:r>
            <a:r>
              <a:rPr lang="el-GR" altLang="el-GR" sz="3200" b="1" dirty="0" smtClean="0">
                <a:solidFill>
                  <a:srgbClr val="0070C0"/>
                </a:solidFill>
              </a:rPr>
              <a:t>.</a:t>
            </a:r>
          </a:p>
        </p:txBody>
      </p:sp>
      <p:pic>
        <p:nvPicPr>
          <p:cNvPr id="378883" name="Picture 2"/>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1703388" y="2355850"/>
            <a:ext cx="8940800" cy="3438525"/>
          </a:xfrm>
          <a:noFill/>
        </p:spPr>
      </p:pic>
      <p:cxnSp>
        <p:nvCxnSpPr>
          <p:cNvPr id="5" name="Straight Connector 5"/>
          <p:cNvCxnSpPr/>
          <p:nvPr/>
        </p:nvCxnSpPr>
        <p:spPr>
          <a:xfrm>
            <a:off x="0" y="10525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7422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2"/>
          <p:cNvSpPr/>
          <p:nvPr/>
        </p:nvSpPr>
        <p:spPr>
          <a:xfrm>
            <a:off x="0" y="3429000"/>
            <a:ext cx="2032000" cy="3429000"/>
          </a:xfrm>
          <a:custGeom>
            <a:avLst/>
            <a:gdLst>
              <a:gd name="connsiteX0" fmla="*/ 0 w 4064000"/>
              <a:gd name="connsiteY0" fmla="*/ 0 h 6858000"/>
              <a:gd name="connsiteX1" fmla="*/ 441650 w 4064000"/>
              <a:gd name="connsiteY1" fmla="*/ 0 h 6858000"/>
              <a:gd name="connsiteX2" fmla="*/ 441650 w 4064000"/>
              <a:gd name="connsiteY2" fmla="*/ 6428792 h 6858000"/>
              <a:gd name="connsiteX3" fmla="*/ 4064000 w 4064000"/>
              <a:gd name="connsiteY3" fmla="*/ 6428792 h 6858000"/>
              <a:gd name="connsiteX4" fmla="*/ 406400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41650" y="0"/>
                </a:lnTo>
                <a:lnTo>
                  <a:pt x="441650" y="6428792"/>
                </a:lnTo>
                <a:lnTo>
                  <a:pt x="4064000" y="6428792"/>
                </a:lnTo>
                <a:lnTo>
                  <a:pt x="4064000" y="6858000"/>
                </a:lnTo>
                <a:lnTo>
                  <a:pt x="0" y="6858000"/>
                </a:lnTo>
                <a:close/>
              </a:path>
            </a:pathLst>
          </a:custGeom>
          <a:solidFill>
            <a:srgbClr val="FFEA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4" name="Freeform 3"/>
          <p:cNvSpPr/>
          <p:nvPr/>
        </p:nvSpPr>
        <p:spPr>
          <a:xfrm>
            <a:off x="2032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F6B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5" name="Freeform 4"/>
          <p:cNvSpPr/>
          <p:nvPr/>
        </p:nvSpPr>
        <p:spPr>
          <a:xfrm>
            <a:off x="4064000" y="6643688"/>
            <a:ext cx="2032000" cy="214312"/>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CED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6" name="Freeform 5"/>
          <p:cNvSpPr/>
          <p:nvPr/>
        </p:nvSpPr>
        <p:spPr>
          <a:xfrm>
            <a:off x="6096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889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7" name="Freeform 6"/>
          <p:cNvSpPr/>
          <p:nvPr/>
        </p:nvSpPr>
        <p:spPr>
          <a:xfrm>
            <a:off x="8128000" y="6643688"/>
            <a:ext cx="2032000" cy="214312"/>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C0D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8" name="Freeform 7"/>
          <p:cNvSpPr/>
          <p:nvPr/>
        </p:nvSpPr>
        <p:spPr>
          <a:xfrm>
            <a:off x="10160000" y="3429000"/>
            <a:ext cx="2032000" cy="3429000"/>
          </a:xfrm>
          <a:custGeom>
            <a:avLst/>
            <a:gdLst>
              <a:gd name="connsiteX0" fmla="*/ 3622352 w 4064000"/>
              <a:gd name="connsiteY0" fmla="*/ 0 h 6858000"/>
              <a:gd name="connsiteX1" fmla="*/ 4064000 w 4064000"/>
              <a:gd name="connsiteY1" fmla="*/ 0 h 6858000"/>
              <a:gd name="connsiteX2" fmla="*/ 4064000 w 4064000"/>
              <a:gd name="connsiteY2" fmla="*/ 6858000 h 6858000"/>
              <a:gd name="connsiteX3" fmla="*/ 0 w 4064000"/>
              <a:gd name="connsiteY3" fmla="*/ 6858000 h 6858000"/>
              <a:gd name="connsiteX4" fmla="*/ 0 w 4064000"/>
              <a:gd name="connsiteY4" fmla="*/ 6428792 h 6858000"/>
              <a:gd name="connsiteX5" fmla="*/ 3622352 w 4064000"/>
              <a:gd name="connsiteY5" fmla="*/ 64287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3622352" y="0"/>
                </a:moveTo>
                <a:lnTo>
                  <a:pt x="4064000" y="0"/>
                </a:lnTo>
                <a:lnTo>
                  <a:pt x="4064000" y="6858000"/>
                </a:lnTo>
                <a:lnTo>
                  <a:pt x="0" y="6858000"/>
                </a:lnTo>
                <a:lnTo>
                  <a:pt x="0" y="6428792"/>
                </a:lnTo>
                <a:lnTo>
                  <a:pt x="3622352" y="6428792"/>
                </a:lnTo>
                <a:close/>
              </a:path>
            </a:pathLst>
          </a:custGeom>
          <a:solidFill>
            <a:srgbClr val="96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9" name="Freeform 8"/>
          <p:cNvSpPr/>
          <p:nvPr/>
        </p:nvSpPr>
        <p:spPr>
          <a:xfrm>
            <a:off x="0" y="0"/>
            <a:ext cx="2032000" cy="3429000"/>
          </a:xfrm>
          <a:custGeom>
            <a:avLst/>
            <a:gdLst>
              <a:gd name="connsiteX0" fmla="*/ 0 w 4064000"/>
              <a:gd name="connsiteY0" fmla="*/ 0 h 6858000"/>
              <a:gd name="connsiteX1" fmla="*/ 4064000 w 4064000"/>
              <a:gd name="connsiteY1" fmla="*/ 0 h 6858000"/>
              <a:gd name="connsiteX2" fmla="*/ 4064000 w 4064000"/>
              <a:gd name="connsiteY2" fmla="*/ 429208 h 6858000"/>
              <a:gd name="connsiteX3" fmla="*/ 441650 w 4064000"/>
              <a:gd name="connsiteY3" fmla="*/ 429208 h 6858000"/>
              <a:gd name="connsiteX4" fmla="*/ 441650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429208"/>
                </a:lnTo>
                <a:lnTo>
                  <a:pt x="441650" y="429208"/>
                </a:lnTo>
                <a:lnTo>
                  <a:pt x="441650" y="6858000"/>
                </a:lnTo>
                <a:lnTo>
                  <a:pt x="0" y="6858000"/>
                </a:lnTo>
                <a:close/>
              </a:path>
            </a:pathLst>
          </a:cu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0" name="Freeform 9"/>
          <p:cNvSpPr/>
          <p:nvPr/>
        </p:nvSpPr>
        <p:spPr>
          <a:xfrm>
            <a:off x="2032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EA6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1" name="Freeform 10"/>
          <p:cNvSpPr/>
          <p:nvPr/>
        </p:nvSpPr>
        <p:spPr>
          <a:xfrm>
            <a:off x="4064000" y="0"/>
            <a:ext cx="2032000" cy="214313"/>
          </a:xfrm>
          <a:custGeom>
            <a:avLst/>
            <a:gdLst>
              <a:gd name="connsiteX0" fmla="*/ 0 w 4063999"/>
              <a:gd name="connsiteY0" fmla="*/ 0 h 429208"/>
              <a:gd name="connsiteX1" fmla="*/ 4063999 w 4063999"/>
              <a:gd name="connsiteY1" fmla="*/ 0 h 429208"/>
              <a:gd name="connsiteX2" fmla="*/ 4063999 w 4063999"/>
              <a:gd name="connsiteY2" fmla="*/ 429208 h 429208"/>
              <a:gd name="connsiteX3" fmla="*/ 0 w 4063999"/>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3999" h="429208">
                <a:moveTo>
                  <a:pt x="0" y="0"/>
                </a:moveTo>
                <a:lnTo>
                  <a:pt x="4063999" y="0"/>
                </a:lnTo>
                <a:lnTo>
                  <a:pt x="4063999" y="429208"/>
                </a:lnTo>
                <a:lnTo>
                  <a:pt x="0" y="429208"/>
                </a:lnTo>
                <a:close/>
              </a:path>
            </a:pathLst>
          </a:custGeom>
          <a:solidFill>
            <a:srgbClr val="85A5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2" name="Freeform 11"/>
          <p:cNvSpPr/>
          <p:nvPr/>
        </p:nvSpPr>
        <p:spPr>
          <a:xfrm>
            <a:off x="6096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4A64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3" name="Freeform 12"/>
          <p:cNvSpPr/>
          <p:nvPr/>
        </p:nvSpPr>
        <p:spPr>
          <a:xfrm>
            <a:off x="8128000" y="0"/>
            <a:ext cx="2032000" cy="214313"/>
          </a:xfrm>
          <a:custGeom>
            <a:avLst/>
            <a:gdLst>
              <a:gd name="connsiteX0" fmla="*/ 0 w 4064000"/>
              <a:gd name="connsiteY0" fmla="*/ 0 h 429208"/>
              <a:gd name="connsiteX1" fmla="*/ 4064000 w 4064000"/>
              <a:gd name="connsiteY1" fmla="*/ 0 h 429208"/>
              <a:gd name="connsiteX2" fmla="*/ 4064000 w 4064000"/>
              <a:gd name="connsiteY2" fmla="*/ 429208 h 429208"/>
              <a:gd name="connsiteX3" fmla="*/ 0 w 4064000"/>
              <a:gd name="connsiteY3" fmla="*/ 429208 h 429208"/>
            </a:gdLst>
            <a:ahLst/>
            <a:cxnLst>
              <a:cxn ang="0">
                <a:pos x="connsiteX0" y="connsiteY0"/>
              </a:cxn>
              <a:cxn ang="0">
                <a:pos x="connsiteX1" y="connsiteY1"/>
              </a:cxn>
              <a:cxn ang="0">
                <a:pos x="connsiteX2" y="connsiteY2"/>
              </a:cxn>
              <a:cxn ang="0">
                <a:pos x="connsiteX3" y="connsiteY3"/>
              </a:cxn>
            </a:cxnLst>
            <a:rect l="l" t="t" r="r" b="b"/>
            <a:pathLst>
              <a:path w="4064000" h="429208">
                <a:moveTo>
                  <a:pt x="0" y="0"/>
                </a:moveTo>
                <a:lnTo>
                  <a:pt x="4064000" y="0"/>
                </a:lnTo>
                <a:lnTo>
                  <a:pt x="4064000" y="429208"/>
                </a:lnTo>
                <a:lnTo>
                  <a:pt x="0" y="429208"/>
                </a:lnTo>
                <a:close/>
              </a:path>
            </a:pathLst>
          </a:custGeom>
          <a:solidFill>
            <a:srgbClr val="91C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4" name="Freeform 13"/>
          <p:cNvSpPr/>
          <p:nvPr/>
        </p:nvSpPr>
        <p:spPr>
          <a:xfrm>
            <a:off x="10160000" y="0"/>
            <a:ext cx="2032000" cy="3429000"/>
          </a:xfrm>
          <a:custGeom>
            <a:avLst/>
            <a:gdLst>
              <a:gd name="connsiteX0" fmla="*/ 0 w 4064000"/>
              <a:gd name="connsiteY0" fmla="*/ 0 h 6858000"/>
              <a:gd name="connsiteX1" fmla="*/ 4064000 w 4064000"/>
              <a:gd name="connsiteY1" fmla="*/ 0 h 6858000"/>
              <a:gd name="connsiteX2" fmla="*/ 4064000 w 4064000"/>
              <a:gd name="connsiteY2" fmla="*/ 6858000 h 6858000"/>
              <a:gd name="connsiteX3" fmla="*/ 3622352 w 4064000"/>
              <a:gd name="connsiteY3" fmla="*/ 6858000 h 6858000"/>
              <a:gd name="connsiteX4" fmla="*/ 3622352 w 4064000"/>
              <a:gd name="connsiteY4" fmla="*/ 429208 h 6858000"/>
              <a:gd name="connsiteX5" fmla="*/ 0 w 4064000"/>
              <a:gd name="connsiteY5" fmla="*/ 429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858000"/>
                </a:lnTo>
                <a:lnTo>
                  <a:pt x="3622352" y="6858000"/>
                </a:lnTo>
                <a:lnTo>
                  <a:pt x="3622352" y="429208"/>
                </a:lnTo>
                <a:lnTo>
                  <a:pt x="0" y="429208"/>
                </a:lnTo>
                <a:close/>
              </a:path>
            </a:pathLst>
          </a:custGeom>
          <a:solidFill>
            <a:srgbClr val="28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380942" name="TextBox 15"/>
          <p:cNvSpPr txBox="1">
            <a:spLocks noChangeArrowheads="1"/>
          </p:cNvSpPr>
          <p:nvPr/>
        </p:nvSpPr>
        <p:spPr bwMode="auto">
          <a:xfrm>
            <a:off x="3311525" y="2011363"/>
            <a:ext cx="55689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l-GR" altLang="el-GR" sz="3600" b="1" i="1" dirty="0">
                <a:solidFill>
                  <a:srgbClr val="0070C0"/>
                </a:solidFill>
              </a:rPr>
              <a:t>ΥΠΟΕΝΟΤΗΤΑ </a:t>
            </a:r>
            <a:r>
              <a:rPr lang="en-US" altLang="el-GR" sz="3600" b="1" i="1" dirty="0" smtClean="0">
                <a:solidFill>
                  <a:srgbClr val="0070C0"/>
                </a:solidFill>
              </a:rPr>
              <a:t>4</a:t>
            </a:r>
            <a:r>
              <a:rPr lang="el-GR" altLang="el-GR" sz="3600" b="1" i="1" dirty="0" smtClean="0">
                <a:solidFill>
                  <a:srgbClr val="0070C0"/>
                </a:solidFill>
              </a:rPr>
              <a:t>.</a:t>
            </a:r>
            <a:r>
              <a:rPr lang="en-US" altLang="el-GR" sz="3600" b="1" i="1" dirty="0">
                <a:solidFill>
                  <a:srgbClr val="0070C0"/>
                </a:solidFill>
              </a:rPr>
              <a:t>2</a:t>
            </a:r>
          </a:p>
          <a:p>
            <a:pPr algn="ctr">
              <a:lnSpc>
                <a:spcPct val="100000"/>
              </a:lnSpc>
              <a:spcBef>
                <a:spcPct val="0"/>
              </a:spcBef>
              <a:buFontTx/>
              <a:buNone/>
            </a:pPr>
            <a:endParaRPr lang="en-US" altLang="el-GR" sz="3600" b="1" i="1" dirty="0">
              <a:solidFill>
                <a:prstClr val="black"/>
              </a:solidFill>
            </a:endParaRPr>
          </a:p>
          <a:p>
            <a:pPr algn="ctr">
              <a:buFont typeface="Arial" panose="020B0604020202020204" pitchFamily="34" charset="0"/>
              <a:buNone/>
            </a:pPr>
            <a:r>
              <a:rPr lang="el-GR" altLang="el-GR" sz="3600" b="1" dirty="0">
                <a:solidFill>
                  <a:srgbClr val="0070C0"/>
                </a:solidFill>
              </a:rPr>
              <a:t> </a:t>
            </a:r>
            <a:r>
              <a:rPr lang="el-GR" altLang="el-GR" sz="3600" b="1" i="1" dirty="0">
                <a:solidFill>
                  <a:srgbClr val="0070C0"/>
                </a:solidFill>
              </a:rPr>
              <a:t>Υδραυλικά δομικά στοιχεία</a:t>
            </a:r>
          </a:p>
        </p:txBody>
      </p:sp>
      <p:cxnSp>
        <p:nvCxnSpPr>
          <p:cNvPr id="18" name="Straight Connector 17"/>
          <p:cNvCxnSpPr/>
          <p:nvPr/>
        </p:nvCxnSpPr>
        <p:spPr>
          <a:xfrm>
            <a:off x="4064000" y="2636838"/>
            <a:ext cx="4065588"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07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0863" y="0"/>
            <a:ext cx="10391775" cy="576263"/>
          </a:xfrm>
        </p:spPr>
        <p:txBody>
          <a:bodyPr/>
          <a:lstStyle/>
          <a:p>
            <a:pPr>
              <a:defRPr/>
            </a:pPr>
            <a:r>
              <a:rPr lang="el-GR" sz="3200" b="1" dirty="0" smtClean="0">
                <a:latin typeface="+mn-lt"/>
              </a:rPr>
              <a:t>Δεξαμενή</a:t>
            </a:r>
            <a:endParaRPr lang="el-GR" sz="3200" b="1" dirty="0">
              <a:latin typeface="+mn-lt"/>
            </a:endParaRPr>
          </a:p>
        </p:txBody>
      </p:sp>
      <p:cxnSp>
        <p:nvCxnSpPr>
          <p:cNvPr id="4" name="Straight Connector 5"/>
          <p:cNvCxnSpPr/>
          <p:nvPr/>
        </p:nvCxnSpPr>
        <p:spPr>
          <a:xfrm>
            <a:off x="0" y="620713"/>
            <a:ext cx="12192000" cy="0"/>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300038" y="836613"/>
            <a:ext cx="11591925" cy="5016500"/>
          </a:xfrm>
          <a:prstGeom prst="rect">
            <a:avLst/>
          </a:prstGeom>
        </p:spPr>
        <p:txBody>
          <a:bodyPr>
            <a:spAutoFit/>
          </a:bodyPr>
          <a:lstStyle/>
          <a:p>
            <a:pPr algn="just">
              <a:defRPr/>
            </a:pPr>
            <a:r>
              <a:rPr lang="el-GR" sz="2000" u="sng" dirty="0">
                <a:solidFill>
                  <a:prstClr val="black"/>
                </a:solidFill>
                <a:latin typeface="Calibri"/>
              </a:rPr>
              <a:t>ΚΑΤΑΣΚΕΥΗ ΚΑΙ ΔΙΑΣΤΑΣΕΙΣ ΤΗΣ ΔΕΞΑΜΕΝΗΣ</a:t>
            </a:r>
            <a:endParaRPr lang="el-GR" sz="2000" dirty="0">
              <a:solidFill>
                <a:prstClr val="black"/>
              </a:solidFill>
              <a:latin typeface="Calibri"/>
            </a:endParaRPr>
          </a:p>
          <a:p>
            <a:pPr algn="just">
              <a:defRPr/>
            </a:pPr>
            <a:r>
              <a:rPr lang="el-GR" sz="2000" dirty="0">
                <a:solidFill>
                  <a:prstClr val="black"/>
                </a:solidFill>
                <a:latin typeface="Calibri"/>
              </a:rPr>
              <a:t>Πολλοί κανόνες πρέπει να ληφθούν υπόψη στη διάρκεια της μελέτης για την κατασκευή μιας δεξαμενής. Οι λαμαρίνες πρέπει να είναι χαλύβδινες καλής ποιότητας και χωρίς οξειδώσεις. Η δεξαμενή πρέπει να είναι έτσι σχεδιασμένη ώστε να επιτρέπει εργασίες συντήρησης.</a:t>
            </a:r>
          </a:p>
          <a:p>
            <a:pPr algn="just">
              <a:defRPr/>
            </a:pPr>
            <a:endParaRPr lang="el-GR" sz="2000" dirty="0">
              <a:solidFill>
                <a:prstClr val="black"/>
              </a:solidFill>
              <a:latin typeface="Calibri"/>
            </a:endParaRPr>
          </a:p>
          <a:p>
            <a:pPr algn="just">
              <a:defRPr/>
            </a:pPr>
            <a:r>
              <a:rPr lang="el-GR" sz="2000" dirty="0">
                <a:solidFill>
                  <a:prstClr val="black"/>
                </a:solidFill>
                <a:latin typeface="Calibri"/>
              </a:rPr>
              <a:t>Το πάτωμα της να έχει μία κλήση 6</a:t>
            </a:r>
            <a:r>
              <a:rPr lang="el-GR" sz="2000" dirty="0">
                <a:solidFill>
                  <a:prstClr val="black"/>
                </a:solidFill>
                <a:latin typeface="Calibri"/>
                <a:sym typeface="Symbol"/>
              </a:rPr>
              <a:t></a:t>
            </a:r>
            <a:r>
              <a:rPr lang="el-GR" sz="2000" dirty="0">
                <a:solidFill>
                  <a:prstClr val="black"/>
                </a:solidFill>
                <a:latin typeface="Calibri"/>
              </a:rPr>
              <a:t> και στο κατώτατο σημείο να είναι τοποθετημένο το πώμα απορροής, ώστε η δεξαμενή να μπορεί να αδειάσει με ευκολία. Να υπάρχουν δύο πλάγια καλύμματα έτσι κατασκευασμένα, ώστε να μπορούν εύκολα ν’ απομακρυνθούν με σκοπό να αποκαλύψουν το εσωτερικό της δεξαμενής για καθαρισμό.</a:t>
            </a:r>
          </a:p>
          <a:p>
            <a:pPr algn="just">
              <a:defRPr/>
            </a:pPr>
            <a:endParaRPr lang="el-GR" sz="2000" dirty="0">
              <a:solidFill>
                <a:prstClr val="black"/>
              </a:solidFill>
              <a:latin typeface="Calibri"/>
            </a:endParaRPr>
          </a:p>
          <a:p>
            <a:pPr algn="just">
              <a:defRPr/>
            </a:pPr>
            <a:r>
              <a:rPr lang="el-GR" sz="2000" dirty="0">
                <a:solidFill>
                  <a:prstClr val="black"/>
                </a:solidFill>
                <a:latin typeface="Calibri"/>
              </a:rPr>
              <a:t>Μετά την κατασκευή της θα πρέπει να βαφεί η δεξαμενή με χρώμα που να συνδυάζεται με την χρήση ορυκτελαίων ή με ένα ειδικό χρώμα για την χρήση των υγρών που αναφλέγονται δύσκολα.</a:t>
            </a:r>
          </a:p>
          <a:p>
            <a:pPr algn="just">
              <a:defRPr/>
            </a:pPr>
            <a:r>
              <a:rPr lang="el-GR" sz="2000" dirty="0">
                <a:solidFill>
                  <a:prstClr val="black"/>
                </a:solidFill>
                <a:latin typeface="Calibri"/>
              </a:rPr>
              <a:t>Απαραίτητος είναι ο δείκτης στάθμης του υγρού και το θερμόμετρο. Το θερμόμετρο που λείπει συχνά από τη δεξαμενή, μας ειδοποιεί για επικίνδυνες υπερθερμάνσεις, που μπορούν να δημιουργήσουν σοβαρά προβλήματα στο κύκλωμα εργασίας.</a:t>
            </a:r>
          </a:p>
          <a:p>
            <a:pPr>
              <a:defRPr/>
            </a:pPr>
            <a:r>
              <a:rPr lang="el-GR" sz="2000" dirty="0">
                <a:solidFill>
                  <a:prstClr val="black"/>
                </a:solidFill>
                <a:latin typeface="Calibri"/>
              </a:rPr>
              <a:t> </a:t>
            </a:r>
          </a:p>
        </p:txBody>
      </p:sp>
    </p:spTree>
    <p:extLst>
      <p:ext uri="{BB962C8B-B14F-4D97-AF65-F5344CB8AC3E}">
        <p14:creationId xmlns:p14="http://schemas.microsoft.com/office/powerpoint/2010/main" val="4007365818"/>
      </p:ext>
    </p:extLst>
  </p:cSld>
  <p:clrMapOvr>
    <a:masterClrMapping/>
  </p:clrMapOvr>
  <p:transition>
    <p:zoom/>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A8BDBD7212F743971208B84AEC24BD" ma:contentTypeVersion="1824" ma:contentTypeDescription="Create a new document." ma:contentTypeScope="" ma:versionID="00fa091caba97b8ba3978f2178a8e3f2">
  <xsd:schema xmlns:xsd="http://www.w3.org/2001/XMLSchema" xmlns:xs="http://www.w3.org/2001/XMLSchema" xmlns:p="http://schemas.microsoft.com/office/2006/metadata/properties" xmlns:ns1="http://schemas.microsoft.com/sharepoint/v3" xmlns:ns2="38625d9d-7032-45ec-a7c4-c457cf28a598" xmlns:ns3="7cd218bd-ec42-48ba-a141-e5934defec2d" targetNamespace="http://schemas.microsoft.com/office/2006/metadata/properties" ma:root="true" ma:fieldsID="0a584583582f3a0d17ef8771a19d947d" ns1:_="" ns2:_="" ns3:_="">
    <xsd:import namespace="http://schemas.microsoft.com/sharepoint/v3"/>
    <xsd:import namespace="38625d9d-7032-45ec-a7c4-c457cf28a598"/>
    <xsd:import namespace="7cd218bd-ec42-48ba-a141-e5934defec2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625d9d-7032-45ec-a7c4-c457cf28a59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d218bd-ec42-48ba-a141-e5934defec2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internalName="MediaServiceAutoTags"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8625d9d-7032-45ec-a7c4-c457cf28a598">FMKPZZVP4KDZ-143872849-213303</_dlc_DocId>
    <MediaLengthInSeconds xmlns="7cd218bd-ec42-48ba-a141-e5934defec2d" xsi:nil="true"/>
    <_ip_UnifiedCompliancePolicyUIAction xmlns="http://schemas.microsoft.com/sharepoint/v3" xsi:nil="true"/>
    <_dlc_DocIdUrl xmlns="38625d9d-7032-45ec-a7c4-c457cf28a598">
      <Url>https://peoplecert.sharepoint.com/New-Business-Development/_layouts/15/DocIdRedir.aspx?ID=FMKPZZVP4KDZ-143872849-213303</Url>
      <Description>FMKPZZVP4KDZ-143872849-213303</Description>
    </_dlc_DocIdUrl>
    <_ip_UnifiedCompliancePolicyProperties xmlns="http://schemas.microsoft.com/sharepoint/v3" xsi:nil="true"/>
    <SharedWithUsers xmlns="38625d9d-7032-45ec-a7c4-c457cf28a598">
      <UserInfo>
        <DisplayName/>
        <AccountId xsi:nil="true"/>
        <AccountType/>
      </UserInfo>
    </SharedWithUsers>
  </documentManagement>
</p:properties>
</file>

<file path=customXml/itemProps1.xml><?xml version="1.0" encoding="utf-8"?>
<ds:datastoreItem xmlns:ds="http://schemas.openxmlformats.org/officeDocument/2006/customXml" ds:itemID="{D94BF8B0-548D-4675-BEF5-82B367DA11B7}"/>
</file>

<file path=customXml/itemProps2.xml><?xml version="1.0" encoding="utf-8"?>
<ds:datastoreItem xmlns:ds="http://schemas.openxmlformats.org/officeDocument/2006/customXml" ds:itemID="{353A1EEF-70ED-42B4-A69E-D5CEC912FBE9}"/>
</file>

<file path=customXml/itemProps3.xml><?xml version="1.0" encoding="utf-8"?>
<ds:datastoreItem xmlns:ds="http://schemas.openxmlformats.org/officeDocument/2006/customXml" ds:itemID="{5859EB1D-64BD-4956-8194-A872E7F2DCDC}"/>
</file>

<file path=customXml/itemProps4.xml><?xml version="1.0" encoding="utf-8"?>
<ds:datastoreItem xmlns:ds="http://schemas.openxmlformats.org/officeDocument/2006/customXml" ds:itemID="{E7E2D9D8-1A17-4555-B6C8-48D907D2E9A2}"/>
</file>

<file path=docProps/app.xml><?xml version="1.0" encoding="utf-8"?>
<Properties xmlns="http://schemas.openxmlformats.org/officeDocument/2006/extended-properties" xmlns:vt="http://schemas.openxmlformats.org/officeDocument/2006/docPropsVTypes">
  <Template>Office Theme</Template>
  <TotalTime>8670</TotalTime>
  <Words>6521</Words>
  <Application>Microsoft Office PowerPoint</Application>
  <PresentationFormat>Ευρεία οθόνη</PresentationFormat>
  <Paragraphs>443</Paragraphs>
  <Slides>58</Slides>
  <Notes>57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58</vt:i4>
      </vt:variant>
    </vt:vector>
  </HeadingPairs>
  <TitlesOfParts>
    <vt:vector size="66" baseType="lpstr">
      <vt:lpstr>Arial</vt:lpstr>
      <vt:lpstr>Calibri</vt:lpstr>
      <vt:lpstr>Calibri Light</vt:lpstr>
      <vt:lpstr>Open Sans Extrabold</vt:lpstr>
      <vt:lpstr>Symbol</vt:lpstr>
      <vt:lpstr>Times New Roman</vt:lpstr>
      <vt:lpstr>Office Theme</vt:lpstr>
      <vt:lpstr>1_Θέμα του Office</vt:lpstr>
      <vt:lpstr>ΘΕΜΑΤΙΚΗ ΕΝΟΤΗΤΑ 4  Υδραυλικά συστήματα  </vt:lpstr>
      <vt:lpstr>Παρουσίαση του PowerPoint</vt:lpstr>
      <vt:lpstr>Παρουσίαση του PowerPoint</vt:lpstr>
      <vt:lpstr>Βασικές αρχές φυσικής</vt:lpstr>
      <vt:lpstr>Βασικές αρχές φυσικής</vt:lpstr>
      <vt:lpstr>Βασικά στοιχεία υδραυλικού κυκλώματος</vt:lpstr>
      <vt:lpstr>Σύστημα μονάδων για τα χρησιμοποιούμενα υδραυλικά μεγέθη.</vt:lpstr>
      <vt:lpstr>Παρουσίαση του PowerPoint</vt:lpstr>
      <vt:lpstr>Δεξαμενή</vt:lpstr>
      <vt:lpstr>Δεξαμενή</vt:lpstr>
      <vt:lpstr>Δεξαμενή</vt:lpstr>
      <vt:lpstr>Δεξαμενή</vt:lpstr>
      <vt:lpstr>Δεξαμενή</vt:lpstr>
      <vt:lpstr>Δεξαμενή</vt:lpstr>
      <vt:lpstr>Δεξαμενή</vt:lpstr>
      <vt:lpstr>Δεξαμενή</vt:lpstr>
      <vt:lpstr>Δεξαμενή</vt:lpstr>
      <vt:lpstr>Δεξαμενές υδραυλικών συστημάτων</vt:lpstr>
      <vt:lpstr>Υδραυλικοί κύλινδροι - έμβολο</vt:lpstr>
      <vt:lpstr>Τύποι κυλίνδρων</vt:lpstr>
      <vt:lpstr>Τύποι κυλίνδρων</vt:lpstr>
      <vt:lpstr>Υδραυλικές αντλίες</vt:lpstr>
      <vt:lpstr>Υδραυλικές αντλίες</vt:lpstr>
      <vt:lpstr>Τύποι αντλιών</vt:lpstr>
      <vt:lpstr>Τύποι αντλιών</vt:lpstr>
      <vt:lpstr>Πτερυγιοφόρες Αντλίες</vt:lpstr>
      <vt:lpstr>Εμβολοφόρες Αντλίες</vt:lpstr>
      <vt:lpstr>Χαρακτηριστικά στοιχεία αντλιών </vt:lpstr>
      <vt:lpstr>Χαρακτηριστικά στοιχεία αντλιών </vt:lpstr>
      <vt:lpstr>Λειτουργία αντλίας</vt:lpstr>
      <vt:lpstr>Παρουσίαση του PowerPoint</vt:lpstr>
      <vt:lpstr>Βαλβίδες ασφαλείας</vt:lpstr>
      <vt:lpstr>Βαλβίδες ασφαλείας: Βαλβίδες απ ευθείας εδράσεως</vt:lpstr>
      <vt:lpstr>Βαλβίδες ασφαλείας: Σύνθετες ανακουφιστικές βαλβίδες</vt:lpstr>
      <vt:lpstr>Βαλβίδα Ισορροπίας</vt:lpstr>
      <vt:lpstr>Βαλβίδα διαδοχής δράσης</vt:lpstr>
      <vt:lpstr>Βαλβίδες ελέγχου πίεσης</vt:lpstr>
      <vt:lpstr>Βαλβίδα αντιστάθμισης</vt:lpstr>
      <vt:lpstr>Βαλβίδα πέδησης</vt:lpstr>
      <vt:lpstr>Βαλβίδες διεύθυνσης ροής  (1/2)</vt:lpstr>
      <vt:lpstr>Βαλβίδες διεύθυνσης ροής (2/2)</vt:lpstr>
      <vt:lpstr>Βαλβίδες κατεύθυνσης</vt:lpstr>
      <vt:lpstr>Βαλβίδες κατεύθυνσης</vt:lpstr>
      <vt:lpstr>Βαλβίδες κατεύθυνσης</vt:lpstr>
      <vt:lpstr>Βαλβίδες κατεύθυνσης</vt:lpstr>
      <vt:lpstr>Βαλβίδες κατεύθυνσης</vt:lpstr>
      <vt:lpstr>Βαλβίδες κατεύθυνσης</vt:lpstr>
      <vt:lpstr>Βαλβίδες κατεύθυνσης</vt:lpstr>
      <vt:lpstr>Βαλβίδες ελέγχου ροής</vt:lpstr>
      <vt:lpstr>Βαλβίδες ελέγχου ροής</vt:lpstr>
      <vt:lpstr>Παρουσίαση του PowerPoint</vt:lpstr>
      <vt:lpstr>Βλάβες</vt:lpstr>
      <vt:lpstr>Βλάβες</vt:lpstr>
      <vt:lpstr>Βλάβες</vt:lpstr>
      <vt:lpstr>Βλάβες</vt:lpstr>
      <vt:lpstr>Βλάβες</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αστικών αποβλήτων στην Ελλάδα</dc:title>
  <cp:revision>876</cp:revision>
  <cp:lastPrinted>2017-01-07T09:24:34Z</cp:lastPrinted>
  <dcterms:created xsi:type="dcterms:W3CDTF">2014-11-07T17:01:10Z</dcterms:created>
  <dcterms:modified xsi:type="dcterms:W3CDTF">2017-02-06T13:10:54Z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2473500</vt:r8>
  </property>
  <property fmtid="{D5CDD505-2E9C-101B-9397-08002B2CF9AE}" pid="3" name="ContentTypeId">
    <vt:lpwstr>0x01010056A8BDBD7212F743971208B84AEC24BD</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dlc_DocIdItemGuid">
    <vt:lpwstr>5f44cba0-860a-4593-b3f7-168db3004017</vt:lpwstr>
  </property>
  <property fmtid="{D5CDD505-2E9C-101B-9397-08002B2CF9AE}" pid="8" name="_ExtendedDescription">
    <vt:lpwstr/>
  </property>
  <property fmtid="{D5CDD505-2E9C-101B-9397-08002B2CF9AE}" pid="9" name="TriggerFlowInfo">
    <vt:lpwstr/>
  </property>
</Properties>
</file>