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C014E2-6940-4BEB-BDB8-37D1F2BD7CC7}" v="11" dt="2025-05-18T16:30:59.1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35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raskevas Papageorgiou" userId="929e30f2-0020-44f8-b136-f4769770a530" providerId="ADAL" clId="{90C014E2-6940-4BEB-BDB8-37D1F2BD7CC7}"/>
    <pc:docChg chg="undo custSel modSld">
      <pc:chgData name="Paraskevas Papageorgiou" userId="929e30f2-0020-44f8-b136-f4769770a530" providerId="ADAL" clId="{90C014E2-6940-4BEB-BDB8-37D1F2BD7CC7}" dt="2025-05-18T16:31:38.034" v="156" actId="1076"/>
      <pc:docMkLst>
        <pc:docMk/>
      </pc:docMkLst>
      <pc:sldChg chg="addSp delSp modSp mod">
        <pc:chgData name="Paraskevas Papageorgiou" userId="929e30f2-0020-44f8-b136-f4769770a530" providerId="ADAL" clId="{90C014E2-6940-4BEB-BDB8-37D1F2BD7CC7}" dt="2025-05-18T16:18:50.710" v="138" actId="404"/>
        <pc:sldMkLst>
          <pc:docMk/>
          <pc:sldMk cId="4241770132" sldId="259"/>
        </pc:sldMkLst>
        <pc:spChg chg="mod">
          <ac:chgData name="Paraskevas Papageorgiou" userId="929e30f2-0020-44f8-b136-f4769770a530" providerId="ADAL" clId="{90C014E2-6940-4BEB-BDB8-37D1F2BD7CC7}" dt="2025-05-18T15:07:40.358" v="24" actId="14100"/>
          <ac:spMkLst>
            <pc:docMk/>
            <pc:sldMk cId="4241770132" sldId="259"/>
            <ac:spMk id="2" creationId="{E923E499-8D23-883E-E489-D93966E1275E}"/>
          </ac:spMkLst>
        </pc:spChg>
        <pc:spChg chg="add mod">
          <ac:chgData name="Paraskevas Papageorgiou" userId="929e30f2-0020-44f8-b136-f4769770a530" providerId="ADAL" clId="{90C014E2-6940-4BEB-BDB8-37D1F2BD7CC7}" dt="2025-05-18T16:18:50.710" v="138" actId="404"/>
          <ac:spMkLst>
            <pc:docMk/>
            <pc:sldMk cId="4241770132" sldId="259"/>
            <ac:spMk id="3" creationId="{EB7AD347-0C5F-C140-4221-A2BDEBB89CF4}"/>
          </ac:spMkLst>
        </pc:spChg>
        <pc:spChg chg="add del mod">
          <ac:chgData name="Paraskevas Papageorgiou" userId="929e30f2-0020-44f8-b136-f4769770a530" providerId="ADAL" clId="{90C014E2-6940-4BEB-BDB8-37D1F2BD7CC7}" dt="2025-05-18T16:09:13.255" v="131" actId="478"/>
          <ac:spMkLst>
            <pc:docMk/>
            <pc:sldMk cId="4241770132" sldId="259"/>
            <ac:spMk id="4" creationId="{D99C3C1F-CAA1-1BD4-86D5-AC41D94890B6}"/>
          </ac:spMkLst>
        </pc:spChg>
        <pc:spChg chg="mod">
          <ac:chgData name="Paraskevas Papageorgiou" userId="929e30f2-0020-44f8-b136-f4769770a530" providerId="ADAL" clId="{90C014E2-6940-4BEB-BDB8-37D1F2BD7CC7}" dt="2025-05-18T15:07:40.358" v="24" actId="14100"/>
          <ac:spMkLst>
            <pc:docMk/>
            <pc:sldMk cId="4241770132" sldId="259"/>
            <ac:spMk id="8" creationId="{DD0A43D3-CE1A-4F0A-D11A-BE9DEE86BF37}"/>
          </ac:spMkLst>
        </pc:spChg>
        <pc:spChg chg="mod">
          <ac:chgData name="Paraskevas Papageorgiou" userId="929e30f2-0020-44f8-b136-f4769770a530" providerId="ADAL" clId="{90C014E2-6940-4BEB-BDB8-37D1F2BD7CC7}" dt="2025-05-18T15:52:15.609" v="29" actId="1076"/>
          <ac:spMkLst>
            <pc:docMk/>
            <pc:sldMk cId="4241770132" sldId="259"/>
            <ac:spMk id="9" creationId="{20C8CC5E-74E7-1592-2E17-C5872BAA01EA}"/>
          </ac:spMkLst>
        </pc:spChg>
        <pc:picChg chg="mod">
          <ac:chgData name="Paraskevas Papageorgiou" userId="929e30f2-0020-44f8-b136-f4769770a530" providerId="ADAL" clId="{90C014E2-6940-4BEB-BDB8-37D1F2BD7CC7}" dt="2025-05-18T15:07:53.325" v="25" actId="1076"/>
          <ac:picMkLst>
            <pc:docMk/>
            <pc:sldMk cId="4241770132" sldId="259"/>
            <ac:picMk id="5" creationId="{0ABC6676-8815-108D-3E6E-D4780226C976}"/>
          </ac:picMkLst>
        </pc:picChg>
        <pc:picChg chg="del mod">
          <ac:chgData name="Paraskevas Papageorgiou" userId="929e30f2-0020-44f8-b136-f4769770a530" providerId="ADAL" clId="{90C014E2-6940-4BEB-BDB8-37D1F2BD7CC7}" dt="2025-05-18T15:52:03.664" v="26" actId="478"/>
          <ac:picMkLst>
            <pc:docMk/>
            <pc:sldMk cId="4241770132" sldId="259"/>
            <ac:picMk id="6" creationId="{89D17FBA-08F7-DE97-7D7B-9D506494654B}"/>
          </ac:picMkLst>
        </pc:picChg>
        <pc:picChg chg="del mod">
          <ac:chgData name="Paraskevas Papageorgiou" userId="929e30f2-0020-44f8-b136-f4769770a530" providerId="ADAL" clId="{90C014E2-6940-4BEB-BDB8-37D1F2BD7CC7}" dt="2025-05-18T15:52:05.791" v="27" actId="478"/>
          <ac:picMkLst>
            <pc:docMk/>
            <pc:sldMk cId="4241770132" sldId="259"/>
            <ac:picMk id="7" creationId="{60BCF908-D927-76F5-3317-59810C147156}"/>
          </ac:picMkLst>
        </pc:picChg>
      </pc:sldChg>
      <pc:sldChg chg="addSp modSp mod">
        <pc:chgData name="Paraskevas Papageorgiou" userId="929e30f2-0020-44f8-b136-f4769770a530" providerId="ADAL" clId="{90C014E2-6940-4BEB-BDB8-37D1F2BD7CC7}" dt="2025-05-18T16:31:38.034" v="156" actId="1076"/>
        <pc:sldMkLst>
          <pc:docMk/>
          <pc:sldMk cId="3853309893" sldId="262"/>
        </pc:sldMkLst>
        <pc:spChg chg="add mod">
          <ac:chgData name="Paraskevas Papageorgiou" userId="929e30f2-0020-44f8-b136-f4769770a530" providerId="ADAL" clId="{90C014E2-6940-4BEB-BDB8-37D1F2BD7CC7}" dt="2025-05-18T16:31:38.034" v="156" actId="1076"/>
          <ac:spMkLst>
            <pc:docMk/>
            <pc:sldMk cId="3853309893" sldId="262"/>
            <ac:spMk id="3" creationId="{6B952EAD-3E40-CDCF-6FB2-93C32F3922F3}"/>
          </ac:spMkLst>
        </pc:spChg>
        <pc:spChg chg="add mod">
          <ac:chgData name="Paraskevas Papageorgiou" userId="929e30f2-0020-44f8-b136-f4769770a530" providerId="ADAL" clId="{90C014E2-6940-4BEB-BDB8-37D1F2BD7CC7}" dt="2025-05-15T20:23:38.911" v="20" actId="20577"/>
          <ac:spMkLst>
            <pc:docMk/>
            <pc:sldMk cId="3853309893" sldId="262"/>
            <ac:spMk id="5" creationId="{AF38BBD2-1744-77F9-527B-BC4522681AFB}"/>
          </ac:spMkLst>
        </pc:spChg>
        <pc:spChg chg="add mod">
          <ac:chgData name="Paraskevas Papageorgiou" userId="929e30f2-0020-44f8-b136-f4769770a530" providerId="ADAL" clId="{90C014E2-6940-4BEB-BDB8-37D1F2BD7CC7}" dt="2025-05-18T16:30:38.907" v="141" actId="14100"/>
          <ac:spMkLst>
            <pc:docMk/>
            <pc:sldMk cId="3853309893" sldId="262"/>
            <ac:spMk id="8" creationId="{0A57FABA-0BC6-E9CE-78EB-3509464DF9C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EF771-7449-A763-68B8-850506CDF1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E9486B-045F-A425-D6A1-3E81B41E2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BE53D8-CA61-2036-81B1-AF252BEEC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E45FA-24C1-467D-A042-17EA02D53720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E82CB6-D0CC-DA90-1008-726493A6B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1BE407-9B6F-A8FA-6142-3EFB931CF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0DCC6-390A-4040-B893-D10634FB4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394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A4B8A-9FC2-2819-755C-E50FE7031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DE0F13-CEBD-41D7-040C-1213D7D083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A2876B-EEE6-BF18-EBD4-4244DAC78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E45FA-24C1-467D-A042-17EA02D53720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01F05-F800-2F08-7CC8-54A7CC9C2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C24CA-EFB5-B005-3E0F-8E1CE0E62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0DCC6-390A-4040-B893-D10634FB4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125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CA4186-72FC-8F25-180D-7E6F6CF4AE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D563B0-2C3B-4AC5-841A-B02D00D8E4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AE24F6-E6D6-0435-C56C-5065322F7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E45FA-24C1-467D-A042-17EA02D53720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1EC0D-96E3-49BF-CD58-B6690AD69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82F452-4E84-D4E6-5B67-8461064A7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0DCC6-390A-4040-B893-D10634FB4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312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617EE-9694-2727-EBCC-1AA9350DE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B02835-D237-9451-B446-18A7018469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95ECC8-6F3C-1B23-26B8-D9DDC23FC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E45FA-24C1-467D-A042-17EA02D53720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0A98E3-0454-4567-546B-CD7A083A6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DAEFE3-0433-D049-0694-16A553C37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0DCC6-390A-4040-B893-D10634FB4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758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17BF3-95F0-A6DF-724D-AD3AFE248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75114-85A8-36B2-F882-2F2B242DE5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ADAA65-4336-74D3-614F-20A904007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E45FA-24C1-467D-A042-17EA02D53720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004BE2-62E6-3BC6-FF00-D44E1DF15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7FEDA5-7594-0813-406D-E0304C951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0DCC6-390A-4040-B893-D10634FB4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207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E59DB-CFC5-D837-9B0B-BBD12C1E1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BFFDE8-2D41-CF1B-5885-C3D80EFFE5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A95BFB-191D-1A03-B700-2917035E4A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E7EA17-73F1-40D9-7023-148F87002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E45FA-24C1-467D-A042-17EA02D53720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451DF5-5E95-2D9C-1A2D-FFDC61DC3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3CF28A-58A3-9657-5147-DA5CF73BB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0DCC6-390A-4040-B893-D10634FB4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512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431E0-D2C2-7378-21B7-3320693E9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A0F6EC-ED22-DD3C-6F90-0C1B7B39A3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F3FF41-427B-CA9C-C8C5-A3A9CC61B4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7C461A-E934-95A9-FB93-EF0756252E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0C8942-C5F3-4E48-880C-61BD654F78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F95C05-571B-C719-F5B5-652ED6B3D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E45FA-24C1-467D-A042-17EA02D53720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BDD997-EBB7-7031-E7A8-D2708D2FD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BA7F70-B1AB-77BB-D41B-448D3D802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0DCC6-390A-4040-B893-D10634FB4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145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569AB-3ECC-5474-C052-5F7FB77DC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1580F5-AF4B-4443-6E5F-54E8F4F23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E45FA-24C1-467D-A042-17EA02D53720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CF6809-FF10-9D40-E130-D78A29904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991B97-EE11-3A16-6133-6474C81AF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0DCC6-390A-4040-B893-D10634FB4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009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9418F3-4678-1A24-2629-2DE7B0143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E45FA-24C1-467D-A042-17EA02D53720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CB589F-138A-C4B3-58F2-A2694F455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2D1150-02F3-0DC3-6344-22EC505EA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0DCC6-390A-4040-B893-D10634FB4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090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614B3-E5D5-B8FA-800B-6B26E8496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13FD9A-B75F-3214-BB2D-E79A2BE18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9C3718-C4E6-E9FD-6D35-75E5060FD8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8BED80-D85A-16AA-0D4A-F0B8E6BCF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E45FA-24C1-467D-A042-17EA02D53720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17C694-ED58-8CDF-B3E1-C9F202604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E30585-39EF-C23F-5067-8EF5E0A5B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0DCC6-390A-4040-B893-D10634FB4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647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FF393-9C85-F6AA-2683-9B420FC38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8CD7FA-A5F0-8CC7-B71D-E0876C7486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DC7A62-5C07-8FC2-BCA9-2222163C90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E1289E-58C5-0B61-E41D-5ACF7734A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E45FA-24C1-467D-A042-17EA02D53720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5CD8A0-F8DD-9173-52AD-D8D428661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2CC6F6-67C3-8B07-882D-F594AA240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0DCC6-390A-4040-B893-D10634FB4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573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3AC6DB-CA7D-52E0-4E5E-F4323A670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0BB30F-7793-51E8-4687-66F24A1111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885D1-166D-6DC1-1037-402A48AF40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55E45FA-24C1-467D-A042-17EA02D53720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4F91EB-5AE3-0699-586E-FE27CFA667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DC94A-2CEC-3005-800D-BAF1B4D5C1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6C0DCC6-390A-4040-B893-D10634FB4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982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sch.gr/infosec/5-2-2-vasikes-arches-asfaleias-pliroforia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hyperlink" Target="https://saferinternet4kids.gr/yliko/afises/cellphone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canned.page/p/68190ddd6096c" TargetMode="External"/><Relationship Id="rId5" Type="http://schemas.openxmlformats.org/officeDocument/2006/relationships/hyperlink" Target="https://scanned.page/p/68190a80eb803" TargetMode="External"/><Relationship Id="rId4" Type="http://schemas.openxmlformats.org/officeDocument/2006/relationships/hyperlink" Target="https://blogs.sch.gr/npaisop/files/2015/02/4_ABC_booklet.pdf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saferinternet4kids.gr/back-to-school/back-to-school-2021/quiz-apates/" TargetMode="External"/><Relationship Id="rId7" Type="http://schemas.openxmlformats.org/officeDocument/2006/relationships/hyperlink" Target="https://saferinternet4kids.gr/%cf%83%cf%87%ce%ad%ce%b4%ce%b9%ce%b1-%ce%bc%ce%b1%ce%b8%ce%b7%ce%bc%ce%ac%cf%84%cf%89%ce%bd/school_manuals_high_school/" TargetMode="External"/><Relationship Id="rId2" Type="http://schemas.openxmlformats.org/officeDocument/2006/relationships/hyperlink" Target="https://saferinternet4kids.gr/%ce%b1%cf%81%cf%87%ce%b9%ce%ba%ce%ae/password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aferinternet4kids.gr/afises-2/words_have_power/" TargetMode="External"/><Relationship Id="rId5" Type="http://schemas.openxmlformats.org/officeDocument/2006/relationships/hyperlink" Target="https://saferinternet4kids.gr/afises-2/anartisi-fwtografiwn/" TargetMode="External"/><Relationship Id="rId4" Type="http://schemas.openxmlformats.org/officeDocument/2006/relationships/hyperlink" Target="https://saferinternet4kids.gr/afises-2/do_not_talk_to_strangers/" TargetMode="External"/><Relationship Id="rId9" Type="http://schemas.openxmlformats.org/officeDocument/2006/relationships/hyperlink" Target="https://saferinternet4kids.gr/afises-2/talk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saferinternet4kids.gr/gdpr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aferinternet4kids.gr/home_cyber_sec/" TargetMode="External"/><Relationship Id="rId2" Type="http://schemas.openxmlformats.org/officeDocument/2006/relationships/hyperlink" Target="https://saferinternet4kids.gr/sid/sid-2025/sid_2025_parentes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9PiUR-x1tdI" TargetMode="Externa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aferinternet.gr/" TargetMode="External"/><Relationship Id="rId7" Type="http://schemas.openxmlformats.org/officeDocument/2006/relationships/image" Target="../media/image9.png"/><Relationship Id="rId2" Type="http://schemas.openxmlformats.org/officeDocument/2006/relationships/hyperlink" Target="https://blogs.sch.gr/infosec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pps.mathesis.cup.gr/learning/course/course-v1:Law+GDPR+19E/home" TargetMode="External"/><Relationship Id="rId5" Type="http://schemas.openxmlformats.org/officeDocument/2006/relationships/hyperlink" Target="https://better-internet-for-kids.europa.eu/en/saferinternetday" TargetMode="External"/><Relationship Id="rId4" Type="http://schemas.openxmlformats.org/officeDocument/2006/relationships/hyperlink" Target="https://saferinternet4kids.g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globe with a lock on it&#10;&#10;AI-generated content may be incorrect.">
            <a:extLst>
              <a:ext uri="{FF2B5EF4-FFF2-40B4-BE49-F238E27FC236}">
                <a16:creationId xmlns:a16="http://schemas.microsoft.com/office/drawing/2014/main" id="{14AE34B8-0259-3E87-D645-31F1C388B4E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698" r="9089" b="17379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D1EC35-E641-5DB5-4B9B-D8D09AB4BA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 fontScale="90000"/>
          </a:bodyPr>
          <a:lstStyle/>
          <a:p>
            <a:pPr algn="l"/>
            <a:r>
              <a:rPr lang="el-GR" sz="4800" dirty="0">
                <a:solidFill>
                  <a:schemeClr val="bg1"/>
                </a:solidFill>
              </a:rPr>
              <a:t>Κατανοώντας τον GDPR και παραμένοντας ασφαλείς στο διαδίκτυο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41CD41-2C77-6A10-6187-BC2F2FB382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l-GR" sz="2000" dirty="0">
                <a:solidFill>
                  <a:schemeClr val="bg1"/>
                </a:solidFill>
              </a:rPr>
              <a:t>Ένας οδηγός για μαθητές και γονείς</a:t>
            </a:r>
            <a:endParaRPr lang="en-US" sz="2000" dirty="0">
              <a:solidFill>
                <a:schemeClr val="bg1"/>
              </a:solidFill>
            </a:endParaRPr>
          </a:p>
          <a:p>
            <a:pPr algn="l"/>
            <a:endParaRPr lang="en-US" sz="2000" dirty="0">
              <a:solidFill>
                <a:schemeClr val="bg1"/>
              </a:solidFill>
            </a:endParaRPr>
          </a:p>
          <a:p>
            <a:pPr algn="l"/>
            <a:r>
              <a:rPr lang="el-GR" sz="2000" b="1" dirty="0">
                <a:solidFill>
                  <a:srgbClr val="FFFF00"/>
                </a:solidFill>
              </a:rPr>
              <a:t>Ας μάθουμε πώς να παραμένουμε ασφαλείς στον ψηφιακό κόσμο!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1533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logo of a shield&#10;&#10;AI-generated content may be incorrect.">
            <a:extLst>
              <a:ext uri="{FF2B5EF4-FFF2-40B4-BE49-F238E27FC236}">
                <a16:creationId xmlns:a16="http://schemas.microsoft.com/office/drawing/2014/main" id="{79392BDB-A098-6173-A354-04279AEF55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35" r="9089" b="1584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AutoShape 8">
            <a:extLst>
              <a:ext uri="{FF2B5EF4-FFF2-40B4-BE49-F238E27FC236}">
                <a16:creationId xmlns:a16="http://schemas.microsoft.com/office/drawing/2014/main" id="{0A6AD520-F52D-FD10-86A8-5B5480427505}"/>
              </a:ext>
            </a:extLst>
          </p:cNvPr>
          <p:cNvSpPr>
            <a:spLocks noGrp="1" noChangeAspect="1" noChangeArrowheads="1"/>
          </p:cNvSpPr>
          <p:nvPr>
            <p:ph type="ctrTitle"/>
          </p:nvPr>
        </p:nvSpPr>
        <p:spPr bwMode="auto">
          <a:xfrm>
            <a:off x="477980" y="224866"/>
            <a:ext cx="4023360" cy="320413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91440" tIns="45720" rIns="91440" bIns="45720" numCol="1" anchor="b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el-GR" sz="4800" dirty="0">
                <a:solidFill>
                  <a:schemeClr val="bg1"/>
                </a:solidFill>
              </a:rPr>
              <a:t>GDPR = Γενικός Κανονισμός για την Προστασία Δεδομένων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5D459C-2233-1E8A-751E-1F8AC55136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3539068"/>
            <a:ext cx="4023359" cy="2541996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l-GR" sz="2000" dirty="0">
                <a:solidFill>
                  <a:schemeClr val="bg1"/>
                </a:solidFill>
              </a:rPr>
              <a:t>Ένας νόμος στην ΕΕ για την προστασία των προσωπικών σας δεδομένων (όπως όνομα, email, φωτογραφίες)</a:t>
            </a:r>
            <a:endParaRPr lang="en-US" sz="2000" dirty="0">
              <a:solidFill>
                <a:schemeClr val="bg1"/>
              </a:solidFill>
            </a:endParaRPr>
          </a:p>
          <a:p>
            <a:pPr algn="l"/>
            <a:r>
              <a:rPr lang="el-GR" sz="2000" dirty="0">
                <a:solidFill>
                  <a:schemeClr val="bg1"/>
                </a:solidFill>
              </a:rPr>
              <a:t>Εξασφαλίζει ότι οι εταιρείες διατηρούν τις πληροφορίες σας ασφαλείς και τις χρησιμοποιούν υπεύθυνα</a:t>
            </a:r>
            <a:endParaRPr lang="en-US" sz="2000" dirty="0">
              <a:solidFill>
                <a:schemeClr val="bg1"/>
              </a:solidFill>
            </a:endParaRPr>
          </a:p>
          <a:p>
            <a:pPr algn="l"/>
            <a:r>
              <a:rPr lang="el-GR" sz="2000" b="1" dirty="0">
                <a:solidFill>
                  <a:srgbClr val="FFFF00"/>
                </a:solidFill>
              </a:rPr>
              <a:t>Γιατί έχει σημασία για εσάς: </a:t>
            </a:r>
            <a:endParaRPr lang="en-US" sz="2000" b="1" dirty="0">
              <a:solidFill>
                <a:srgbClr val="FFFF00"/>
              </a:solidFill>
            </a:endParaRPr>
          </a:p>
          <a:p>
            <a:pPr algn="l"/>
            <a:r>
              <a:rPr lang="el-GR" sz="2000" dirty="0">
                <a:solidFill>
                  <a:schemeClr val="bg1"/>
                </a:solidFill>
              </a:rPr>
              <a:t>Τα δεδομένα σας είναι πολύτιμα και ο ΓΚΠΔ συμβάλλει στην προστασία τους!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1848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42F7C9-BEC7-73ED-F3B5-76636988E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325369"/>
            <a:ext cx="4670097" cy="1956841"/>
          </a:xfrm>
        </p:spPr>
        <p:txBody>
          <a:bodyPr anchor="b">
            <a:normAutofit fontScale="90000"/>
          </a:bodyPr>
          <a:lstStyle/>
          <a:p>
            <a:r>
              <a:rPr lang="el-GR" sz="5400" dirty="0">
                <a:solidFill>
                  <a:schemeClr val="bg1"/>
                </a:solidFill>
              </a:rPr>
              <a:t>Γιατί πρέπει να ενδιαφέρεστε για την ΑΠΣ;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cartoon of a person in a mask and black hoodie using a computer&#10;&#10;AI-generated content may be incorrect.">
            <a:extLst>
              <a:ext uri="{FF2B5EF4-FFF2-40B4-BE49-F238E27FC236}">
                <a16:creationId xmlns:a16="http://schemas.microsoft.com/office/drawing/2014/main" id="{D0B34400-4839-FA42-0101-34CE6AC1A19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0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523E9C-5F4A-DA17-737F-222C7879F824}"/>
              </a:ext>
            </a:extLst>
          </p:cNvPr>
          <p:cNvSpPr txBox="1"/>
          <p:nvPr/>
        </p:nvSpPr>
        <p:spPr>
          <a:xfrm>
            <a:off x="175099" y="2869660"/>
            <a:ext cx="513507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Η ΑΠΣ προστατεύει τις συσκευές σας (τηλέφωνο, φορητό υπολογιστή) και τα δεδομένα σας από βλάβες.</a:t>
            </a:r>
          </a:p>
          <a:p>
            <a:r>
              <a:rPr lang="el-GR" dirty="0">
                <a:solidFill>
                  <a:schemeClr val="bg1"/>
                </a:solidFill>
              </a:rPr>
              <a:t>Χωρίς αυτήν, οι κακοποιοί μπορούν να κλέψουν τις πληροφορίες σας ή να σας βλάψουν στο διαδίκτυο.</a:t>
            </a:r>
          </a:p>
          <a:p>
            <a:endParaRPr lang="el-GR" dirty="0">
              <a:solidFill>
                <a:schemeClr val="bg1"/>
              </a:solidFill>
            </a:endParaRPr>
          </a:p>
          <a:p>
            <a:endParaRPr lang="el-GR" dirty="0">
              <a:solidFill>
                <a:schemeClr val="bg1"/>
              </a:solidFill>
            </a:endParaRPr>
          </a:p>
          <a:p>
            <a:r>
              <a:rPr lang="el-GR" dirty="0">
                <a:solidFill>
                  <a:srgbClr val="FFFF00"/>
                </a:solidFill>
              </a:rPr>
              <a:t>Έχετε τη δύναμη να παραμείνετε ασφαλείς με απλά βήματα.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66287B-58B0-09AE-1DB4-5553D906672F}"/>
              </a:ext>
            </a:extLst>
          </p:cNvPr>
          <p:cNvSpPr txBox="1"/>
          <p:nvPr/>
        </p:nvSpPr>
        <p:spPr>
          <a:xfrm>
            <a:off x="77820" y="5833326"/>
            <a:ext cx="5340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b="1" dirty="0">
                <a:solidFill>
                  <a:srgbClr val="FF0000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Εμπιστευτικότητα</a:t>
            </a:r>
            <a:r>
              <a:rPr lang="en-US" sz="1800" b="1" dirty="0">
                <a:solidFill>
                  <a:srgbClr val="FF0000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l-GR" sz="1800" b="1" dirty="0">
                <a:solidFill>
                  <a:srgbClr val="FF0000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–</a:t>
            </a:r>
            <a:r>
              <a:rPr lang="en-US" sz="1800" b="1" dirty="0">
                <a:solidFill>
                  <a:srgbClr val="FF0000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l-GR" sz="1800" b="1" dirty="0">
                <a:solidFill>
                  <a:srgbClr val="FF0000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Ακεραιότητα</a:t>
            </a:r>
            <a:r>
              <a:rPr lang="en-US" sz="1800" b="1" dirty="0">
                <a:solidFill>
                  <a:srgbClr val="FF0000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l-GR" sz="1800" b="1" dirty="0">
                <a:solidFill>
                  <a:srgbClr val="FF0000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lang="en-US" sz="1800" b="1" dirty="0">
                <a:solidFill>
                  <a:srgbClr val="FF0000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l-GR" sz="1800" b="1" dirty="0">
                <a:solidFill>
                  <a:srgbClr val="FF0000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Διαθεσιμότητα</a:t>
            </a:r>
            <a:r>
              <a:rPr lang="el-GR" sz="1800" dirty="0">
                <a:solidFill>
                  <a:srgbClr val="FF0000"/>
                </a:solidFill>
                <a:latin typeface="+mn-lt"/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594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776D29F-0A2C-4F75-8582-7C7DFCBD1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23E499-8D23-883E-E489-D93966E12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981" y="228522"/>
            <a:ext cx="5194482" cy="209091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000" dirty="0" err="1">
                <a:solidFill>
                  <a:schemeClr val="bg1"/>
                </a:solidFill>
              </a:rPr>
              <a:t>Πώς</a:t>
            </a:r>
            <a:r>
              <a:rPr lang="en-US" sz="5000" dirty="0">
                <a:solidFill>
                  <a:schemeClr val="bg1"/>
                </a:solidFill>
              </a:rPr>
              <a:t> να π</a:t>
            </a:r>
            <a:r>
              <a:rPr lang="en-US" sz="5000" dirty="0" err="1">
                <a:solidFill>
                  <a:schemeClr val="bg1"/>
                </a:solidFill>
              </a:rPr>
              <a:t>ροστ</a:t>
            </a:r>
            <a:r>
              <a:rPr lang="en-US" sz="5000" dirty="0">
                <a:solidFill>
                  <a:schemeClr val="bg1"/>
                </a:solidFill>
              </a:rPr>
              <a:t>ατεύσετε τον εαυτό σας</a:t>
            </a:r>
          </a:p>
        </p:txBody>
      </p:sp>
      <p:pic>
        <p:nvPicPr>
          <p:cNvPr id="5" name="Content Placeholder 4" descr="A person sitting at a computer&#10;&#10;AI-generated content may be incorrect.">
            <a:extLst>
              <a:ext uri="{FF2B5EF4-FFF2-40B4-BE49-F238E27FC236}">
                <a16:creationId xmlns:a16="http://schemas.microsoft.com/office/drawing/2014/main" id="{0ABC6676-8815-108D-3E6E-D4780226C9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5" r="1265"/>
          <a:stretch/>
        </p:blipFill>
        <p:spPr>
          <a:xfrm>
            <a:off x="5759640" y="101329"/>
            <a:ext cx="6379787" cy="6654798"/>
          </a:xfrm>
          <a:custGeom>
            <a:avLst/>
            <a:gdLst/>
            <a:ahLst/>
            <a:cxnLst/>
            <a:rect l="l" t="t" r="r" b="b"/>
            <a:pathLst>
              <a:path w="6509657" h="6857999">
                <a:moveTo>
                  <a:pt x="752157" y="6118149"/>
                </a:moveTo>
                <a:cubicBezTo>
                  <a:pt x="745608" y="6124102"/>
                  <a:pt x="737987" y="6129341"/>
                  <a:pt x="730938" y="6133722"/>
                </a:cubicBezTo>
                <a:cubicBezTo>
                  <a:pt x="723794" y="6138152"/>
                  <a:pt x="718448" y="6143474"/>
                  <a:pt x="714778" y="6149379"/>
                </a:cubicBezTo>
                <a:lnTo>
                  <a:pt x="709303" y="6166562"/>
                </a:lnTo>
                <a:lnTo>
                  <a:pt x="714778" y="6149380"/>
                </a:lnTo>
                <a:cubicBezTo>
                  <a:pt x="718448" y="6143474"/>
                  <a:pt x="723794" y="6138152"/>
                  <a:pt x="730938" y="6133723"/>
                </a:cubicBezTo>
                <a:cubicBezTo>
                  <a:pt x="737987" y="6129341"/>
                  <a:pt x="745608" y="6124102"/>
                  <a:pt x="752157" y="6118149"/>
                </a:cubicBezTo>
                <a:close/>
                <a:moveTo>
                  <a:pt x="844000" y="4941372"/>
                </a:moveTo>
                <a:lnTo>
                  <a:pt x="840670" y="4950868"/>
                </a:lnTo>
                <a:lnTo>
                  <a:pt x="830985" y="4991382"/>
                </a:lnTo>
                <a:lnTo>
                  <a:pt x="840670" y="4950869"/>
                </a:lnTo>
                <a:close/>
                <a:moveTo>
                  <a:pt x="840061" y="4749807"/>
                </a:moveTo>
                <a:cubicBezTo>
                  <a:pt x="852197" y="4762827"/>
                  <a:pt x="853054" y="4781365"/>
                  <a:pt x="854768" y="4799797"/>
                </a:cubicBezTo>
                <a:cubicBezTo>
                  <a:pt x="853054" y="4781365"/>
                  <a:pt x="852197" y="4762826"/>
                  <a:pt x="840061" y="4749807"/>
                </a:cubicBezTo>
                <a:close/>
                <a:moveTo>
                  <a:pt x="822263" y="4543185"/>
                </a:moveTo>
                <a:lnTo>
                  <a:pt x="816857" y="4557091"/>
                </a:lnTo>
                <a:cubicBezTo>
                  <a:pt x="805236" y="4573618"/>
                  <a:pt x="796449" y="4588275"/>
                  <a:pt x="790493" y="4602021"/>
                </a:cubicBezTo>
                <a:cubicBezTo>
                  <a:pt x="796449" y="4588275"/>
                  <a:pt x="805236" y="4573618"/>
                  <a:pt x="816857" y="4557092"/>
                </a:cubicBezTo>
                <a:cubicBezTo>
                  <a:pt x="819238" y="4553662"/>
                  <a:pt x="821286" y="4548281"/>
                  <a:pt x="822263" y="4543185"/>
                </a:cubicBezTo>
                <a:close/>
                <a:moveTo>
                  <a:pt x="356045" y="2819253"/>
                </a:moveTo>
                <a:lnTo>
                  <a:pt x="344401" y="2827483"/>
                </a:lnTo>
                <a:lnTo>
                  <a:pt x="344399" y="2827486"/>
                </a:lnTo>
                <a:lnTo>
                  <a:pt x="325550" y="2842392"/>
                </a:lnTo>
                <a:lnTo>
                  <a:pt x="315896" y="2861156"/>
                </a:lnTo>
                <a:lnTo>
                  <a:pt x="344399" y="2827486"/>
                </a:lnTo>
                <a:lnTo>
                  <a:pt x="344401" y="2827484"/>
                </a:lnTo>
                <a:close/>
                <a:moveTo>
                  <a:pt x="425699" y="1974015"/>
                </a:moveTo>
                <a:cubicBezTo>
                  <a:pt x="427224" y="1991685"/>
                  <a:pt x="433462" y="2008497"/>
                  <a:pt x="449941" y="2023547"/>
                </a:cubicBezTo>
                <a:cubicBezTo>
                  <a:pt x="441702" y="2016020"/>
                  <a:pt x="436022" y="2008056"/>
                  <a:pt x="432213" y="1999763"/>
                </a:cubicBezTo>
                <a:close/>
                <a:moveTo>
                  <a:pt x="442893" y="1768838"/>
                </a:moveTo>
                <a:cubicBezTo>
                  <a:pt x="451656" y="1779981"/>
                  <a:pt x="453942" y="1790986"/>
                  <a:pt x="452275" y="1801558"/>
                </a:cubicBezTo>
                <a:lnTo>
                  <a:pt x="451495" y="1785412"/>
                </a:lnTo>
                <a:cubicBezTo>
                  <a:pt x="450037" y="1779948"/>
                  <a:pt x="447274" y="1774411"/>
                  <a:pt x="442893" y="1768838"/>
                </a:cubicBezTo>
                <a:close/>
                <a:moveTo>
                  <a:pt x="333304" y="520953"/>
                </a:moveTo>
                <a:cubicBezTo>
                  <a:pt x="333743" y="528850"/>
                  <a:pt x="335480" y="536547"/>
                  <a:pt x="337867" y="544146"/>
                </a:cubicBezTo>
                <a:lnTo>
                  <a:pt x="340032" y="549926"/>
                </a:lnTo>
                <a:lnTo>
                  <a:pt x="340448" y="551717"/>
                </a:lnTo>
                <a:lnTo>
                  <a:pt x="346286" y="566616"/>
                </a:lnTo>
                <a:lnTo>
                  <a:pt x="346338" y="566754"/>
                </a:lnTo>
                <a:lnTo>
                  <a:pt x="352655" y="583595"/>
                </a:lnTo>
                <a:lnTo>
                  <a:pt x="359452" y="612658"/>
                </a:lnTo>
                <a:cubicBezTo>
                  <a:pt x="358987" y="604728"/>
                  <a:pt x="357230" y="597005"/>
                  <a:pt x="354829" y="589388"/>
                </a:cubicBezTo>
                <a:lnTo>
                  <a:pt x="352655" y="583595"/>
                </a:lnTo>
                <a:lnTo>
                  <a:pt x="352236" y="581804"/>
                </a:lnTo>
                <a:lnTo>
                  <a:pt x="346286" y="566616"/>
                </a:lnTo>
                <a:lnTo>
                  <a:pt x="340032" y="549926"/>
                </a:lnTo>
                <a:close/>
                <a:moveTo>
                  <a:pt x="384407" y="268794"/>
                </a:moveTo>
                <a:lnTo>
                  <a:pt x="387838" y="328017"/>
                </a:lnTo>
                <a:cubicBezTo>
                  <a:pt x="389527" y="318646"/>
                  <a:pt x="389932" y="309031"/>
                  <a:pt x="389283" y="299164"/>
                </a:cubicBezTo>
                <a:cubicBezTo>
                  <a:pt x="388635" y="289296"/>
                  <a:pt x="386932" y="279176"/>
                  <a:pt x="384407" y="268794"/>
                </a:cubicBezTo>
                <a:close/>
                <a:moveTo>
                  <a:pt x="66991" y="0"/>
                </a:moveTo>
                <a:lnTo>
                  <a:pt x="6509657" y="0"/>
                </a:lnTo>
                <a:lnTo>
                  <a:pt x="6509657" y="6857999"/>
                </a:lnTo>
                <a:lnTo>
                  <a:pt x="149318" y="6857999"/>
                </a:lnTo>
                <a:lnTo>
                  <a:pt x="149318" y="6857457"/>
                </a:lnTo>
                <a:lnTo>
                  <a:pt x="22079" y="6857457"/>
                </a:lnTo>
                <a:lnTo>
                  <a:pt x="26850" y="6796804"/>
                </a:lnTo>
                <a:cubicBezTo>
                  <a:pt x="32161" y="6777207"/>
                  <a:pt x="39591" y="6758011"/>
                  <a:pt x="44354" y="6738388"/>
                </a:cubicBezTo>
                <a:cubicBezTo>
                  <a:pt x="48736" y="6720103"/>
                  <a:pt x="58832" y="6702955"/>
                  <a:pt x="67214" y="6685617"/>
                </a:cubicBezTo>
                <a:cubicBezTo>
                  <a:pt x="83217" y="6652472"/>
                  <a:pt x="73120" y="6617036"/>
                  <a:pt x="77310" y="6583128"/>
                </a:cubicBezTo>
                <a:cubicBezTo>
                  <a:pt x="78645" y="6572269"/>
                  <a:pt x="80168" y="6561411"/>
                  <a:pt x="82837" y="6550742"/>
                </a:cubicBezTo>
                <a:cubicBezTo>
                  <a:pt x="89885" y="6521593"/>
                  <a:pt x="95981" y="6491874"/>
                  <a:pt x="105697" y="6463490"/>
                </a:cubicBezTo>
                <a:cubicBezTo>
                  <a:pt x="116556" y="6431292"/>
                  <a:pt x="131034" y="6400429"/>
                  <a:pt x="146086" y="6363664"/>
                </a:cubicBezTo>
                <a:cubicBezTo>
                  <a:pt x="142275" y="6350899"/>
                  <a:pt x="131986" y="6331277"/>
                  <a:pt x="131034" y="6311084"/>
                </a:cubicBezTo>
                <a:cubicBezTo>
                  <a:pt x="127795" y="6246121"/>
                  <a:pt x="145513" y="6185351"/>
                  <a:pt x="173518" y="6127247"/>
                </a:cubicBezTo>
                <a:cubicBezTo>
                  <a:pt x="181899" y="6109530"/>
                  <a:pt x="187424" y="6090477"/>
                  <a:pt x="195616" y="6072569"/>
                </a:cubicBezTo>
                <a:cubicBezTo>
                  <a:pt x="198472" y="6066284"/>
                  <a:pt x="204569" y="6058092"/>
                  <a:pt x="210285" y="6056948"/>
                </a:cubicBezTo>
                <a:cubicBezTo>
                  <a:pt x="243432" y="6050282"/>
                  <a:pt x="242863" y="6025515"/>
                  <a:pt x="244766" y="5999796"/>
                </a:cubicBezTo>
                <a:cubicBezTo>
                  <a:pt x="247051" y="5969124"/>
                  <a:pt x="252386" y="5938836"/>
                  <a:pt x="256958" y="5908355"/>
                </a:cubicBezTo>
                <a:cubicBezTo>
                  <a:pt x="257530" y="5904353"/>
                  <a:pt x="261531" y="5900735"/>
                  <a:pt x="264200" y="5897114"/>
                </a:cubicBezTo>
                <a:cubicBezTo>
                  <a:pt x="268199" y="5891590"/>
                  <a:pt x="274295" y="5886447"/>
                  <a:pt x="275818" y="5880348"/>
                </a:cubicBezTo>
                <a:cubicBezTo>
                  <a:pt x="283249" y="5849107"/>
                  <a:pt x="289535" y="5817674"/>
                  <a:pt x="296393" y="5786239"/>
                </a:cubicBezTo>
                <a:cubicBezTo>
                  <a:pt x="297918" y="5779191"/>
                  <a:pt x="299823" y="5771953"/>
                  <a:pt x="302870" y="5765474"/>
                </a:cubicBezTo>
                <a:cubicBezTo>
                  <a:pt x="305728" y="5759378"/>
                  <a:pt x="310683" y="5754234"/>
                  <a:pt x="313730" y="5748136"/>
                </a:cubicBezTo>
                <a:cubicBezTo>
                  <a:pt x="321920" y="5731564"/>
                  <a:pt x="329541" y="5714607"/>
                  <a:pt x="338685" y="5695178"/>
                </a:cubicBezTo>
                <a:cubicBezTo>
                  <a:pt x="321541" y="5684320"/>
                  <a:pt x="331257" y="5669647"/>
                  <a:pt x="339447" y="5651360"/>
                </a:cubicBezTo>
                <a:cubicBezTo>
                  <a:pt x="347830" y="5632691"/>
                  <a:pt x="350497" y="5611164"/>
                  <a:pt x="353545" y="5590590"/>
                </a:cubicBezTo>
                <a:cubicBezTo>
                  <a:pt x="359070" y="5552869"/>
                  <a:pt x="362499" y="5514957"/>
                  <a:pt x="367451" y="5477239"/>
                </a:cubicBezTo>
                <a:cubicBezTo>
                  <a:pt x="368595" y="5469236"/>
                  <a:pt x="370690" y="5460092"/>
                  <a:pt x="375454" y="5453995"/>
                </a:cubicBezTo>
                <a:cubicBezTo>
                  <a:pt x="407459" y="5412276"/>
                  <a:pt x="416411" y="5361598"/>
                  <a:pt x="413366" y="5313403"/>
                </a:cubicBezTo>
                <a:cubicBezTo>
                  <a:pt x="411078" y="5275491"/>
                  <a:pt x="409363" y="5238343"/>
                  <a:pt x="412601" y="5200813"/>
                </a:cubicBezTo>
                <a:cubicBezTo>
                  <a:pt x="412793" y="5197955"/>
                  <a:pt x="412411" y="5194145"/>
                  <a:pt x="410887" y="5192051"/>
                </a:cubicBezTo>
                <a:cubicBezTo>
                  <a:pt x="400791" y="5179097"/>
                  <a:pt x="400029" y="5165570"/>
                  <a:pt x="398315" y="5148995"/>
                </a:cubicBezTo>
                <a:cubicBezTo>
                  <a:pt x="395837" y="5125562"/>
                  <a:pt x="397553" y="5104036"/>
                  <a:pt x="401743" y="5082317"/>
                </a:cubicBezTo>
                <a:cubicBezTo>
                  <a:pt x="404791" y="5066505"/>
                  <a:pt x="411078" y="5050504"/>
                  <a:pt x="419080" y="5036405"/>
                </a:cubicBezTo>
                <a:cubicBezTo>
                  <a:pt x="430320" y="5016785"/>
                  <a:pt x="434701" y="4997922"/>
                  <a:pt x="419841" y="4979253"/>
                </a:cubicBezTo>
                <a:cubicBezTo>
                  <a:pt x="404029" y="4959061"/>
                  <a:pt x="409553" y="4936201"/>
                  <a:pt x="408983" y="4913909"/>
                </a:cubicBezTo>
                <a:cubicBezTo>
                  <a:pt x="408791" y="4904195"/>
                  <a:pt x="409175" y="4893907"/>
                  <a:pt x="406697" y="4884572"/>
                </a:cubicBezTo>
                <a:cubicBezTo>
                  <a:pt x="399647" y="4857522"/>
                  <a:pt x="388978" y="4831420"/>
                  <a:pt x="384216" y="4803988"/>
                </a:cubicBezTo>
                <a:cubicBezTo>
                  <a:pt x="381551" y="4788747"/>
                  <a:pt x="386312" y="4771793"/>
                  <a:pt x="389741" y="4755980"/>
                </a:cubicBezTo>
                <a:cubicBezTo>
                  <a:pt x="393362" y="4739978"/>
                  <a:pt x="398885" y="4724167"/>
                  <a:pt x="404601" y="4708734"/>
                </a:cubicBezTo>
                <a:cubicBezTo>
                  <a:pt x="408411" y="4698258"/>
                  <a:pt x="412031" y="4686828"/>
                  <a:pt x="418889" y="4678445"/>
                </a:cubicBezTo>
                <a:cubicBezTo>
                  <a:pt x="434510" y="4659393"/>
                  <a:pt x="437178" y="4639772"/>
                  <a:pt x="428986" y="4617291"/>
                </a:cubicBezTo>
                <a:cubicBezTo>
                  <a:pt x="427651" y="4613864"/>
                  <a:pt x="427651" y="4609863"/>
                  <a:pt x="427462" y="4606053"/>
                </a:cubicBezTo>
                <a:cubicBezTo>
                  <a:pt x="423462" y="4545086"/>
                  <a:pt x="420984" y="4484127"/>
                  <a:pt x="414888" y="4423545"/>
                </a:cubicBezTo>
                <a:cubicBezTo>
                  <a:pt x="412411" y="4398972"/>
                  <a:pt x="401553" y="4375349"/>
                  <a:pt x="394695" y="4351154"/>
                </a:cubicBezTo>
                <a:cubicBezTo>
                  <a:pt x="393362" y="4346201"/>
                  <a:pt x="391265" y="4340674"/>
                  <a:pt x="392218" y="4335722"/>
                </a:cubicBezTo>
                <a:cubicBezTo>
                  <a:pt x="401743" y="4281810"/>
                  <a:pt x="387838" y="4231324"/>
                  <a:pt x="369547" y="4181603"/>
                </a:cubicBezTo>
                <a:cubicBezTo>
                  <a:pt x="367643" y="4176461"/>
                  <a:pt x="368214" y="4170174"/>
                  <a:pt x="368595" y="4164458"/>
                </a:cubicBezTo>
                <a:cubicBezTo>
                  <a:pt x="369928" y="4148453"/>
                  <a:pt x="376597" y="4131119"/>
                  <a:pt x="372597" y="4116641"/>
                </a:cubicBezTo>
                <a:cubicBezTo>
                  <a:pt x="361546" y="4078159"/>
                  <a:pt x="348211" y="4040058"/>
                  <a:pt x="331447" y="4003861"/>
                </a:cubicBezTo>
                <a:cubicBezTo>
                  <a:pt x="314494" y="3967091"/>
                  <a:pt x="300203" y="3932993"/>
                  <a:pt x="317349" y="3890891"/>
                </a:cubicBezTo>
                <a:cubicBezTo>
                  <a:pt x="324589" y="3872985"/>
                  <a:pt x="319445" y="3849362"/>
                  <a:pt x="317541" y="3828785"/>
                </a:cubicBezTo>
                <a:cubicBezTo>
                  <a:pt x="316016" y="3813737"/>
                  <a:pt x="307443" y="3799258"/>
                  <a:pt x="307443" y="3784397"/>
                </a:cubicBezTo>
                <a:cubicBezTo>
                  <a:pt x="307443" y="3744770"/>
                  <a:pt x="297345" y="3709529"/>
                  <a:pt x="276771" y="3675238"/>
                </a:cubicBezTo>
                <a:cubicBezTo>
                  <a:pt x="268770" y="3661899"/>
                  <a:pt x="274106" y="3641134"/>
                  <a:pt x="272009" y="3623799"/>
                </a:cubicBezTo>
                <a:cubicBezTo>
                  <a:pt x="269533" y="3605509"/>
                  <a:pt x="267247" y="3586653"/>
                  <a:pt x="261720" y="3569124"/>
                </a:cubicBezTo>
                <a:cubicBezTo>
                  <a:pt x="247243" y="3523785"/>
                  <a:pt x="230859" y="3479015"/>
                  <a:pt x="215618" y="3433866"/>
                </a:cubicBezTo>
                <a:cubicBezTo>
                  <a:pt x="203045" y="3396719"/>
                  <a:pt x="212951" y="3360139"/>
                  <a:pt x="218286" y="3323372"/>
                </a:cubicBezTo>
                <a:cubicBezTo>
                  <a:pt x="221715" y="3300319"/>
                  <a:pt x="229907" y="3278795"/>
                  <a:pt x="217715" y="3252885"/>
                </a:cubicBezTo>
                <a:cubicBezTo>
                  <a:pt x="206093" y="3228119"/>
                  <a:pt x="208761" y="3196686"/>
                  <a:pt x="202475" y="3168870"/>
                </a:cubicBezTo>
                <a:cubicBezTo>
                  <a:pt x="197141" y="3145436"/>
                  <a:pt x="188566" y="3122770"/>
                  <a:pt x="180184" y="3100099"/>
                </a:cubicBezTo>
                <a:cubicBezTo>
                  <a:pt x="168753" y="3069235"/>
                  <a:pt x="156753" y="3038756"/>
                  <a:pt x="162468" y="3005035"/>
                </a:cubicBezTo>
                <a:cubicBezTo>
                  <a:pt x="168945" y="2966742"/>
                  <a:pt x="144560" y="2940455"/>
                  <a:pt x="128366" y="2910353"/>
                </a:cubicBezTo>
                <a:cubicBezTo>
                  <a:pt x="117318" y="2889587"/>
                  <a:pt x="109126" y="2866918"/>
                  <a:pt x="102268" y="2844248"/>
                </a:cubicBezTo>
                <a:cubicBezTo>
                  <a:pt x="93313" y="2813958"/>
                  <a:pt x="87978" y="2782716"/>
                  <a:pt x="79216" y="2752235"/>
                </a:cubicBezTo>
                <a:cubicBezTo>
                  <a:pt x="66072" y="2706131"/>
                  <a:pt x="55785" y="2659455"/>
                  <a:pt x="63024" y="2611450"/>
                </a:cubicBezTo>
                <a:cubicBezTo>
                  <a:pt x="66262" y="2589352"/>
                  <a:pt x="66072" y="2568774"/>
                  <a:pt x="61307" y="2546678"/>
                </a:cubicBezTo>
                <a:cubicBezTo>
                  <a:pt x="53497" y="2510483"/>
                  <a:pt x="52545" y="2473333"/>
                  <a:pt x="23399" y="2444184"/>
                </a:cubicBezTo>
                <a:cubicBezTo>
                  <a:pt x="13111" y="2433897"/>
                  <a:pt x="10446" y="2415420"/>
                  <a:pt x="5110" y="2400369"/>
                </a:cubicBezTo>
                <a:cubicBezTo>
                  <a:pt x="-1178" y="2383032"/>
                  <a:pt x="2062" y="2370270"/>
                  <a:pt x="20351" y="2360933"/>
                </a:cubicBezTo>
                <a:cubicBezTo>
                  <a:pt x="28541" y="2356744"/>
                  <a:pt x="36543" y="2344741"/>
                  <a:pt x="37877" y="2335405"/>
                </a:cubicBezTo>
                <a:cubicBezTo>
                  <a:pt x="41877" y="2307402"/>
                  <a:pt x="35971" y="2281683"/>
                  <a:pt x="23017" y="2254633"/>
                </a:cubicBezTo>
                <a:cubicBezTo>
                  <a:pt x="10824" y="2229296"/>
                  <a:pt x="12158" y="2197670"/>
                  <a:pt x="7395" y="2168903"/>
                </a:cubicBezTo>
                <a:cubicBezTo>
                  <a:pt x="5680" y="2158712"/>
                  <a:pt x="3062" y="2148519"/>
                  <a:pt x="871" y="2138304"/>
                </a:cubicBezTo>
                <a:lnTo>
                  <a:pt x="0" y="2131532"/>
                </a:lnTo>
                <a:lnTo>
                  <a:pt x="0" y="2072225"/>
                </a:lnTo>
                <a:lnTo>
                  <a:pt x="251" y="2069340"/>
                </a:lnTo>
                <a:cubicBezTo>
                  <a:pt x="2061" y="2056600"/>
                  <a:pt x="4156" y="2043835"/>
                  <a:pt x="5299" y="2030977"/>
                </a:cubicBezTo>
                <a:cubicBezTo>
                  <a:pt x="7203" y="2010974"/>
                  <a:pt x="6442" y="1990589"/>
                  <a:pt x="8729" y="1970586"/>
                </a:cubicBezTo>
                <a:cubicBezTo>
                  <a:pt x="10446" y="1954202"/>
                  <a:pt x="14824" y="1938009"/>
                  <a:pt x="18445" y="1921817"/>
                </a:cubicBezTo>
                <a:cubicBezTo>
                  <a:pt x="19779" y="1915912"/>
                  <a:pt x="24922" y="1910004"/>
                  <a:pt x="24161" y="1904673"/>
                </a:cubicBezTo>
                <a:cubicBezTo>
                  <a:pt x="15968" y="1851709"/>
                  <a:pt x="52545" y="1813610"/>
                  <a:pt x="68738" y="1768838"/>
                </a:cubicBezTo>
                <a:cubicBezTo>
                  <a:pt x="85886" y="1721785"/>
                  <a:pt x="112174" y="1676253"/>
                  <a:pt x="104363" y="1623675"/>
                </a:cubicBezTo>
                <a:cubicBezTo>
                  <a:pt x="99601" y="1591859"/>
                  <a:pt x="88551" y="1561189"/>
                  <a:pt x="81882" y="1529563"/>
                </a:cubicBezTo>
                <a:cubicBezTo>
                  <a:pt x="79597" y="1518324"/>
                  <a:pt x="79978" y="1505751"/>
                  <a:pt x="82264" y="1494509"/>
                </a:cubicBezTo>
                <a:cubicBezTo>
                  <a:pt x="92743" y="1440216"/>
                  <a:pt x="94266" y="1386684"/>
                  <a:pt x="77120" y="1333341"/>
                </a:cubicBezTo>
                <a:cubicBezTo>
                  <a:pt x="74262" y="1324198"/>
                  <a:pt x="71597" y="1314483"/>
                  <a:pt x="71597" y="1304955"/>
                </a:cubicBezTo>
                <a:cubicBezTo>
                  <a:pt x="71597" y="1252757"/>
                  <a:pt x="75597" y="1201512"/>
                  <a:pt x="94266" y="1151600"/>
                </a:cubicBezTo>
                <a:cubicBezTo>
                  <a:pt x="100553" y="1134834"/>
                  <a:pt x="96553" y="1114449"/>
                  <a:pt x="98077" y="1095972"/>
                </a:cubicBezTo>
                <a:cubicBezTo>
                  <a:pt x="99409" y="1078826"/>
                  <a:pt x="99981" y="1061298"/>
                  <a:pt x="104363" y="1044725"/>
                </a:cubicBezTo>
                <a:cubicBezTo>
                  <a:pt x="110839" y="1020529"/>
                  <a:pt x="111601" y="998052"/>
                  <a:pt x="105887" y="973095"/>
                </a:cubicBezTo>
                <a:cubicBezTo>
                  <a:pt x="100553" y="949281"/>
                  <a:pt x="103219" y="923562"/>
                  <a:pt x="103029" y="898797"/>
                </a:cubicBezTo>
                <a:cubicBezTo>
                  <a:pt x="102839" y="871173"/>
                  <a:pt x="102649" y="843552"/>
                  <a:pt x="103601" y="815929"/>
                </a:cubicBezTo>
                <a:cubicBezTo>
                  <a:pt x="103981" y="804877"/>
                  <a:pt x="111601" y="792306"/>
                  <a:pt x="108553" y="783158"/>
                </a:cubicBezTo>
                <a:cubicBezTo>
                  <a:pt x="98267" y="753633"/>
                  <a:pt x="110649" y="724104"/>
                  <a:pt x="105126" y="694576"/>
                </a:cubicBezTo>
                <a:cubicBezTo>
                  <a:pt x="102268" y="680096"/>
                  <a:pt x="110078" y="663713"/>
                  <a:pt x="110839" y="648092"/>
                </a:cubicBezTo>
                <a:cubicBezTo>
                  <a:pt x="112174" y="622564"/>
                  <a:pt x="111601" y="597037"/>
                  <a:pt x="111983" y="571508"/>
                </a:cubicBezTo>
                <a:cubicBezTo>
                  <a:pt x="112174" y="563125"/>
                  <a:pt x="112936" y="554933"/>
                  <a:pt x="113318" y="546552"/>
                </a:cubicBezTo>
                <a:cubicBezTo>
                  <a:pt x="113697" y="539121"/>
                  <a:pt x="115412" y="531310"/>
                  <a:pt x="114080" y="524262"/>
                </a:cubicBezTo>
                <a:cubicBezTo>
                  <a:pt x="109315" y="498733"/>
                  <a:pt x="101505" y="473587"/>
                  <a:pt x="98457" y="447870"/>
                </a:cubicBezTo>
                <a:cubicBezTo>
                  <a:pt x="95792" y="425581"/>
                  <a:pt x="99409" y="402529"/>
                  <a:pt x="97505" y="380050"/>
                </a:cubicBezTo>
                <a:cubicBezTo>
                  <a:pt x="94266" y="340425"/>
                  <a:pt x="88551" y="300800"/>
                  <a:pt x="84930" y="261173"/>
                </a:cubicBezTo>
                <a:cubicBezTo>
                  <a:pt x="84168" y="252600"/>
                  <a:pt x="88933" y="243648"/>
                  <a:pt x="89313" y="234883"/>
                </a:cubicBezTo>
                <a:cubicBezTo>
                  <a:pt x="90266" y="207450"/>
                  <a:pt x="90457" y="180017"/>
                  <a:pt x="91026" y="152584"/>
                </a:cubicBezTo>
                <a:cubicBezTo>
                  <a:pt x="91218" y="136963"/>
                  <a:pt x="90647" y="121150"/>
                  <a:pt x="92361" y="105718"/>
                </a:cubicBezTo>
                <a:cubicBezTo>
                  <a:pt x="94648" y="85336"/>
                  <a:pt x="98077" y="66857"/>
                  <a:pt x="83217" y="47806"/>
                </a:cubicBezTo>
                <a:cubicBezTo>
                  <a:pt x="77453" y="40471"/>
                  <a:pt x="73691" y="32636"/>
                  <a:pt x="71206" y="24480"/>
                </a:cubicBezTo>
                <a:close/>
              </a:path>
            </a:pathLst>
          </a:custGeom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4D41903-2C9D-4F9E-AA1F-6161F8A6F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40986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8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8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E4574B5-C90E-412D-BAB0-B9F483290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40988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7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7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D0A43D3-CE1A-4F0A-D11A-BE9DEE86BF37}"/>
              </a:ext>
            </a:extLst>
          </p:cNvPr>
          <p:cNvSpPr txBox="1">
            <a:spLocks/>
          </p:cNvSpPr>
          <p:nvPr/>
        </p:nvSpPr>
        <p:spPr>
          <a:xfrm>
            <a:off x="486383" y="3555899"/>
            <a:ext cx="5125875" cy="6541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l-GR" dirty="0">
                <a:solidFill>
                  <a:srgbClr val="FFFF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Το αλφαβητάρι του Διαδικτύου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20C8CC5E-74E7-1592-2E17-C5872BAA01EA}"/>
              </a:ext>
            </a:extLst>
          </p:cNvPr>
          <p:cNvSpPr txBox="1">
            <a:spLocks/>
          </p:cNvSpPr>
          <p:nvPr/>
        </p:nvSpPr>
        <p:spPr>
          <a:xfrm>
            <a:off x="2659715" y="4570622"/>
            <a:ext cx="3774507" cy="50937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   </a:t>
            </a:r>
            <a:r>
              <a:rPr lang="en-US" b="1" dirty="0">
                <a:solidFill>
                  <a:srgbClr val="FFFF00"/>
                </a:solidFill>
                <a:hlinkClick r:id="rId5"/>
              </a:rPr>
              <a:t>Virus</a:t>
            </a:r>
            <a:r>
              <a:rPr lang="en-US" b="1" dirty="0">
                <a:solidFill>
                  <a:schemeClr val="accent1"/>
                </a:solidFill>
              </a:rPr>
              <a:t>              </a:t>
            </a:r>
            <a:r>
              <a:rPr lang="en-US" b="1" dirty="0">
                <a:solidFill>
                  <a:srgbClr val="FFFF00"/>
                </a:solidFill>
                <a:hlinkClick r:id="rId6"/>
              </a:rPr>
              <a:t>Spam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7AD347-0C5F-C140-4221-A2BDEBB89CF4}"/>
              </a:ext>
            </a:extLst>
          </p:cNvPr>
          <p:cNvSpPr txBox="1"/>
          <p:nvPr/>
        </p:nvSpPr>
        <p:spPr>
          <a:xfrm>
            <a:off x="486383" y="5308600"/>
            <a:ext cx="39078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chemeClr val="bg1"/>
                </a:solidFill>
                <a:hlinkClick r:id="rId7"/>
              </a:rPr>
              <a:t>Ποια είναι η σωστή ηλικία για να αποκτήσω κινητό τηλέφωνο?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Nesi J</a:t>
            </a:r>
            <a:r>
              <a:rPr lang="el-GR" sz="1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(2025) - </a:t>
            </a:r>
            <a:r>
              <a:rPr lang="en-US" sz="1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Sun</a:t>
            </a:r>
            <a:r>
              <a:rPr lang="el-GR" sz="1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l-GR" sz="1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et al</a:t>
            </a:r>
            <a:r>
              <a:rPr lang="el-GR" sz="1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(2023)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770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F78906C-0BB6-6849-5EA9-B06F73F332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922F5-817A-A523-9EE7-40B4E46E8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981" y="428017"/>
            <a:ext cx="5328684" cy="200959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l-GR" sz="5000" dirty="0">
                <a:solidFill>
                  <a:schemeClr val="bg1"/>
                </a:solidFill>
              </a:rPr>
              <a:t>Πώς να προστατεύσετε τον εαυτό σας </a:t>
            </a:r>
            <a:endParaRPr lang="en-US" sz="5000" dirty="0">
              <a:solidFill>
                <a:schemeClr val="bg1"/>
              </a:solidFill>
            </a:endParaRP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716551CD-CCCA-EF5C-3010-1A7F1295877E}"/>
              </a:ext>
            </a:extLst>
          </p:cNvPr>
          <p:cNvSpPr txBox="1">
            <a:spLocks/>
          </p:cNvSpPr>
          <p:nvPr/>
        </p:nvSpPr>
        <p:spPr>
          <a:xfrm>
            <a:off x="-23948" y="2499041"/>
            <a:ext cx="3136799" cy="1100194"/>
          </a:xfrm>
          <a:prstGeom prst="rect">
            <a:avLst/>
          </a:prstGeom>
        </p:spPr>
        <p:txBody>
          <a:bodyPr vert="horz" lIns="91440" tIns="0" rIns="91440" bIns="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800"/>
              </a:spcAft>
              <a:buNone/>
            </a:pPr>
            <a:r>
              <a:rPr lang="en-US" sz="1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   🥇</a:t>
            </a:r>
            <a:r>
              <a:rPr lang="el-GR" sz="1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l-GR" sz="1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l-GR" sz="1800" dirty="0">
                <a:solidFill>
                  <a:schemeClr val="accent3">
                    <a:lumMod val="60000"/>
                    <a:lumOff val="4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"Κλειδώνουμε" τους λογαριασμούς μας - Ισχυροί Κωδικοί Πρόσβασης</a:t>
            </a:r>
            <a:endParaRPr lang="en-US" sz="1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6261BFFC-9A82-038C-2F38-610A4C74D803}"/>
              </a:ext>
            </a:extLst>
          </p:cNvPr>
          <p:cNvSpPr txBox="1">
            <a:spLocks/>
          </p:cNvSpPr>
          <p:nvPr/>
        </p:nvSpPr>
        <p:spPr>
          <a:xfrm>
            <a:off x="178981" y="3679767"/>
            <a:ext cx="4231095" cy="645562"/>
          </a:xfrm>
          <a:prstGeom prst="rect">
            <a:avLst/>
          </a:prstGeom>
        </p:spPr>
        <p:txBody>
          <a:bodyPr vert="horz" lIns="91440" tIns="0" rIns="91440" bIns="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dirty="0"/>
              <a:t>🔑</a:t>
            </a:r>
            <a:r>
              <a:rPr lang="el-GR" b="1" dirty="0"/>
              <a:t> </a:t>
            </a:r>
            <a:r>
              <a:rPr lang="el-GR" b="1" dirty="0">
                <a:solidFill>
                  <a:schemeClr val="accent3">
                    <a:lumMod val="60000"/>
                    <a:lumOff val="4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"Δεν τσιμπάμε" σε ότι λάμπει - Αναγνώριση Απατών (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Phishing</a:t>
            </a:r>
            <a:r>
              <a:rPr lang="el-GR" b="1" dirty="0">
                <a:solidFill>
                  <a:schemeClr val="accent3">
                    <a:lumMod val="60000"/>
                    <a:lumOff val="4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>
              <a:spcAft>
                <a:spcPts val="600"/>
              </a:spcAft>
            </a:pP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92D01E-7030-34B7-ED53-73D012F66A28}"/>
              </a:ext>
            </a:extLst>
          </p:cNvPr>
          <p:cNvSpPr txBox="1"/>
          <p:nvPr/>
        </p:nvSpPr>
        <p:spPr>
          <a:xfrm>
            <a:off x="178981" y="4442551"/>
            <a:ext cx="2480182" cy="1269842"/>
          </a:xfrm>
          <a:prstGeom prst="rect">
            <a:avLst/>
          </a:prstGeom>
        </p:spPr>
        <p:txBody>
          <a:bodyPr vert="horz" lIns="91440" tIns="0" rIns="91440" bIns="0" rtlCol="0" anchor="ctr">
            <a:normAutofit/>
          </a:bodyPr>
          <a:lstStyle/>
          <a:p>
            <a:pPr defTabSz="914446">
              <a:lnSpc>
                <a:spcPct val="90000"/>
              </a:lnSpc>
              <a:spcAft>
                <a:spcPts val="600"/>
              </a:spcAft>
            </a:pPr>
            <a:r>
              <a:rPr lang="en-US" b="1" dirty="0">
                <a:effectLst/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🤨 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"Να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είσ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αι επιφυλακτικός με άγνωστα αιτήματα!" 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2F46FCE0-8F6F-1AE0-B85E-2F639326F6A7}"/>
              </a:ext>
            </a:extLst>
          </p:cNvPr>
          <p:cNvSpPr txBox="1">
            <a:spLocks/>
          </p:cNvSpPr>
          <p:nvPr/>
        </p:nvSpPr>
        <p:spPr>
          <a:xfrm>
            <a:off x="2903593" y="2315731"/>
            <a:ext cx="2865119" cy="649267"/>
          </a:xfrm>
          <a:prstGeom prst="rect">
            <a:avLst/>
          </a:prstGeom>
        </p:spPr>
        <p:txBody>
          <a:bodyPr vert="horz" lIns="91440" tIns="0" rIns="91440" bIns="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800"/>
              </a:spcAft>
            </a:pPr>
            <a:r>
              <a:rPr lang="en-US" sz="1800" dirty="0"/>
              <a:t>🔑</a:t>
            </a:r>
            <a:r>
              <a:rPr lang="el-GR" sz="1800" dirty="0"/>
              <a:t> </a:t>
            </a:r>
            <a:r>
              <a:rPr lang="el-GR" sz="1800" dirty="0">
                <a:solidFill>
                  <a:schemeClr val="accent3">
                    <a:lumMod val="60000"/>
                    <a:lumOff val="4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"Προσοχή τι μοιραζόμαστε"</a:t>
            </a:r>
            <a:endParaRPr lang="en-US" sz="1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B3E151DA-2217-C590-1524-1CC0D5283402}"/>
              </a:ext>
            </a:extLst>
          </p:cNvPr>
          <p:cNvSpPr txBox="1">
            <a:spLocks/>
          </p:cNvSpPr>
          <p:nvPr/>
        </p:nvSpPr>
        <p:spPr>
          <a:xfrm>
            <a:off x="3130469" y="4387588"/>
            <a:ext cx="2638243" cy="719754"/>
          </a:xfrm>
          <a:prstGeom prst="rect">
            <a:avLst/>
          </a:prstGeom>
        </p:spPr>
        <p:txBody>
          <a:bodyPr vert="horz" lIns="91440" tIns="0" rIns="91440" bIns="0" rtlCol="0">
            <a:normAutofit lnSpcReduction="10000"/>
          </a:bodyPr>
          <a:lstStyle>
            <a:lvl1pPr marL="0" indent="0" algn="l" defTabSz="91444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ID" sz="16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23" indent="0" algn="l" defTabSz="91444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46" indent="0" algn="l" defTabSz="91444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69" indent="0" algn="l" defTabSz="91444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91" indent="0" algn="l" defTabSz="91444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26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9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1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4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800"/>
              </a:spcAft>
            </a:pPr>
            <a:r>
              <a:rPr lang="en-US" sz="2400" dirty="0">
                <a:effectLst/>
              </a:rPr>
              <a:t>🧠 </a:t>
            </a:r>
            <a:r>
              <a:rPr lang="en-US" sz="2400" b="1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"</a:t>
            </a:r>
            <a:r>
              <a:rPr lang="en-US" sz="2400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Σκέψου</a:t>
            </a:r>
            <a:r>
              <a:rPr lang="en-US" sz="2400" b="1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π</a:t>
            </a:r>
            <a:r>
              <a:rPr lang="en-US" sz="2400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ριν</a:t>
            </a:r>
            <a:r>
              <a:rPr lang="en-US" sz="2400" b="1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400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κάνεις</a:t>
            </a:r>
            <a:r>
              <a:rPr lang="en-US" sz="2400" b="1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400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κλικ</a:t>
            </a:r>
            <a:r>
              <a:rPr lang="en-US" sz="2400" b="1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!" </a:t>
            </a:r>
            <a:endParaRPr lang="en-US" sz="24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E0B5133-90A3-F6E9-6EF6-03EEDF7CD70B}"/>
              </a:ext>
            </a:extLst>
          </p:cNvPr>
          <p:cNvSpPr txBox="1"/>
          <p:nvPr/>
        </p:nvSpPr>
        <p:spPr>
          <a:xfrm>
            <a:off x="2412461" y="5367950"/>
            <a:ext cx="228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b="1" i="0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open_sansbol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Εκπαιδευτικά </a:t>
            </a:r>
          </a:p>
          <a:p>
            <a:r>
              <a:rPr lang="el-GR" sz="2400" b="1" i="0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open_sansbol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Εγχειρίδια</a:t>
            </a:r>
            <a:endParaRPr lang="en-US" sz="24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" name="Content Placeholder 19" descr="A hand holding a security camera&#10;&#10;AI-generated content may be incorrect.">
            <a:extLst>
              <a:ext uri="{FF2B5EF4-FFF2-40B4-BE49-F238E27FC236}">
                <a16:creationId xmlns:a16="http://schemas.microsoft.com/office/drawing/2014/main" id="{84276646-1F78-E3B5-4B9B-28CBD50074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/>
          <a:stretch>
            <a:fillRect/>
          </a:stretch>
        </p:blipFill>
        <p:spPr>
          <a:xfrm>
            <a:off x="5978971" y="0"/>
            <a:ext cx="6213029" cy="6858000"/>
          </a:xfr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C9C3A57-679D-D26D-C58C-2E19F985F58E}"/>
              </a:ext>
            </a:extLst>
          </p:cNvPr>
          <p:cNvSpPr txBox="1"/>
          <p:nvPr/>
        </p:nvSpPr>
        <p:spPr>
          <a:xfrm>
            <a:off x="3231526" y="2924568"/>
            <a:ext cx="2642316" cy="507330"/>
          </a:xfrm>
          <a:prstGeom prst="rect">
            <a:avLst/>
          </a:prstGeom>
        </p:spPr>
        <p:txBody>
          <a:bodyPr vert="horz" lIns="91440" tIns="0" rIns="91440" bIns="0" rtlCol="0" anchor="b">
            <a:normAutofit/>
          </a:bodyPr>
          <a:lstStyle/>
          <a:p>
            <a:pPr algn="ctr" defTabSz="914446">
              <a:lnSpc>
                <a:spcPct val="90000"/>
              </a:lnSpc>
              <a:spcAft>
                <a:spcPts val="600"/>
              </a:spcAft>
            </a:pPr>
            <a:r>
              <a:rPr lang="en-US" sz="1300" b="1" dirty="0">
                <a:effectLst/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❓ </a:t>
            </a:r>
            <a:r>
              <a:rPr lang="en-US" sz="1300" b="1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"</a:t>
            </a:r>
            <a:r>
              <a:rPr lang="en-US" sz="1300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Ρώτ</a:t>
            </a:r>
            <a:r>
              <a:rPr lang="en-US" sz="1300" b="1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α έναν ενήλικα αν κάτι σου φαίνεται ύποπτο!" </a:t>
            </a:r>
            <a:endParaRPr lang="en-US" sz="1300" b="1" dirty="0">
              <a:solidFill>
                <a:schemeClr val="accent3">
                  <a:lumMod val="60000"/>
                  <a:lumOff val="40000"/>
                </a:schemeClr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393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8070B-FDE5-093C-D770-4FFCF3320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94" y="106326"/>
            <a:ext cx="5450178" cy="1568045"/>
          </a:xfrm>
        </p:spPr>
        <p:txBody>
          <a:bodyPr anchor="b">
            <a:normAutofit/>
          </a:bodyPr>
          <a:lstStyle/>
          <a:p>
            <a:r>
              <a:rPr lang="el-GR" sz="3800" dirty="0">
                <a:solidFill>
                  <a:schemeClr val="bg1"/>
                </a:solidFill>
              </a:rPr>
              <a:t>Τα </a:t>
            </a:r>
            <a:r>
              <a:rPr lang="el-GR" sz="3800" u="sng" dirty="0">
                <a:solidFill>
                  <a:schemeClr val="bg1"/>
                </a:solidFill>
                <a:hlinkClick r:id="rId2"/>
              </a:rPr>
              <a:t>δικαιώματά</a:t>
            </a:r>
            <a:r>
              <a:rPr lang="el-GR" sz="3800" dirty="0">
                <a:solidFill>
                  <a:schemeClr val="bg1"/>
                </a:solidFill>
              </a:rPr>
              <a:t> σας στον ΓΚΠΔ</a:t>
            </a:r>
            <a:r>
              <a:rPr lang="en-US" sz="3800" dirty="0">
                <a:solidFill>
                  <a:schemeClr val="bg1"/>
                </a:solidFill>
              </a:rPr>
              <a:t> - GDPR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76BE41-B16F-2B0E-B9CF-D8CE2E2B3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71" y="1909192"/>
            <a:ext cx="5318912" cy="3411836"/>
          </a:xfrm>
        </p:spPr>
        <p:txBody>
          <a:bodyPr>
            <a:normAutofit lnSpcReduction="10000"/>
          </a:bodyPr>
          <a:lstStyle/>
          <a:p>
            <a:r>
              <a:rPr lang="el-GR" sz="2000" dirty="0">
                <a:solidFill>
                  <a:schemeClr val="bg1"/>
                </a:solidFill>
              </a:rPr>
              <a:t>Δικαίωμα στη γνώση: Οι εταιρείες πρέπει να σας ενημερώνουν για τα δεδομένα που συλλέγουν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l-GR" sz="2000" dirty="0">
                <a:solidFill>
                  <a:schemeClr val="bg1"/>
                </a:solidFill>
              </a:rPr>
              <a:t>Δικαίωμα διαγραφής: Μπορείς να ζητήσεις από τις εφαρμογές να διαγράψουν τα δεδομένα σου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l-GR" sz="2000" dirty="0">
                <a:solidFill>
                  <a:schemeClr val="bg1"/>
                </a:solidFill>
              </a:rPr>
              <a:t>Δικαίωμα να πεις όχι: Μπορείς να αρνηθείς την κοινή χρήση δεδομένων (π.χ. </a:t>
            </a:r>
            <a:r>
              <a:rPr lang="el-GR" sz="2000" dirty="0" err="1">
                <a:solidFill>
                  <a:schemeClr val="bg1"/>
                </a:solidFill>
              </a:rPr>
              <a:t>cookies</a:t>
            </a:r>
            <a:r>
              <a:rPr lang="el-GR" sz="2000" dirty="0">
                <a:solidFill>
                  <a:schemeClr val="bg1"/>
                </a:solidFill>
              </a:rPr>
              <a:t> σε </a:t>
            </a:r>
            <a:r>
              <a:rPr lang="el-GR" sz="2000" dirty="0" err="1">
                <a:solidFill>
                  <a:schemeClr val="bg1"/>
                </a:solidFill>
              </a:rPr>
              <a:t>ιστότοπους</a:t>
            </a:r>
            <a:r>
              <a:rPr lang="el-GR" sz="2000" dirty="0">
                <a:solidFill>
                  <a:schemeClr val="bg1"/>
                </a:solidFill>
              </a:rPr>
              <a:t>)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l-GR" sz="2000" dirty="0">
                <a:solidFill>
                  <a:schemeClr val="bg1"/>
                </a:solidFill>
              </a:rPr>
              <a:t>Δικαίωμα καταγγελίας: Να αναφέρετε εταιρείες που κάνουν κατάχρηση των δεδομένων σας</a:t>
            </a: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A child holding a sign&#10;&#10;AI-generated content may be incorrect.">
            <a:extLst>
              <a:ext uri="{FF2B5EF4-FFF2-40B4-BE49-F238E27FC236}">
                <a16:creationId xmlns:a16="http://schemas.microsoft.com/office/drawing/2014/main" id="{08894D3A-1DD1-7CF1-29C9-AFEF7505DC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453" y="1304045"/>
            <a:ext cx="5666547" cy="424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979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25ABDE-ABD6-BC6F-8BBA-D602F7C49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anchor="b">
            <a:normAutofit/>
          </a:bodyPr>
          <a:lstStyle/>
          <a:p>
            <a:r>
              <a:rPr lang="el-GR" sz="3800" dirty="0">
                <a:solidFill>
                  <a:schemeClr val="bg1"/>
                </a:solidFill>
              </a:rPr>
              <a:t>Γονείς, μπορείτε να βοηθήσετε!</a:t>
            </a:r>
            <a:endParaRPr lang="en-US" sz="3800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E57A9BC-5F73-05DE-0C8D-954434A50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71" y="1909192"/>
            <a:ext cx="5318912" cy="3647710"/>
          </a:xfrm>
        </p:spPr>
        <p:txBody>
          <a:bodyPr>
            <a:normAutofit/>
          </a:bodyPr>
          <a:lstStyle/>
          <a:p>
            <a:r>
              <a:rPr lang="el-GR" sz="2000" dirty="0">
                <a:solidFill>
                  <a:schemeClr val="bg1"/>
                </a:solidFill>
              </a:rPr>
              <a:t>Συζητήστε με τον έφηβο για ασφαλείς διαδικτυακές συνήθειες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l-GR" sz="2000" dirty="0">
                <a:solidFill>
                  <a:schemeClr val="bg1"/>
                </a:solidFill>
              </a:rPr>
              <a:t>Θέστε κανόνες για τις λήψεις εφαρμογών και την κοινή χρήση δεδομένων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l-GR" sz="2000" dirty="0">
                <a:solidFill>
                  <a:schemeClr val="bg1"/>
                </a:solidFill>
              </a:rPr>
              <a:t>Παρακολουθήστε τους λογαριασμούς για ασυνήθιστη δραστηριότητα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l-GR" sz="2000" dirty="0">
                <a:solidFill>
                  <a:schemeClr val="bg1"/>
                </a:solidFill>
              </a:rPr>
              <a:t>Χρησιμοποιήστε εργαλεία γονικού ελέγχου για να περιορίσετε τους κινδύνους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K</a:t>
            </a:r>
            <a:r>
              <a:rPr lang="el-GR" sz="2000" dirty="0" err="1">
                <a:solidFill>
                  <a:schemeClr val="bg1"/>
                </a:solidFill>
              </a:rPr>
              <a:t>αταρτίστε</a:t>
            </a:r>
            <a:r>
              <a:rPr lang="el-GR" sz="2000" dirty="0">
                <a:solidFill>
                  <a:schemeClr val="bg1"/>
                </a:solidFill>
              </a:rPr>
              <a:t> μαζί ένα «οικογενειακό σχέδιο διαδικτυακής ασφάλειας».</a:t>
            </a: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03A45CF-AC05-B9C4-C738-24BF52BD02F1}"/>
              </a:ext>
            </a:extLst>
          </p:cNvPr>
          <p:cNvSpPr txBox="1"/>
          <p:nvPr/>
        </p:nvSpPr>
        <p:spPr>
          <a:xfrm>
            <a:off x="457200" y="5791723"/>
            <a:ext cx="3443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FFFF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ΥΛΙΚΟ ΓΙΑ ΓΟΝΕΙΣ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956C78-9EEA-4A77-D543-DBF11CADBFC2}"/>
              </a:ext>
            </a:extLst>
          </p:cNvPr>
          <p:cNvSpPr txBox="1"/>
          <p:nvPr/>
        </p:nvSpPr>
        <p:spPr>
          <a:xfrm>
            <a:off x="457200" y="6161055"/>
            <a:ext cx="3188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0" u="none" strike="noStrike" dirty="0" err="1">
                <a:solidFill>
                  <a:srgbClr val="FFFF00"/>
                </a:solidFill>
                <a:effectLst/>
                <a:latin typeface="open_sansregular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Κυβερνοασφάλεια</a:t>
            </a:r>
            <a:r>
              <a:rPr lang="el-GR" i="0" u="none" strike="noStrike" dirty="0">
                <a:solidFill>
                  <a:srgbClr val="FFFF00"/>
                </a:solidFill>
                <a:effectLst/>
                <a:latin typeface="open_sansregular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στο σπίτι</a:t>
            </a:r>
            <a:endParaRPr lang="el-GR" i="0" u="none" strike="noStrike" dirty="0">
              <a:solidFill>
                <a:srgbClr val="FFFF00"/>
              </a:solidFill>
              <a:effectLst/>
              <a:latin typeface="open_sansregular"/>
            </a:endParaRPr>
          </a:p>
          <a:p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3" descr="A person and a child sitting at a computer">
            <a:extLst>
              <a:ext uri="{FF2B5EF4-FFF2-40B4-BE49-F238E27FC236}">
                <a16:creationId xmlns:a16="http://schemas.microsoft.com/office/drawing/2014/main" id="{4DC2EDE6-D63D-5476-45F0-A7803A046E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333" y="0"/>
            <a:ext cx="3921221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38BBD2-1744-77F9-527B-BC4522681AFB}"/>
              </a:ext>
            </a:extLst>
          </p:cNvPr>
          <p:cNvSpPr txBox="1"/>
          <p:nvPr/>
        </p:nvSpPr>
        <p:spPr>
          <a:xfrm>
            <a:off x="3646159" y="5858933"/>
            <a:ext cx="4645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00B0F0"/>
                </a:solidFill>
              </a:rPr>
              <a:t>Σύμπραξη Μαθητή-Γονέα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8" name="Smiley Face 7">
            <a:hlinkClick r:id="rId5"/>
            <a:extLst>
              <a:ext uri="{FF2B5EF4-FFF2-40B4-BE49-F238E27FC236}">
                <a16:creationId xmlns:a16="http://schemas.microsoft.com/office/drawing/2014/main" id="{0A57FABA-0BC6-E9CE-78EB-3509464DF9C9}"/>
              </a:ext>
            </a:extLst>
          </p:cNvPr>
          <p:cNvSpPr/>
          <p:nvPr/>
        </p:nvSpPr>
        <p:spPr>
          <a:xfrm>
            <a:off x="5545871" y="3683003"/>
            <a:ext cx="2133396" cy="2024656"/>
          </a:xfrm>
          <a:prstGeom prst="smileyFac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952EAD-3E40-CDCF-6FB2-93C32F3922F3}"/>
              </a:ext>
            </a:extLst>
          </p:cNvPr>
          <p:cNvSpPr txBox="1"/>
          <p:nvPr/>
        </p:nvSpPr>
        <p:spPr>
          <a:xfrm>
            <a:off x="6046749" y="5271632"/>
            <a:ext cx="1464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Click me!</a:t>
            </a:r>
          </a:p>
        </p:txBody>
      </p:sp>
    </p:spTree>
    <p:extLst>
      <p:ext uri="{BB962C8B-B14F-4D97-AF65-F5344CB8AC3E}">
        <p14:creationId xmlns:p14="http://schemas.microsoft.com/office/powerpoint/2010/main" val="3853309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B852A6-49BC-B6FD-83BF-F0700E665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663" y="1422400"/>
            <a:ext cx="5367337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3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Ας</a:t>
            </a:r>
            <a:r>
              <a:rPr lang="en-US" sz="4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παρα</a:t>
            </a:r>
            <a:r>
              <a:rPr lang="en-US" sz="43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μείνουμε</a:t>
            </a:r>
            <a:r>
              <a:rPr lang="en-US" sz="4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α</a:t>
            </a:r>
            <a:r>
              <a:rPr lang="en-US" sz="43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σφ</a:t>
            </a:r>
            <a:r>
              <a:rPr lang="en-US" sz="4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αλείς, προσεκτικοί και ενημερωμένοι!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FC16734-18C9-F2CC-0AC0-66EF678A83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663" y="3902074"/>
            <a:ext cx="5367337" cy="268922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  <a:hlinkClick r:id="rId2"/>
              </a:rPr>
              <a:t>https://blogs.sch.gr/infosec/</a:t>
            </a:r>
            <a:endParaRPr lang="en-US" sz="20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  <a:hlinkClick r:id="rId3"/>
              </a:rPr>
              <a:t>https://saferinternet.gr/</a:t>
            </a:r>
            <a:endParaRPr lang="en-US" sz="20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  <a:hlinkClick r:id="rId4"/>
              </a:rPr>
              <a:t>https://saferinternet4kids.gr/</a:t>
            </a:r>
            <a:endParaRPr lang="en-US" sz="20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  <a:hlinkClick r:id="rId5"/>
              </a:rPr>
              <a:t>https://better-internet-for-kids.europa.eu/en/saferinternetday</a:t>
            </a:r>
            <a:endParaRPr lang="en-US" sz="20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  <a:hlinkClick r:id="rId6"/>
              </a:rPr>
              <a:t>https://apps.mathesis.cup.gr/learning/course/course-v1:Law+GDPR+19E/home</a:t>
            </a:r>
            <a:endParaRPr lang="en-US" sz="20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en-US" sz="20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en-US" sz="20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en-US" sz="20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en-US" sz="20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A89CBBC-7743-43D9-A324-25CB472E9B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34112" y="638849"/>
            <a:ext cx="5505449" cy="547564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oster with text and a cartoon character holding a globe&#10;&#10;AI-generated content may be incorrect.">
            <a:extLst>
              <a:ext uri="{FF2B5EF4-FFF2-40B4-BE49-F238E27FC236}">
                <a16:creationId xmlns:a16="http://schemas.microsoft.com/office/drawing/2014/main" id="{A0DF4900-5D43-7B70-8436-4D96F55EB1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467" y="1056303"/>
            <a:ext cx="4640737" cy="464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2993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409</TotalTime>
  <Words>444</Words>
  <Application>Microsoft Office PowerPoint</Application>
  <PresentationFormat>Widescreen</PresentationFormat>
  <Paragraphs>52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Open Sans Bold</vt:lpstr>
      <vt:lpstr>open_sansbold</vt:lpstr>
      <vt:lpstr>open_sansregular</vt:lpstr>
      <vt:lpstr>Times New Roman</vt:lpstr>
      <vt:lpstr>Office Theme</vt:lpstr>
      <vt:lpstr>Κατανοώντας τον GDPR και παραμένοντας ασφαλείς στο διαδίκτυο</vt:lpstr>
      <vt:lpstr>GDPR = Γενικός Κανονισμός για την Προστασία Δεδομένων</vt:lpstr>
      <vt:lpstr>Γιατί πρέπει να ενδιαφέρεστε για την ΑΠΣ;</vt:lpstr>
      <vt:lpstr>Πώς να προστατεύσετε τον εαυτό σας</vt:lpstr>
      <vt:lpstr>Πώς να προστατεύσετε τον εαυτό σας </vt:lpstr>
      <vt:lpstr>Τα δικαιώματά σας στον ΓΚΠΔ - GDPR</vt:lpstr>
      <vt:lpstr>Γονείς, μπορείτε να βοηθήσετε!</vt:lpstr>
      <vt:lpstr>Ας παραμείνουμε ασφαλείς, προσεκτικοί και ενημερωμένοι!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Paraskevas Papageorgiou</dc:creator>
  <cp:lastModifiedBy>Paraskevas Papageorgiou</cp:lastModifiedBy>
  <cp:revision>3</cp:revision>
  <dcterms:created xsi:type="dcterms:W3CDTF">2025-05-10T18:22:53Z</dcterms:created>
  <dcterms:modified xsi:type="dcterms:W3CDTF">2025-05-18T16:31:49Z</dcterms:modified>
</cp:coreProperties>
</file>