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sldIdLst>
    <p:sldId id="256" r:id="rId2"/>
    <p:sldId id="261" r:id="rId3"/>
    <p:sldId id="263" r:id="rId4"/>
    <p:sldId id="262" r:id="rId5"/>
    <p:sldId id="264" r:id="rId6"/>
    <p:sldId id="265" r:id="rId7"/>
    <p:sldId id="278" r:id="rId8"/>
    <p:sldId id="266" r:id="rId9"/>
    <p:sldId id="267" r:id="rId10"/>
    <p:sldId id="268" r:id="rId11"/>
    <p:sldId id="279" r:id="rId12"/>
    <p:sldId id="269" r:id="rId13"/>
    <p:sldId id="270" r:id="rId14"/>
    <p:sldId id="271" r:id="rId15"/>
    <p:sldId id="280" r:id="rId16"/>
    <p:sldId id="272" r:id="rId17"/>
    <p:sldId id="273" r:id="rId18"/>
    <p:sldId id="274" r:id="rId19"/>
    <p:sldId id="281" r:id="rId20"/>
    <p:sldId id="275" r:id="rId21"/>
    <p:sldId id="276" r:id="rId22"/>
    <p:sldId id="277" r:id="rId23"/>
    <p:sldId id="282" r:id="rId24"/>
    <p:sldId id="283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1200"/>
    <a:srgbClr val="6C1A00"/>
    <a:srgbClr val="E6AA00"/>
    <a:srgbClr val="C79E37"/>
    <a:srgbClr val="202E54"/>
    <a:srgbClr val="FF2549"/>
    <a:srgbClr val="1D3A00"/>
    <a:srgbClr val="007033"/>
    <a:srgbClr val="5EEC3C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81" y="4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350110"/>
            <a:ext cx="8246070" cy="183246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877160"/>
            <a:ext cx="8231372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0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512213"/>
          </a:xfrm>
        </p:spPr>
        <p:txBody>
          <a:bodyPr/>
          <a:lstStyle>
            <a:lvl1pPr algn="l">
              <a:defRPr sz="2800">
                <a:solidFill>
                  <a:srgbClr val="C00000"/>
                </a:solidFill>
              </a:defRPr>
            </a:lvl1pPr>
            <a:lvl2pPr algn="l">
              <a:defRPr>
                <a:solidFill>
                  <a:srgbClr val="C00000"/>
                </a:solidFill>
              </a:defRPr>
            </a:lvl2pPr>
            <a:lvl3pPr algn="l">
              <a:defRPr>
                <a:solidFill>
                  <a:srgbClr val="C00000"/>
                </a:solidFill>
              </a:defRPr>
            </a:lvl3pPr>
            <a:lvl4pPr algn="l">
              <a:defRPr>
                <a:solidFill>
                  <a:srgbClr val="C00000"/>
                </a:solidFill>
              </a:defRPr>
            </a:lvl4pPr>
            <a:lvl5pPr algn="l"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4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7405"/>
            <a:ext cx="6260904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281175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7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C00000"/>
                </a:solidFill>
              </a:defRPr>
            </a:lvl1pPr>
            <a:lvl2pPr algn="ctr">
              <a:defRPr sz="2000">
                <a:solidFill>
                  <a:srgbClr val="C00000"/>
                </a:solidFill>
              </a:defRPr>
            </a:lvl2pPr>
            <a:lvl3pPr algn="ctr">
              <a:defRPr sz="1800">
                <a:solidFill>
                  <a:srgbClr val="C00000"/>
                </a:solidFill>
              </a:defRPr>
            </a:lvl3pPr>
            <a:lvl4pPr algn="ctr">
              <a:defRPr sz="1600">
                <a:solidFill>
                  <a:srgbClr val="C00000"/>
                </a:solidFill>
              </a:defRPr>
            </a:lvl4pPr>
            <a:lvl5pPr algn="ctr"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7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C00000"/>
                </a:solidFill>
              </a:defRPr>
            </a:lvl1pPr>
            <a:lvl2pPr algn="ctr">
              <a:defRPr sz="2000">
                <a:solidFill>
                  <a:srgbClr val="C00000"/>
                </a:solidFill>
              </a:defRPr>
            </a:lvl2pPr>
            <a:lvl3pPr algn="ctr">
              <a:defRPr sz="1800">
                <a:solidFill>
                  <a:srgbClr val="C00000"/>
                </a:solidFill>
              </a:defRPr>
            </a:lvl3pPr>
            <a:lvl4pPr algn="ctr">
              <a:defRPr sz="1600">
                <a:solidFill>
                  <a:srgbClr val="C00000"/>
                </a:solidFill>
              </a:defRPr>
            </a:lvl4pPr>
            <a:lvl5pPr algn="ctr"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960930"/>
            <a:ext cx="8246070" cy="1832460"/>
          </a:xfrm>
        </p:spPr>
        <p:txBody>
          <a:bodyPr>
            <a:normAutofit/>
          </a:bodyPr>
          <a:lstStyle/>
          <a:p>
            <a:r>
              <a:rPr lang="el-GR" dirty="0" smtClean="0"/>
              <a:t>«Χριστουγεννιάτικοι </a:t>
            </a:r>
            <a:br>
              <a:rPr lang="el-GR" dirty="0" smtClean="0"/>
            </a:br>
            <a:r>
              <a:rPr lang="el-GR" dirty="0" smtClean="0"/>
              <a:t>Συλλογισμοί»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098800"/>
            <a:ext cx="8231372" cy="763525"/>
          </a:xfrm>
        </p:spPr>
        <p:txBody>
          <a:bodyPr>
            <a:normAutofit fontScale="40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Teachinglondoncomputing.org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l-GR" dirty="0">
                <a:solidFill>
                  <a:srgbClr val="FF0000"/>
                </a:solidFill>
              </a:rPr>
              <a:t>Μετάφραση: Δουλγέρη Νικολέτα</a:t>
            </a:r>
          </a:p>
          <a:p>
            <a:r>
              <a:rPr lang="el-GR" dirty="0">
                <a:solidFill>
                  <a:srgbClr val="FF0000"/>
                </a:solidFill>
              </a:rPr>
              <a:t>Εκπαιδευτικός ΠΕ86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54375" y="1502815"/>
            <a:ext cx="7772400" cy="1021556"/>
          </a:xfrm>
        </p:spPr>
        <p:txBody>
          <a:bodyPr/>
          <a:lstStyle/>
          <a:p>
            <a:r>
              <a:rPr lang="el-GR" dirty="0" err="1" smtClean="0"/>
              <a:t>απαντηση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4. </a:t>
            </a:r>
            <a:r>
              <a:rPr lang="el-GR" dirty="0"/>
              <a:t>Δεν υπάρχει κάποιος από αυτούς που δουλεύουν για τον Άγιο Βασίλη που να είναι δυστυχισμένος</a:t>
            </a:r>
            <a:r>
              <a:rPr lang="el-GR" dirty="0" smtClean="0"/>
              <a:t>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38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Λογική Ακολουθία </a:t>
            </a:r>
            <a:br>
              <a:rPr lang="el-GR" dirty="0"/>
            </a:br>
            <a:r>
              <a:rPr lang="el-GR" dirty="0" smtClean="0"/>
              <a:t>Συλλογισμός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/>
              <a:t>Αν</a:t>
            </a:r>
          </a:p>
          <a:p>
            <a:r>
              <a:rPr lang="el-GR" dirty="0" smtClean="0"/>
              <a:t>Δεν υπάρχει Χ που να είναι Υ.</a:t>
            </a:r>
          </a:p>
          <a:p>
            <a:r>
              <a:rPr lang="el-GR" dirty="0" smtClean="0"/>
              <a:t>Όλα τα Ζ είναι Χ.</a:t>
            </a:r>
          </a:p>
          <a:p>
            <a:pPr marL="0" indent="0">
              <a:buNone/>
            </a:pPr>
            <a:r>
              <a:rPr lang="el-GR" dirty="0" smtClean="0"/>
              <a:t>Καταλήγουμε ότι: Δεν υπάρχει</a:t>
            </a:r>
            <a:r>
              <a:rPr lang="el-GR" b="1" dirty="0" smtClean="0">
                <a:solidFill>
                  <a:schemeClr val="tx1"/>
                </a:solidFill>
              </a:rPr>
              <a:t> Ζ που να είναι Υ</a:t>
            </a:r>
          </a:p>
          <a:p>
            <a:pPr marL="0" indent="0">
              <a:buNone/>
            </a:pPr>
            <a:r>
              <a:rPr lang="el-GR" u="sng" dirty="0" smtClean="0"/>
              <a:t>Όπου</a:t>
            </a:r>
            <a:r>
              <a:rPr lang="el-GR" dirty="0" smtClean="0"/>
              <a:t>:</a:t>
            </a:r>
          </a:p>
          <a:p>
            <a:r>
              <a:rPr lang="el-GR" dirty="0" smtClean="0"/>
              <a:t>Χ = «ξωτικά»</a:t>
            </a:r>
          </a:p>
          <a:p>
            <a:r>
              <a:rPr lang="el-GR" dirty="0" smtClean="0"/>
              <a:t>Υ = «είναι δυστυχισμένα»</a:t>
            </a:r>
          </a:p>
          <a:p>
            <a:r>
              <a:rPr lang="el-GR" dirty="0" smtClean="0"/>
              <a:t>Ζ = «που να δουλεύει για τον Άγιο Βασίλη»</a:t>
            </a:r>
          </a:p>
        </p:txBody>
      </p:sp>
    </p:spTree>
    <p:extLst>
      <p:ext uri="{BB962C8B-B14F-4D97-AF65-F5344CB8AC3E}">
        <p14:creationId xmlns:p14="http://schemas.microsoft.com/office/powerpoint/2010/main" val="265168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Περίπτωση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Οτιδήποτε έχει καλά φρένα είναι γρήγορο.</a:t>
            </a:r>
          </a:p>
          <a:p>
            <a:r>
              <a:rPr lang="el-GR" dirty="0" smtClean="0"/>
              <a:t>Το έλκηθρο του Άγιου Βασίλη είναι γρήγορο.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280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Σε ποιο από τα παρακάτω</a:t>
            </a:r>
            <a:br>
              <a:rPr lang="el-GR" dirty="0" smtClean="0"/>
            </a:br>
            <a:r>
              <a:rPr lang="el-GR" dirty="0" smtClean="0"/>
              <a:t>καταλήγουμε: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έλκηθρο του Άγιου Βασίλη έχει καλά φρένα;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 άγιος Βασίλης χρειάζεται φρένα;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Όλα τα έλκηθρα έχουν καλά φρένα;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Κανένα από τα παραπάνω;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677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54375" y="1502815"/>
            <a:ext cx="7772400" cy="1021556"/>
          </a:xfrm>
        </p:spPr>
        <p:txBody>
          <a:bodyPr/>
          <a:lstStyle/>
          <a:p>
            <a:r>
              <a:rPr lang="el-GR" dirty="0" err="1" smtClean="0"/>
              <a:t>απαντηση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4. </a:t>
            </a:r>
            <a:r>
              <a:rPr lang="el-GR" dirty="0"/>
              <a:t>Κανένα από τα </a:t>
            </a:r>
            <a:r>
              <a:rPr lang="el-GR" dirty="0" smtClean="0"/>
              <a:t>παραπάνω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56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Λογική Ακολουθία </a:t>
            </a:r>
            <a:br>
              <a:rPr lang="el-GR" dirty="0"/>
            </a:br>
            <a:r>
              <a:rPr lang="el-GR" dirty="0"/>
              <a:t>Συλλογισμός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Δεν μπορούμε να χρησιμοποιήσουμε κανένα μοτίβο καθώς τα δυο γεγονότα (οι δυο προτάσεις) δεν συνδέονται.</a:t>
            </a:r>
          </a:p>
          <a:p>
            <a:pPr marL="0" indent="0">
              <a:buNone/>
            </a:pPr>
            <a:r>
              <a:rPr lang="el-GR" b="1" dirty="0" smtClean="0"/>
              <a:t>Πρόκειται για διαφορετικά γεγονότα για διαφορετικά πράγματα που είναι γρήγορα.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3917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Περίπτωση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Όλα τα τεμπέλικα πλάσματα δεν βοηθούν τον Άγιο Βασίλη.</a:t>
            </a:r>
          </a:p>
          <a:p>
            <a:r>
              <a:rPr lang="el-GR" dirty="0" smtClean="0"/>
              <a:t>Κάποια ξωτικά είναι τεμπέλικα.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83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Σε ποιο από τα παρακάτω</a:t>
            </a:r>
            <a:br>
              <a:rPr lang="el-GR" dirty="0" smtClean="0"/>
            </a:br>
            <a:r>
              <a:rPr lang="el-GR" dirty="0" smtClean="0"/>
              <a:t>καταλήγουμε: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Όλα τα ξωτικά δεν βοηθούν τον Άγιο Βασίλη;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Κάποια ξωτικά δεν βοηθούν τον Άγιο Βασίλη;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Δεν υπάρχει τεμπέλικο πλάσμα που να είναι ξωτικό;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Κανένα από τα παραπάνω;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03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54375" y="1502815"/>
            <a:ext cx="7772400" cy="1021556"/>
          </a:xfrm>
        </p:spPr>
        <p:txBody>
          <a:bodyPr/>
          <a:lstStyle/>
          <a:p>
            <a:r>
              <a:rPr lang="el-GR" dirty="0" err="1" smtClean="0"/>
              <a:t>απαντηση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dirty="0" smtClean="0"/>
              <a:t>. </a:t>
            </a:r>
            <a:r>
              <a:rPr lang="el-GR" dirty="0"/>
              <a:t>Κάποια ξωτικά δεν βοηθούν τον Άγιο </a:t>
            </a:r>
            <a:r>
              <a:rPr lang="el-GR" dirty="0" smtClean="0"/>
              <a:t>Βασίλη.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733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Λογική Ακολουθία </a:t>
            </a:r>
            <a:br>
              <a:rPr lang="el-GR" dirty="0"/>
            </a:br>
            <a:r>
              <a:rPr lang="el-GR" dirty="0"/>
              <a:t>Συλλογισμός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/>
              <a:t>Αν</a:t>
            </a:r>
          </a:p>
          <a:p>
            <a:r>
              <a:rPr lang="el-GR" dirty="0" smtClean="0"/>
              <a:t>Όλα τα Χ είναι Υ.</a:t>
            </a:r>
          </a:p>
          <a:p>
            <a:r>
              <a:rPr lang="el-GR" dirty="0" smtClean="0"/>
              <a:t>Κάποια από τα Ζ είναι Χ.</a:t>
            </a:r>
          </a:p>
          <a:p>
            <a:pPr marL="0" indent="0">
              <a:buNone/>
            </a:pPr>
            <a:r>
              <a:rPr lang="el-GR" dirty="0" smtClean="0"/>
              <a:t>Καταλήγουμε ότι: </a:t>
            </a:r>
            <a:r>
              <a:rPr lang="el-GR" dirty="0" smtClean="0">
                <a:solidFill>
                  <a:schemeClr val="tx1"/>
                </a:solidFill>
              </a:rPr>
              <a:t>Κάποια από τα Ζ είναι Υ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u="sng" dirty="0" smtClean="0"/>
              <a:t>Όπου</a:t>
            </a:r>
            <a:r>
              <a:rPr lang="el-GR" dirty="0" smtClean="0"/>
              <a:t>:</a:t>
            </a:r>
          </a:p>
          <a:p>
            <a:r>
              <a:rPr lang="el-GR" dirty="0" smtClean="0"/>
              <a:t>Χ = «τα τεμπέλικα πλάσματα»</a:t>
            </a:r>
          </a:p>
          <a:p>
            <a:r>
              <a:rPr lang="el-GR" dirty="0" smtClean="0"/>
              <a:t>Υ = «δεν βοηθούν τον Άγιο Βασίλη»</a:t>
            </a:r>
          </a:p>
          <a:p>
            <a:r>
              <a:rPr lang="el-GR" dirty="0" smtClean="0"/>
              <a:t>Ζ = «τα ξωτικά»</a:t>
            </a:r>
          </a:p>
        </p:txBody>
      </p:sp>
    </p:spTree>
    <p:extLst>
      <p:ext uri="{BB962C8B-B14F-4D97-AF65-F5344CB8AC3E}">
        <p14:creationId xmlns:p14="http://schemas.microsoft.com/office/powerpoint/2010/main" val="30516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η διαδικασία όπου κάποιος καταλήγει σε ένα συμπέρασμα, μία πρόταση, από δύο ή περισσότερες άλλες προτάσεις.</a:t>
            </a:r>
          </a:p>
          <a:p>
            <a:r>
              <a:rPr lang="el-GR" dirty="0" smtClean="0"/>
              <a:t>Αν οι αρχικές προτάσεις είναι αληθείς, τότε και το συμπέρασμα είναι αληθές (οι προτάσεις αυτές αποτελούν τον κανόνα).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175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</a:t>
            </a:r>
            <a:r>
              <a:rPr lang="el-GR" baseline="30000" dirty="0" smtClean="0"/>
              <a:t>η</a:t>
            </a:r>
            <a:r>
              <a:rPr lang="el-GR" dirty="0" smtClean="0"/>
              <a:t> Περίπτωση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Όλα τα ξωτικά βοηθούν.</a:t>
            </a:r>
          </a:p>
          <a:p>
            <a:r>
              <a:rPr lang="el-GR" dirty="0" smtClean="0"/>
              <a:t>Κάποια μαγικά πλάσματα δεν βοηθούν.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394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Σε ποιο από τα παρακάτω</a:t>
            </a:r>
            <a:br>
              <a:rPr lang="el-GR" dirty="0" smtClean="0"/>
            </a:br>
            <a:r>
              <a:rPr lang="el-GR" dirty="0" smtClean="0"/>
              <a:t>καταλήγουμε: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Κάποια μαγικά πλάσματα δεν είναι ξωτικά;</a:t>
            </a:r>
          </a:p>
          <a:p>
            <a:r>
              <a:rPr lang="el-GR" dirty="0" smtClean="0"/>
              <a:t>Όλα τα μαγικά πλάσματα βοηθούν;</a:t>
            </a:r>
          </a:p>
          <a:p>
            <a:r>
              <a:rPr lang="el-GR" dirty="0" smtClean="0"/>
              <a:t>Όλα τα ξωτικά δεν είναι μαγικά πλάσματα;</a:t>
            </a:r>
          </a:p>
          <a:p>
            <a:r>
              <a:rPr lang="el-GR" dirty="0" smtClean="0"/>
              <a:t>Κανένα από τα παραπάνω;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77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54375" y="1502815"/>
            <a:ext cx="7772400" cy="1021556"/>
          </a:xfrm>
        </p:spPr>
        <p:txBody>
          <a:bodyPr/>
          <a:lstStyle/>
          <a:p>
            <a:r>
              <a:rPr lang="el-GR" dirty="0" err="1" smtClean="0"/>
              <a:t>απαντηση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1. </a:t>
            </a:r>
            <a:r>
              <a:rPr lang="el-GR" dirty="0"/>
              <a:t>Κάποια μαγικά πλάσματα δεν είναι </a:t>
            </a:r>
            <a:r>
              <a:rPr lang="el-GR" dirty="0" smtClean="0"/>
              <a:t>ξωτικά.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48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Λογική Ακολουθία </a:t>
            </a:r>
            <a:br>
              <a:rPr lang="el-GR" dirty="0"/>
            </a:br>
            <a:r>
              <a:rPr lang="el-GR" dirty="0"/>
              <a:t>Συλλογισμός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/>
              <a:t>Αν</a:t>
            </a:r>
          </a:p>
          <a:p>
            <a:r>
              <a:rPr lang="el-GR" dirty="0" smtClean="0"/>
              <a:t>Όλα τα Χ είναι Υ.</a:t>
            </a:r>
          </a:p>
          <a:p>
            <a:r>
              <a:rPr lang="el-GR" dirty="0" smtClean="0"/>
              <a:t>Κάποια από τα Ζ δεν είναι Υ.</a:t>
            </a:r>
          </a:p>
          <a:p>
            <a:pPr marL="0" indent="0">
              <a:buNone/>
            </a:pPr>
            <a:r>
              <a:rPr lang="el-GR" dirty="0" smtClean="0"/>
              <a:t>Καταλήγουμε ότι: </a:t>
            </a:r>
            <a:r>
              <a:rPr lang="el-GR" dirty="0" smtClean="0">
                <a:solidFill>
                  <a:schemeClr val="tx1"/>
                </a:solidFill>
              </a:rPr>
              <a:t>Κάποια από τα Ζ δεν είναι Χ.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u="sng" dirty="0" smtClean="0"/>
              <a:t>Όπου</a:t>
            </a:r>
            <a:r>
              <a:rPr lang="el-GR" dirty="0" smtClean="0"/>
              <a:t>:</a:t>
            </a:r>
          </a:p>
          <a:p>
            <a:r>
              <a:rPr lang="el-GR" dirty="0" smtClean="0"/>
              <a:t>Χ = «τα ξωτικά»</a:t>
            </a:r>
          </a:p>
          <a:p>
            <a:r>
              <a:rPr lang="el-GR" dirty="0" smtClean="0"/>
              <a:t>Υ = «βοηθούν»</a:t>
            </a:r>
          </a:p>
          <a:p>
            <a:r>
              <a:rPr lang="el-GR" dirty="0" smtClean="0"/>
              <a:t>Ζ = «τα μαγικά πλάσματα»</a:t>
            </a:r>
          </a:p>
        </p:txBody>
      </p:sp>
    </p:spTree>
    <p:extLst>
      <p:ext uri="{BB962C8B-B14F-4D97-AF65-F5344CB8AC3E}">
        <p14:creationId xmlns:p14="http://schemas.microsoft.com/office/powerpoint/2010/main" val="86095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1670" y="1655520"/>
            <a:ext cx="7772400" cy="1021556"/>
          </a:xfrm>
        </p:spPr>
        <p:txBody>
          <a:bodyPr/>
          <a:lstStyle/>
          <a:p>
            <a:r>
              <a:rPr lang="el-GR" dirty="0" smtClean="0"/>
              <a:t>Και </a:t>
            </a:r>
            <a:r>
              <a:rPr lang="el-GR" dirty="0" err="1" smtClean="0"/>
              <a:t>τωρα</a:t>
            </a:r>
            <a:r>
              <a:rPr lang="el-GR" dirty="0" smtClean="0"/>
              <a:t> η </a:t>
            </a:r>
            <a:r>
              <a:rPr lang="el-GR" dirty="0" err="1" smtClean="0"/>
              <a:t>σειρα</a:t>
            </a:r>
            <a:r>
              <a:rPr lang="el-GR" dirty="0" smtClean="0"/>
              <a:t> σου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Φτιάξε τις δικές σου προτάσεις….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218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l-GR" sz="4000" b="1" dirty="0" smtClean="0">
                <a:solidFill>
                  <a:schemeClr val="tx1"/>
                </a:solidFill>
              </a:rPr>
              <a:t>Αν οι ακόλουθες προτάσεις είναι αληθείς σε τι συμπέρασμα καταλήγετε;</a:t>
            </a:r>
            <a:endParaRPr lang="el-G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6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Περίπτωση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Όλα τα δώρα στο σάκο του Άγιου Βασίλη είναι για τα καλά παιδιά.</a:t>
            </a:r>
          </a:p>
          <a:p>
            <a:r>
              <a:rPr lang="el-GR" dirty="0" smtClean="0"/>
              <a:t>Όλα τα αρκουδάκια μέσα στο σάκο του Άγιου Βασίλη είναι δώρα.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87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Σε ποιο από τα παρακάτω </a:t>
            </a:r>
            <a:br>
              <a:rPr lang="el-GR" dirty="0" smtClean="0"/>
            </a:br>
            <a:r>
              <a:rPr lang="el-GR" dirty="0" smtClean="0"/>
              <a:t>καταλήγουμε: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Μόνο κάποια από τα αρκουδάκια στο σάκο είναι για τα καλά παιδιά;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Όλα τα αρκουδάκια στο σάκο είναι για τα καλά παιδιά;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Μόνο κάποια από τα δώρα στο σάκο είναι για τα καλά παιδιά;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Κανένα από τα παραπάνω;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673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54375" y="1502815"/>
            <a:ext cx="7772400" cy="1021556"/>
          </a:xfrm>
        </p:spPr>
        <p:txBody>
          <a:bodyPr/>
          <a:lstStyle/>
          <a:p>
            <a:r>
              <a:rPr lang="el-GR" dirty="0" err="1" smtClean="0"/>
              <a:t>απαντηση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2.</a:t>
            </a:r>
            <a:r>
              <a:rPr lang="el-GR" dirty="0"/>
              <a:t> Όλα τα αρκουδάκια στο σάκο είναι για τα καλά παιδιά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662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Λογική Ακολουθία </a:t>
            </a:r>
            <a:br>
              <a:rPr lang="el-GR" dirty="0" smtClean="0"/>
            </a:br>
            <a:r>
              <a:rPr lang="el-GR" dirty="0" smtClean="0"/>
              <a:t>Συλλογισμός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/>
              <a:t>Αν</a:t>
            </a:r>
          </a:p>
          <a:p>
            <a:r>
              <a:rPr lang="el-GR" dirty="0" smtClean="0"/>
              <a:t>Όλα τα Χ είναι Υ.</a:t>
            </a:r>
          </a:p>
          <a:p>
            <a:r>
              <a:rPr lang="el-GR" dirty="0" smtClean="0"/>
              <a:t>Όλα τα Υ είναι Ζ.</a:t>
            </a:r>
          </a:p>
          <a:p>
            <a:pPr marL="0" indent="0">
              <a:buNone/>
            </a:pPr>
            <a:r>
              <a:rPr lang="el-GR" dirty="0" smtClean="0"/>
              <a:t>Καταλήγουμε ότι: </a:t>
            </a:r>
            <a:r>
              <a:rPr lang="el-GR" b="1" dirty="0" smtClean="0">
                <a:solidFill>
                  <a:schemeClr val="tx1"/>
                </a:solidFill>
              </a:rPr>
              <a:t>Όλα τα Χ είναι Ζ</a:t>
            </a:r>
          </a:p>
          <a:p>
            <a:pPr marL="0" indent="0">
              <a:buNone/>
            </a:pPr>
            <a:r>
              <a:rPr lang="el-GR" u="sng" dirty="0" smtClean="0"/>
              <a:t>Όπου</a:t>
            </a:r>
            <a:r>
              <a:rPr lang="el-GR" dirty="0" smtClean="0"/>
              <a:t>:</a:t>
            </a:r>
          </a:p>
          <a:p>
            <a:r>
              <a:rPr lang="el-GR" dirty="0" smtClean="0"/>
              <a:t>Χ = «τα αρκουδάκια μέσα στο σάκο»</a:t>
            </a:r>
          </a:p>
          <a:p>
            <a:r>
              <a:rPr lang="el-GR" dirty="0" smtClean="0"/>
              <a:t>Υ = «τα δώρα μέσα στο σάκο»</a:t>
            </a:r>
          </a:p>
          <a:p>
            <a:r>
              <a:rPr lang="el-GR" dirty="0" smtClean="0"/>
              <a:t>Ζ = «είναι για τα καλά παιδιά»</a:t>
            </a:r>
          </a:p>
        </p:txBody>
      </p:sp>
    </p:spTree>
    <p:extLst>
      <p:ext uri="{BB962C8B-B14F-4D97-AF65-F5344CB8AC3E}">
        <p14:creationId xmlns:p14="http://schemas.microsoft.com/office/powerpoint/2010/main" val="28856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Περίπτωση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Κανένα ξωτικό δεν είναι δυστυχισμένο.</a:t>
            </a:r>
          </a:p>
          <a:p>
            <a:r>
              <a:rPr lang="el-GR" dirty="0" smtClean="0"/>
              <a:t>Όλοι όσοι δουλεύουν για τον Άγιο Βασίλη είναι ξωτικά.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83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Σε ποιο από τα παρακάτω </a:t>
            </a:r>
            <a:br>
              <a:rPr lang="el-GR" dirty="0" smtClean="0"/>
            </a:br>
            <a:r>
              <a:rPr lang="el-GR" dirty="0" smtClean="0"/>
              <a:t>καταλήγουμε: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Όλοι όσοι δουλεύουν για τον Άγιο Βασίλη είναι δυστυχισμένοι;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Όλα τα ξωτικά δουλεύουν για τον Άγιο Βασίλη;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Κάποιοι από αυτούς που δουλεύουν για τον Άγιο Βασίλη είναι δυστυχισμένοι;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Δεν υπάρχει κάποιος από αυτούς που δουλεύουν για τον Άγιο Βασίλη που να είναι δυστυχισμένος;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337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Προβολή στην οθόνη (16:9)</PresentationFormat>
  <Paragraphs>100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Office Theme</vt:lpstr>
      <vt:lpstr>«Χριστουγεννιάτικοι  Συλλογισμοί»</vt:lpstr>
      <vt:lpstr>Συλλογισμός</vt:lpstr>
      <vt:lpstr>Παρουσίαση του PowerPoint</vt:lpstr>
      <vt:lpstr>1η Περίπτωση</vt:lpstr>
      <vt:lpstr>Σε ποιο από τα παρακάτω  καταλήγουμε:</vt:lpstr>
      <vt:lpstr>απαντηση</vt:lpstr>
      <vt:lpstr>Λογική Ακολουθία  Συλλογισμός</vt:lpstr>
      <vt:lpstr>2η Περίπτωση</vt:lpstr>
      <vt:lpstr>Σε ποιο από τα παρακάτω  καταλήγουμε:</vt:lpstr>
      <vt:lpstr>απαντηση</vt:lpstr>
      <vt:lpstr>Λογική Ακολουθία  Συλλογισμός</vt:lpstr>
      <vt:lpstr>3η Περίπτωση</vt:lpstr>
      <vt:lpstr>Σε ποιο από τα παρακάτω καταλήγουμε:</vt:lpstr>
      <vt:lpstr>απαντηση</vt:lpstr>
      <vt:lpstr>Λογική Ακολουθία  Συλλογισμός</vt:lpstr>
      <vt:lpstr>4η Περίπτωση</vt:lpstr>
      <vt:lpstr>Σε ποιο από τα παρακάτω καταλήγουμε:</vt:lpstr>
      <vt:lpstr>απαντηση</vt:lpstr>
      <vt:lpstr>Λογική Ακολουθία  Συλλογισμός</vt:lpstr>
      <vt:lpstr>5η Περίπτωση</vt:lpstr>
      <vt:lpstr>Σε ποιο από τα παρακάτω καταλήγουμε:</vt:lpstr>
      <vt:lpstr>απαντηση</vt:lpstr>
      <vt:lpstr>Λογική Ακολουθία  Συλλογισμός</vt:lpstr>
      <vt:lpstr>Και τωρα η σειρα σου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2020-12-12T14:40:03Z</dcterms:modified>
</cp:coreProperties>
</file>