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61"/>
  </p:notesMasterIdLst>
  <p:handoutMasterIdLst>
    <p:handoutMasterId r:id="rId62"/>
  </p:handoutMasterIdLst>
  <p:sldIdLst>
    <p:sldId id="327" r:id="rId2"/>
    <p:sldId id="335" r:id="rId3"/>
    <p:sldId id="336" r:id="rId4"/>
    <p:sldId id="337" r:id="rId5"/>
    <p:sldId id="338" r:id="rId6"/>
    <p:sldId id="339" r:id="rId7"/>
    <p:sldId id="340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3" r:id="rId18"/>
    <p:sldId id="354" r:id="rId19"/>
    <p:sldId id="355" r:id="rId20"/>
    <p:sldId id="356" r:id="rId21"/>
    <p:sldId id="357" r:id="rId22"/>
    <p:sldId id="358" r:id="rId23"/>
    <p:sldId id="361" r:id="rId24"/>
    <p:sldId id="360" r:id="rId25"/>
    <p:sldId id="382" r:id="rId26"/>
    <p:sldId id="362" r:id="rId27"/>
    <p:sldId id="363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3" r:id="rId54"/>
    <p:sldId id="394" r:id="rId55"/>
    <p:sldId id="395" r:id="rId56"/>
    <p:sldId id="396" r:id="rId57"/>
    <p:sldId id="397" r:id="rId58"/>
    <p:sldId id="398" r:id="rId59"/>
    <p:sldId id="351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91717" autoAdjust="0"/>
  </p:normalViewPr>
  <p:slideViewPr>
    <p:cSldViewPr>
      <p:cViewPr>
        <p:scale>
          <a:sx n="70" d="100"/>
          <a:sy n="70" d="100"/>
        </p:scale>
        <p:origin x="-10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7/8/2018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8/7/2018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3850" y="476250"/>
            <a:ext cx="8280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sz="2800" b="1" dirty="0" smtClean="0">
                <a:solidFill>
                  <a:srgbClr val="567A84"/>
                </a:solidFill>
              </a:rPr>
              <a:t>Εκπαίδευση Επιμορφωτών Β’ επιπέδου</a:t>
            </a:r>
            <a:r>
              <a:rPr lang="el-GR" sz="2800" b="1" baseline="0" dirty="0" smtClean="0">
                <a:solidFill>
                  <a:srgbClr val="567A84"/>
                </a:solidFill>
              </a:rPr>
              <a:t> Τ.Π.Ε.</a:t>
            </a:r>
            <a:endParaRPr lang="el-GR" sz="2800" b="1" dirty="0" smtClean="0">
              <a:solidFill>
                <a:srgbClr val="567A8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03734" y="5159028"/>
            <a:ext cx="8964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ΕΠΙΜΟΡΦΩΣΗ ΕΚΠΑΙΔΕΥΤΙΚΩΝ </a:t>
            </a:r>
            <a:r>
              <a:rPr lang="el-GR" sz="1100" b="1" dirty="0"/>
              <a:t>ΓΙΑ ΤΗΝ</a:t>
            </a:r>
            <a:r>
              <a:rPr lang="en-US" sz="1100" b="1" dirty="0"/>
              <a:t> ΑΞΙΟΠΟΙΗΣΗ ΚΑΙ ΕΦΑΡΜΟΓΗ ΤΩΝ ΨΗΦΙΑΚΩΝ ΤΕΧΝΟΛΟΓΙΩΝ ΣΤΗ ΔΙΔΑΚΤΙΚΗ ΠΡΑΞΗ (ΕΠΙΜΟΡΦΩΣΗ Β’ ΕΠΙΠΕΔΟΥ ΤΠΕ)</a:t>
            </a:r>
            <a:endParaRPr lang="el-GR" sz="1100" b="1" dirty="0"/>
          </a:p>
        </p:txBody>
      </p:sp>
      <p:pic>
        <p:nvPicPr>
          <p:cNvPr id="6" name="Picture 9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638" y="5848567"/>
            <a:ext cx="4987801" cy="94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63" y="5661248"/>
            <a:ext cx="1152128" cy="11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26876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Εικόνα 1" descr="X:\αρχεία_για_όλους\logo_doc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13090"/>
            <a:ext cx="2304256" cy="356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259056" y="56262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59105" y="5085184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23850" y="1052736"/>
            <a:ext cx="8705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67487" y="4725144"/>
            <a:ext cx="3181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dirty="0" smtClean="0">
                <a:solidFill>
                  <a:srgbClr val="567A84"/>
                </a:solidFill>
              </a:rPr>
              <a:t>Επιμορφωτικό</a:t>
            </a:r>
            <a:r>
              <a:rPr lang="el-GR" sz="1400" b="1" baseline="0" dirty="0" smtClean="0">
                <a:solidFill>
                  <a:srgbClr val="567A84"/>
                </a:solidFill>
              </a:rPr>
              <a:t> υλικό: Γενικό Μέρος</a:t>
            </a:r>
            <a:endParaRPr lang="el-GR" sz="1400" b="1" dirty="0" smtClean="0">
              <a:solidFill>
                <a:srgbClr val="567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8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05825" y="6350000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smtClean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smtClean="0"/>
              <a:t> -</a:t>
            </a:r>
            <a:endParaRPr lang="en-US" altLang="en-US" sz="11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1787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63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 smtClean="0"/>
              <a:t>Kλικ</a:t>
            </a:r>
            <a:r>
              <a:rPr lang="el-GR" altLang="en-US" dirty="0" smtClean="0"/>
              <a:t> για επεξεργασία του τίτλου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 smtClean="0"/>
              <a:t>Kλικ</a:t>
            </a:r>
            <a:r>
              <a:rPr lang="el-GR" altLang="en-US" dirty="0" smtClean="0"/>
              <a:t> για επεξεργασία των στυλ του υποδείγματος</a:t>
            </a:r>
          </a:p>
          <a:p>
            <a:pPr lvl="1"/>
            <a:r>
              <a:rPr lang="el-GR" altLang="en-US" dirty="0" smtClean="0"/>
              <a:t>Δεύτερου επιπέδου</a:t>
            </a:r>
          </a:p>
          <a:p>
            <a:pPr lvl="2"/>
            <a:r>
              <a:rPr lang="el-GR" altLang="en-US" dirty="0" smtClean="0"/>
              <a:t>Τρίτου επιπέδου</a:t>
            </a:r>
          </a:p>
          <a:p>
            <a:pPr lvl="3"/>
            <a:r>
              <a:rPr lang="el-GR" altLang="en-US" dirty="0" smtClean="0"/>
              <a:t>Τέταρτου επιπέδου</a:t>
            </a:r>
          </a:p>
          <a:p>
            <a:pPr lvl="4"/>
            <a:r>
              <a:rPr lang="el-GR" altLang="en-US" dirty="0" smtClean="0"/>
              <a:t>Πέμπτου επιπέδου</a:t>
            </a:r>
            <a:endParaRPr lang="en-US" altLang="en-US" dirty="0" smtClean="0"/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27775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l-GR" sz="1400" b="1" dirty="0" smtClean="0">
                <a:solidFill>
                  <a:srgbClr val="567A84"/>
                </a:solidFill>
              </a:rPr>
              <a:t>Εκπαίδευση Επιμορφωτών Β’ επιπέδου Τ.Π.Ε.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0" dirty="0" smtClean="0">
                <a:solidFill>
                  <a:srgbClr val="567A84"/>
                </a:solidFill>
              </a:rPr>
              <a:t>Επιμορφωτικό </a:t>
            </a:r>
            <a:r>
              <a:rPr lang="el-GR" sz="1000" b="0" baseline="0" dirty="0" smtClean="0">
                <a:solidFill>
                  <a:srgbClr val="567A84"/>
                </a:solidFill>
              </a:rPr>
              <a:t>Υλικό: Γενικό Μέρος</a:t>
            </a:r>
            <a:endParaRPr lang="el-GR" sz="1000" b="0" dirty="0" smtClean="0">
              <a:solidFill>
                <a:srgbClr val="567A8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earning.rutgers.edu/sites/default/files/resources/Moderator_Best_Practices.pdf" TargetMode="External"/><Relationship Id="rId2" Type="http://schemas.openxmlformats.org/officeDocument/2006/relationships/hyperlink" Target="https://help.blackboard.com/Collaborate/Ultra/Moderator/Get_Started/Session_Best_Practi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268760"/>
            <a:ext cx="7772400" cy="1470025"/>
          </a:xfrm>
        </p:spPr>
        <p:txBody>
          <a:bodyPr/>
          <a:lstStyle/>
          <a:p>
            <a:pPr algn="ctr"/>
            <a:r>
              <a:rPr lang="en-US" altLang="en-US" dirty="0" err="1" smtClean="0"/>
              <a:t>Σύγχρονη</a:t>
            </a:r>
            <a:r>
              <a:rPr lang="en-US" altLang="en-US" dirty="0" smtClean="0"/>
              <a:t> </a:t>
            </a:r>
            <a:r>
              <a:rPr lang="el-GR" altLang="en-US" dirty="0" smtClean="0"/>
              <a:t>εξ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αποστάσεως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εκπαίδευση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Καλές</a:t>
            </a:r>
            <a:r>
              <a:rPr lang="en-US" dirty="0" smtClean="0"/>
              <a:t> </a:t>
            </a:r>
            <a:r>
              <a:rPr lang="en-US" dirty="0" err="1" smtClean="0"/>
              <a:t>πρακτικές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r>
              <a:rPr lang="en-US" dirty="0" smtClean="0"/>
              <a:t>  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χρήστης</a:t>
            </a:r>
            <a:r>
              <a:rPr lang="en-US" dirty="0" smtClean="0"/>
              <a:t> (2/4)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Τηρείτε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τη</a:t>
            </a:r>
            <a:r>
              <a:rPr lang="en-US" sz="2400" dirty="0" smtClean="0"/>
              <a:t> </a:t>
            </a:r>
            <a:r>
              <a:rPr lang="en-US" sz="2400" dirty="0" err="1" smtClean="0"/>
              <a:t>σειρά</a:t>
            </a:r>
            <a:r>
              <a:rPr lang="en-US" sz="2400" dirty="0" smtClean="0"/>
              <a:t> </a:t>
            </a:r>
            <a:r>
              <a:rPr lang="en-US" sz="2400" dirty="0" err="1" smtClean="0"/>
              <a:t>προτεραιότητας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ζητάτε</a:t>
            </a:r>
            <a:r>
              <a:rPr lang="en-US" sz="2400" dirty="0" smtClean="0"/>
              <a:t> </a:t>
            </a:r>
            <a:r>
              <a:rPr lang="en-US" sz="2400" dirty="0" err="1" smtClean="0"/>
              <a:t>πάντα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λόγο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Ακολουθείτε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τις</a:t>
            </a:r>
            <a:r>
              <a:rPr lang="en-US" sz="2400" dirty="0" smtClean="0"/>
              <a:t> </a:t>
            </a:r>
            <a:r>
              <a:rPr lang="en-US" sz="2400" dirty="0" err="1" smtClean="0"/>
              <a:t>οδηγίες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</a:t>
            </a:r>
            <a:r>
              <a:rPr lang="en-US" sz="2400" dirty="0" err="1" smtClean="0"/>
              <a:t>συντονιστή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Χρησιμοποιήστε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κουμπί</a:t>
            </a:r>
            <a:r>
              <a:rPr lang="en-US" sz="2400" dirty="0" smtClean="0"/>
              <a:t> </a:t>
            </a:r>
            <a:r>
              <a:rPr lang="en-US" sz="2400" b="1" dirty="0" smtClean="0"/>
              <a:t>Away</a:t>
            </a:r>
            <a:r>
              <a:rPr lang="en-US" sz="2400" dirty="0" smtClean="0"/>
              <a:t> </a:t>
            </a:r>
            <a:r>
              <a:rPr lang="en-US" sz="2400" dirty="0" err="1" smtClean="0"/>
              <a:t>όταν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απουσιάζετε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sz="2400" dirty="0" err="1" smtClean="0"/>
              <a:t>Χρησιμοποιήστε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τις</a:t>
            </a:r>
            <a:r>
              <a:rPr lang="en-US" sz="2400" dirty="0" smtClean="0"/>
              <a:t> </a:t>
            </a:r>
            <a:r>
              <a:rPr lang="en-US" sz="2400" dirty="0" err="1" smtClean="0"/>
              <a:t>δυνατότητες</a:t>
            </a:r>
            <a:r>
              <a:rPr lang="en-US" sz="2400" dirty="0" smtClean="0"/>
              <a:t> </a:t>
            </a:r>
            <a:r>
              <a:rPr lang="en-US" sz="2400" b="1" dirty="0" smtClean="0"/>
              <a:t>Yes, No, Laugh, Applause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συμμετέχετε</a:t>
            </a:r>
            <a:r>
              <a:rPr lang="en-US" sz="2400" dirty="0" smtClean="0"/>
              <a:t> </a:t>
            </a:r>
            <a:r>
              <a:rPr lang="en-US" sz="2400" dirty="0" err="1" smtClean="0"/>
              <a:t>ενεργά</a:t>
            </a:r>
            <a:r>
              <a:rPr lang="en-US" sz="2400" dirty="0" smtClean="0"/>
              <a:t> </a:t>
            </a:r>
            <a:r>
              <a:rPr lang="en-US" sz="2400" dirty="0" err="1" smtClean="0"/>
              <a:t>στη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συζήτηση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Καλές</a:t>
            </a:r>
            <a:r>
              <a:rPr lang="en-US" dirty="0" smtClean="0"/>
              <a:t> </a:t>
            </a:r>
            <a:r>
              <a:rPr lang="en-US" dirty="0" err="1" smtClean="0"/>
              <a:t>πρακτικές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r>
              <a:rPr lang="en-US" dirty="0" smtClean="0"/>
              <a:t>  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χρήστης</a:t>
            </a:r>
            <a:r>
              <a:rPr lang="en-US" dirty="0" smtClean="0"/>
              <a:t> (3/4)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Παρακολουθείτε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περιβάλλον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πλήρη</a:t>
            </a:r>
            <a:r>
              <a:rPr lang="en-US" sz="2400" dirty="0" smtClean="0"/>
              <a:t> </a:t>
            </a:r>
            <a:r>
              <a:rPr lang="en-US" sz="2400" dirty="0" err="1" smtClean="0"/>
              <a:t>οθόνη</a:t>
            </a:r>
            <a:r>
              <a:rPr lang="en-US" sz="2400" dirty="0" smtClean="0"/>
              <a:t> </a:t>
            </a:r>
            <a:r>
              <a:rPr lang="en-US" sz="2400" dirty="0" err="1" smtClean="0"/>
              <a:t>ώστε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βλέπετε</a:t>
            </a:r>
            <a:r>
              <a:rPr lang="en-US" sz="2400" dirty="0" smtClean="0"/>
              <a:t> </a:t>
            </a:r>
            <a:r>
              <a:rPr lang="en-US" sz="2400" dirty="0" err="1" smtClean="0"/>
              <a:t>ό,τι</a:t>
            </a:r>
            <a:r>
              <a:rPr lang="en-US" sz="2400" dirty="0" smtClean="0"/>
              <a:t> </a:t>
            </a:r>
            <a:r>
              <a:rPr lang="en-US" sz="2400" dirty="0" err="1" smtClean="0"/>
              <a:t>γίνεται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όχι</a:t>
            </a:r>
            <a:r>
              <a:rPr lang="en-US" sz="2400" dirty="0" smtClean="0"/>
              <a:t> </a:t>
            </a:r>
            <a:r>
              <a:rPr lang="en-US" sz="2400" dirty="0" err="1" smtClean="0"/>
              <a:t>μόνο</a:t>
            </a:r>
            <a:r>
              <a:rPr lang="en-US" sz="2400" dirty="0" smtClean="0"/>
              <a:t> </a:t>
            </a:r>
            <a:r>
              <a:rPr lang="en-US" sz="2400" dirty="0" err="1" smtClean="0"/>
              <a:t>ό,τι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παρουσιάζεται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Πατήστε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σχετικό</a:t>
            </a:r>
            <a:r>
              <a:rPr lang="en-US" sz="2400" dirty="0" smtClean="0"/>
              <a:t> </a:t>
            </a:r>
            <a:r>
              <a:rPr lang="en-US" sz="2400" dirty="0" err="1" smtClean="0"/>
              <a:t>κουμπί</a:t>
            </a:r>
            <a:r>
              <a:rPr lang="en-US" sz="2400" dirty="0" smtClean="0"/>
              <a:t> </a:t>
            </a:r>
            <a:r>
              <a:rPr lang="en-US" sz="2400" dirty="0" err="1" smtClean="0"/>
              <a:t>ομιλίας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ενεργοποιήσετε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μικρόφωνό</a:t>
            </a:r>
            <a:r>
              <a:rPr lang="en-US" sz="2400" dirty="0" smtClean="0"/>
              <a:t> </a:t>
            </a:r>
            <a:r>
              <a:rPr lang="en-US" sz="2400" dirty="0" err="1" smtClean="0"/>
              <a:t>σας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μιλήσετε</a:t>
            </a:r>
            <a:r>
              <a:rPr lang="en-US" sz="2400" dirty="0" smtClean="0"/>
              <a:t>. </a:t>
            </a:r>
            <a:r>
              <a:rPr lang="en-US" sz="2400" dirty="0" err="1" smtClean="0"/>
              <a:t>Πατήστε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ξανά</a:t>
            </a:r>
            <a:r>
              <a:rPr lang="en-US" sz="2400" dirty="0" smtClean="0"/>
              <a:t> </a:t>
            </a:r>
            <a:r>
              <a:rPr lang="en-US" sz="2400" dirty="0" err="1" smtClean="0"/>
              <a:t>όταν</a:t>
            </a:r>
            <a:r>
              <a:rPr lang="en-US" sz="2400" dirty="0" smtClean="0"/>
              <a:t> </a:t>
            </a:r>
            <a:r>
              <a:rPr lang="en-US" sz="2400" dirty="0" err="1" smtClean="0"/>
              <a:t>τελειώσετε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απενεργοποιηθεί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μικρόφωνό</a:t>
            </a:r>
            <a:r>
              <a:rPr lang="en-US" sz="2400" dirty="0" smtClean="0"/>
              <a:t> </a:t>
            </a:r>
            <a:r>
              <a:rPr lang="en-US" sz="2400" dirty="0" err="1" smtClean="0"/>
              <a:t>σας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μην</a:t>
            </a:r>
            <a:r>
              <a:rPr lang="en-US" sz="2400" dirty="0" smtClean="0"/>
              <a:t> </a:t>
            </a:r>
            <a:r>
              <a:rPr lang="en-US" sz="2400" dirty="0" err="1" smtClean="0"/>
              <a:t>ενοχλεί</a:t>
            </a:r>
            <a:r>
              <a:rPr lang="en-US" sz="2400" dirty="0" smtClean="0"/>
              <a:t> </a:t>
            </a:r>
            <a:r>
              <a:rPr lang="en-US" sz="2400" dirty="0" err="1" smtClean="0"/>
              <a:t>όταν</a:t>
            </a:r>
            <a:r>
              <a:rPr lang="en-US" sz="2400" dirty="0" smtClean="0"/>
              <a:t> </a:t>
            </a:r>
            <a:r>
              <a:rPr lang="en-US" sz="2400" dirty="0" err="1" smtClean="0"/>
              <a:t>μιλάν</a:t>
            </a:r>
            <a:r>
              <a:rPr lang="en-US" sz="2400" dirty="0" smtClean="0"/>
              <a:t> </a:t>
            </a:r>
            <a:r>
              <a:rPr lang="en-US" sz="2400" dirty="0" err="1" smtClean="0"/>
              <a:t>οι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άλλοι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Καλές</a:t>
            </a:r>
            <a:r>
              <a:rPr lang="en-US" dirty="0" smtClean="0"/>
              <a:t> </a:t>
            </a:r>
            <a:r>
              <a:rPr lang="en-US" dirty="0" err="1" smtClean="0"/>
              <a:t>πρακτικές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r>
              <a:rPr lang="en-US" dirty="0" smtClean="0"/>
              <a:t>  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χρήστης</a:t>
            </a:r>
            <a:r>
              <a:rPr lang="en-US" dirty="0" smtClean="0"/>
              <a:t> (4/4)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pPr algn="ctr"/>
            <a:r>
              <a:rPr lang="en-US" sz="2400" b="1" dirty="0" err="1" smtClean="0"/>
              <a:t>Μη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διστάζετε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να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ρωτήσετε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για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όποια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απορία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έχετε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ώστε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να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λυθεί</a:t>
            </a:r>
            <a:r>
              <a:rPr lang="en-US" sz="2400" b="1" dirty="0" smtClean="0"/>
              <a:t>!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ctrTitle"/>
          </p:nvPr>
        </p:nvSpPr>
        <p:spPr>
          <a:xfrm>
            <a:off x="1109663" y="971550"/>
            <a:ext cx="6686550" cy="1697038"/>
          </a:xfrm>
        </p:spPr>
        <p:txBody>
          <a:bodyPr/>
          <a:lstStyle/>
          <a:p>
            <a:r>
              <a:rPr lang="el-GR" sz="2700" dirty="0" smtClean="0"/>
              <a:t>Εμπειρία</a:t>
            </a:r>
            <a:r>
              <a:rPr lang="en-US" sz="2700" dirty="0" smtClean="0"/>
              <a:t> </a:t>
            </a:r>
            <a:r>
              <a:rPr lang="el-GR" sz="2700" dirty="0" smtClean="0"/>
              <a:t>από προηγούμενες επιμορφώσεις - Καλές Πρακτικές</a:t>
            </a:r>
            <a:r>
              <a:rPr lang="en-US" sz="2700" dirty="0" smtClean="0"/>
              <a:t> </a:t>
            </a:r>
            <a:r>
              <a:rPr lang="en-US" sz="2700" dirty="0" err="1" smtClean="0"/>
              <a:t>ως</a:t>
            </a:r>
            <a:r>
              <a:rPr lang="en-US" sz="2700" dirty="0" smtClean="0"/>
              <a:t> </a:t>
            </a:r>
            <a:r>
              <a:rPr lang="en-US" sz="2700" dirty="0" err="1" smtClean="0"/>
              <a:t>επιμορφωτής</a:t>
            </a:r>
            <a:endParaRPr lang="el-GR" sz="2700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4941888"/>
            <a:ext cx="34909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238" y="4941888"/>
            <a:ext cx="16795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Θέση υποσέλιδου 8"/>
          <p:cNvSpPr>
            <a:spLocks noGrp="1"/>
          </p:cNvSpPr>
          <p:nvPr>
            <p:ph type="ftr" sz="quarter" idx="4294967295"/>
          </p:nvPr>
        </p:nvSpPr>
        <p:spPr bwMode="auto">
          <a:xfrm>
            <a:off x="1252538" y="3270250"/>
            <a:ext cx="7235825" cy="126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200" b="1" smtClean="0">
                <a:solidFill>
                  <a:schemeClr val="tx1"/>
                </a:solidFill>
              </a:rPr>
              <a:t>Επιμόρφωση Εκπαιδευτικών για την Αξιοποίηση και Εφαρμογή των Ψηφιακών Τεχνολογιών στη Διδακτική Πράξη</a:t>
            </a:r>
            <a:r>
              <a:rPr lang="en-US" sz="1200" b="1" smtClean="0">
                <a:solidFill>
                  <a:schemeClr val="tx1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200" b="1" smtClean="0">
                <a:solidFill>
                  <a:schemeClr val="tx1"/>
                </a:solidFill>
              </a:rPr>
              <a:t>(Επιμόρφωση Β’ επιπέδου Τ.Π.Ε.)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1189038" y="688975"/>
            <a:ext cx="6683375" cy="542925"/>
          </a:xfrm>
        </p:spPr>
        <p:txBody>
          <a:bodyPr/>
          <a:lstStyle/>
          <a:p>
            <a:r>
              <a:rPr lang="el-GR" b="1" smtClean="0"/>
              <a:t>Πριν τη σύγχρονη συνεδρία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1563688" y="1354138"/>
            <a:ext cx="6686550" cy="41513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800" b="1" smtClean="0"/>
              <a:t>Εξοικειωθείτε </a:t>
            </a:r>
          </a:p>
          <a:p>
            <a:pPr algn="just">
              <a:buFont typeface="Wingdings 3" pitchFamily="18" charset="2"/>
              <a:buNone/>
            </a:pPr>
            <a:r>
              <a:rPr lang="el-GR" sz="1600" b="1" smtClean="0"/>
              <a:t>	</a:t>
            </a:r>
            <a:r>
              <a:rPr lang="en-US" sz="1600" i="1" smtClean="0"/>
              <a:t>…</a:t>
            </a:r>
            <a:r>
              <a:rPr lang="el-GR" sz="1600" i="1" smtClean="0"/>
              <a:t>πειραματιστείτε με τις διάφορες λειτουργίες του εργαλείου χρησιμοποιώντας τα εικονικά δωμάτια που έχετε στην διάθεσή σας. </a:t>
            </a:r>
          </a:p>
          <a:p>
            <a:r>
              <a:rPr lang="el-GR" sz="1800" b="1" smtClean="0"/>
              <a:t>Ανεβάστε το Υλικό σας</a:t>
            </a:r>
          </a:p>
          <a:p>
            <a:pPr algn="just">
              <a:buFont typeface="Wingdings 3" pitchFamily="18" charset="2"/>
              <a:buNone/>
            </a:pPr>
            <a:r>
              <a:rPr lang="el-GR" sz="1600" b="1" smtClean="0"/>
              <a:t>	…</a:t>
            </a:r>
            <a:r>
              <a:rPr lang="el-GR" sz="1600" smtClean="0"/>
              <a:t>α</a:t>
            </a:r>
            <a:r>
              <a:rPr lang="el-GR" sz="1600" i="1" smtClean="0"/>
              <a:t>νεβάστε τα αρχεία που θα χρειαστεί να διαμοιράσετε στο εικονικό δωμάτιο για να κερδίσετε χρόνο κατά την διάρκεια της συνεδρίας</a:t>
            </a:r>
          </a:p>
          <a:p>
            <a:r>
              <a:rPr lang="el-GR" sz="1800" b="1" smtClean="0"/>
              <a:t>Προετοιμάστε χώρους συνεργασίας </a:t>
            </a:r>
          </a:p>
          <a:p>
            <a:pPr algn="just">
              <a:buFont typeface="Wingdings 3" pitchFamily="18" charset="2"/>
              <a:buNone/>
            </a:pPr>
            <a:r>
              <a:rPr lang="el-GR" sz="1600" smtClean="0"/>
              <a:t>	…δ</a:t>
            </a:r>
            <a:r>
              <a:rPr lang="el-GR" sz="1600" i="1" smtClean="0"/>
              <a:t>ημιουργήστε τα εικονικά δωμάτια συνεργασίας υποομάδων πριν την έναρξη της συνεδρίας </a:t>
            </a:r>
          </a:p>
          <a:p>
            <a:r>
              <a:rPr lang="el-GR" sz="1600" smtClean="0"/>
              <a:t> </a:t>
            </a:r>
            <a:r>
              <a:rPr lang="el-GR" sz="1800" b="1" smtClean="0"/>
              <a:t>Αξιοποιήστε το </a:t>
            </a:r>
            <a:r>
              <a:rPr lang="en-US" sz="1800" b="1" smtClean="0"/>
              <a:t>moodle </a:t>
            </a:r>
            <a:endParaRPr lang="el-GR" sz="1800" b="1" smtClean="0"/>
          </a:p>
          <a:p>
            <a:pPr algn="just">
              <a:buFont typeface="Wingdings 3" pitchFamily="18" charset="2"/>
              <a:buNone/>
            </a:pPr>
            <a:r>
              <a:rPr lang="en-US" sz="1600" smtClean="0"/>
              <a:t>	</a:t>
            </a:r>
            <a:r>
              <a:rPr lang="el-GR" sz="1600" smtClean="0"/>
              <a:t>…χ</a:t>
            </a:r>
            <a:r>
              <a:rPr lang="el-GR" sz="1600" i="1" smtClean="0"/>
              <a:t>ρησιμοποιήστε το </a:t>
            </a:r>
            <a:r>
              <a:rPr lang="en-US" sz="1600" i="1" smtClean="0"/>
              <a:t>forum </a:t>
            </a:r>
            <a:r>
              <a:rPr lang="el-GR" sz="1600" i="1" smtClean="0"/>
              <a:t>στο μάθημα του </a:t>
            </a:r>
            <a:r>
              <a:rPr lang="en-US" sz="1600" i="1" smtClean="0"/>
              <a:t>Moodle</a:t>
            </a:r>
            <a:r>
              <a:rPr lang="el-GR" sz="1600" i="1" smtClean="0"/>
              <a:t> για να μοιράσετε τυχόν επιπλέον επιμορφωτικό υλικό ή συνδέσμους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6148388"/>
            <a:ext cx="1690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Εικόνα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628" y="5832492"/>
            <a:ext cx="77311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υποσέλιδου 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28728" y="5857892"/>
            <a:ext cx="40259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z="788" b="1" dirty="0"/>
              <a:t>Επιμόρφωση Εκπαιδευτικών για την Αξιοποίηση και Εφαρμογή των Ψηφιακών Τεχνολογιών στη Διδακτική Πράξη</a:t>
            </a:r>
            <a:r>
              <a:rPr lang="en-US" sz="788" b="1" dirty="0"/>
              <a:t> </a:t>
            </a:r>
            <a:r>
              <a:rPr lang="el-GR" sz="788" b="1" dirty="0"/>
              <a:t>(Επιμόρφωση Β’ επιπέδου Τ.Π.Ε.)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3" y="763588"/>
            <a:ext cx="6683375" cy="420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Κατά τη διάρκεια της συνεδρίας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1355725" y="1433513"/>
            <a:ext cx="5443538" cy="4565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800" b="1" smtClean="0"/>
              <a:t>Συνδεθείτε έγκαιρα</a:t>
            </a:r>
          </a:p>
          <a:p>
            <a:pPr>
              <a:buFont typeface="Wingdings 3" pitchFamily="18" charset="2"/>
              <a:buNone/>
            </a:pPr>
            <a:r>
              <a:rPr lang="el-GR" sz="1400" smtClean="0"/>
              <a:t>	</a:t>
            </a:r>
            <a:r>
              <a:rPr lang="el-GR" sz="1400" i="1" smtClean="0"/>
              <a:t>…φροντίστε για την έγκαιρη είσοδο στο σύστημα του επιμορφωτή και των επιμορφούμενων</a:t>
            </a:r>
          </a:p>
          <a:p>
            <a:r>
              <a:rPr lang="el-GR" sz="1800" b="1" smtClean="0"/>
              <a:t>Αλληλεπιδράστε</a:t>
            </a:r>
          </a:p>
          <a:p>
            <a:pPr algn="just">
              <a:buFont typeface="Wingdings 3" pitchFamily="18" charset="2"/>
              <a:buNone/>
            </a:pPr>
            <a:r>
              <a:rPr lang="el-GR" sz="1400" smtClean="0"/>
              <a:t>	</a:t>
            </a:r>
            <a:r>
              <a:rPr lang="el-GR" sz="1400" i="1" smtClean="0"/>
              <a:t>…φροντίστε ώστε να έχετε συχνή αλληλεπίδραση με τους επιμορφούμενους. Προτρέψτε τους να χρησιμοποιούν τα εικονίδια αλληλεπίδρασης ή κάντε εμβόλιμες ερωτήσεις που θα τους κινητοποιήσουν.  </a:t>
            </a:r>
          </a:p>
          <a:p>
            <a:r>
              <a:rPr lang="el-GR" sz="1800" b="1" smtClean="0"/>
              <a:t>Οργανωθείτε</a:t>
            </a:r>
          </a:p>
          <a:p>
            <a:pPr>
              <a:buFont typeface="Wingdings 3" pitchFamily="18" charset="2"/>
              <a:buNone/>
            </a:pPr>
            <a:r>
              <a:rPr lang="el-GR" sz="1600" i="1" smtClean="0"/>
              <a:t>	</a:t>
            </a:r>
            <a:r>
              <a:rPr lang="el-GR" sz="1400" i="1" smtClean="0"/>
              <a:t>…χρησιμοποιήστε ένα δεύτερο </a:t>
            </a:r>
            <a:r>
              <a:rPr lang="en-US" sz="1400" i="1" smtClean="0"/>
              <a:t>PC </a:t>
            </a:r>
            <a:r>
              <a:rPr lang="el-GR" sz="1400" i="1" smtClean="0"/>
              <a:t>ή κινητή συσκευή (με κλειστό μικρόφωνο) για να δείτε τι βλέπουν οι επιμορφούμενοι</a:t>
            </a:r>
          </a:p>
          <a:p>
            <a:r>
              <a:rPr lang="el-GR" sz="1800" b="1" smtClean="0"/>
              <a:t>Καταγράψτε την συνεδρία</a:t>
            </a:r>
          </a:p>
          <a:p>
            <a:pPr algn="just">
              <a:buFont typeface="Wingdings 3" pitchFamily="18" charset="2"/>
              <a:buNone/>
            </a:pPr>
            <a:r>
              <a:rPr lang="el-GR" sz="1400" smtClean="0"/>
              <a:t>	</a:t>
            </a:r>
            <a:r>
              <a:rPr lang="el-GR" sz="1400" i="1" smtClean="0"/>
              <a:t>…οι  καταγραφές θα βοηθήσουν όσους δεν μπόρεσαν να παρακολουθήσουν το μάθημα ή όσους θέλουν να το </a:t>
            </a:r>
            <a:r>
              <a:rPr lang="en-US" sz="1400" i="1" smtClean="0"/>
              <a:t>“</a:t>
            </a:r>
            <a:r>
              <a:rPr lang="el-GR" sz="1400" i="1" smtClean="0"/>
              <a:t>μελετήσουν </a:t>
            </a:r>
            <a:r>
              <a:rPr lang="en-US" sz="1400" i="1" smtClean="0"/>
              <a:t>“ </a:t>
            </a:r>
            <a:r>
              <a:rPr lang="el-GR" sz="1400" i="1" smtClean="0"/>
              <a:t>με την ησυχία τους</a:t>
            </a:r>
          </a:p>
        </p:txBody>
      </p:sp>
      <p:pic>
        <p:nvPicPr>
          <p:cNvPr id="20484" name="Εικόνα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525" y="3465513"/>
            <a:ext cx="4365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Εικόνα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663" y="2547938"/>
            <a:ext cx="17938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Βέλος: Δεξιό 8">
            <a:extLst>
              <a:ext uri="{FF2B5EF4-FFF2-40B4-BE49-F238E27FC236}"/>
            </a:extLst>
          </p:cNvPr>
          <p:cNvSpPr/>
          <p:nvPr/>
        </p:nvSpPr>
        <p:spPr>
          <a:xfrm>
            <a:off x="6838950" y="3162300"/>
            <a:ext cx="247650" cy="13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350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25" y="6197600"/>
            <a:ext cx="168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Εικόνα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7504" y="5830905"/>
            <a:ext cx="7747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Θέση υποσέλιδου 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71604" y="5857892"/>
            <a:ext cx="402590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z="788" b="1" dirty="0"/>
              <a:t>Επιμόρφωση Εκπαιδευτικών για την Αξιοποίηση και Εφαρμογή των Ψηφιακών Τεχνολογιών στη Διδακτική Πράξη</a:t>
            </a:r>
            <a:r>
              <a:rPr lang="en-US" sz="788" b="1" dirty="0"/>
              <a:t> </a:t>
            </a:r>
            <a:r>
              <a:rPr lang="el-GR" sz="788" b="1" dirty="0"/>
              <a:t>(Επιμόρφωση Β’ επιπέδου Τ.Π.Ε.)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1225550" y="623888"/>
            <a:ext cx="6684963" cy="644525"/>
          </a:xfrm>
        </p:spPr>
        <p:txBody>
          <a:bodyPr/>
          <a:lstStyle/>
          <a:p>
            <a:r>
              <a:rPr lang="el-GR" b="1" smtClean="0"/>
              <a:t>Ενέργειες προς αποφυγή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1558925" y="1136650"/>
            <a:ext cx="6686550" cy="4518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600" b="1" dirty="0" smtClean="0"/>
              <a:t>ΠΟΛΛΟΙ ΠΑΡΟΥΣΙΑΣΤΕΣ (</a:t>
            </a:r>
            <a:r>
              <a:rPr lang="en-US" sz="1600" b="1" dirty="0" smtClean="0"/>
              <a:t>Presenters)</a:t>
            </a:r>
            <a:endParaRPr lang="el-GR" sz="1600" b="1" dirty="0" smtClean="0"/>
          </a:p>
          <a:p>
            <a:pPr>
              <a:buFont typeface="Wingdings 3" pitchFamily="18" charset="2"/>
              <a:buNone/>
            </a:pPr>
            <a:r>
              <a:rPr lang="el-GR" sz="1600" dirty="0" smtClean="0"/>
              <a:t>	</a:t>
            </a:r>
            <a:r>
              <a:rPr lang="el-GR" sz="1600" i="1" dirty="0" smtClean="0"/>
              <a:t>…παραχώρηση δικαιωμάτων παρουσιαστή σε περισσότερους από ένα χρήστη ταυτόχρονα, μπορεί να μπερδέψει. Προτιμήστε σειριακή, παραχώρηση ανώτερων δικαιωμάτων</a:t>
            </a:r>
          </a:p>
          <a:p>
            <a:r>
              <a:rPr lang="el-GR" sz="1600" b="1" dirty="0" smtClean="0"/>
              <a:t>ΠΟΛΛΕΣ ΚΑΜΕΡΕΣ</a:t>
            </a:r>
            <a:endParaRPr lang="en-US" sz="1600" b="1" dirty="0" smtClean="0"/>
          </a:p>
          <a:p>
            <a:pPr>
              <a:buFont typeface="Wingdings 3" pitchFamily="18" charset="2"/>
              <a:buNone/>
            </a:pPr>
            <a:r>
              <a:rPr lang="el-GR" sz="1600" dirty="0" smtClean="0"/>
              <a:t>	</a:t>
            </a:r>
            <a:r>
              <a:rPr lang="el-GR" sz="1600" i="1" dirty="0" smtClean="0"/>
              <a:t>…πολλές ανοικτές κάμερες ταυτόχρονα, μπορεί να επιβραδύνουν τη συνολική επικοινωνία. Αν χρειαστεί κλείστε όλες τις κάμερες</a:t>
            </a:r>
          </a:p>
          <a:p>
            <a:r>
              <a:rPr lang="el-GR" sz="1600" b="1" dirty="0" smtClean="0"/>
              <a:t>ΠΟΛΛΑ ΜΙΚΡΟΦΩΝΑ ΑΝΟΙΚΤΑ</a:t>
            </a:r>
          </a:p>
          <a:p>
            <a:pPr>
              <a:buFont typeface="Wingdings 3" pitchFamily="18" charset="2"/>
              <a:buNone/>
            </a:pPr>
            <a:r>
              <a:rPr lang="el-GR" sz="1600" dirty="0" smtClean="0"/>
              <a:t>	</a:t>
            </a:r>
            <a:r>
              <a:rPr lang="el-GR" sz="1600" i="1" dirty="0" smtClean="0"/>
              <a:t>…πολλοί ομιλητές ταυτόχρονα. Μην αφήνετε παράλληλες συνομιλίες, «εκπαιδεύστε» τους επιμορφούμενους να κλείνουν το μικρόφωνο όταν δεν μιλούν</a:t>
            </a:r>
          </a:p>
          <a:p>
            <a:r>
              <a:rPr lang="el-GR" sz="1600" b="1" dirty="0" smtClean="0"/>
              <a:t>ΔΙΑΜΟΙΡΑΣΗ ΒΙΝΤΕΟ </a:t>
            </a:r>
          </a:p>
          <a:p>
            <a:pPr>
              <a:buFont typeface="Wingdings 3" pitchFamily="18" charset="2"/>
              <a:buNone/>
            </a:pPr>
            <a:r>
              <a:rPr lang="el-GR" sz="1600" b="1" dirty="0" smtClean="0"/>
              <a:t>	</a:t>
            </a:r>
            <a:r>
              <a:rPr lang="el-GR" sz="1600" b="1" i="1" dirty="0" smtClean="0"/>
              <a:t>…δεν περνά ο ήχος </a:t>
            </a:r>
            <a:r>
              <a:rPr lang="el-GR" sz="1600" i="1" dirty="0" smtClean="0"/>
              <a:t>και είναι </a:t>
            </a:r>
            <a:r>
              <a:rPr lang="el-GR" sz="1600" b="1" i="1" dirty="0" smtClean="0"/>
              <a:t>άσκοπη κατανάλωση δικτυακού εύρους</a:t>
            </a:r>
            <a:r>
              <a:rPr lang="el-GR" sz="1600" i="1" dirty="0" smtClean="0"/>
              <a:t>. Δώστε με </a:t>
            </a:r>
            <a:r>
              <a:rPr lang="en-US" sz="1600" i="1" dirty="0" smtClean="0"/>
              <a:t>chat </a:t>
            </a:r>
            <a:r>
              <a:rPr lang="el-GR" sz="1600" i="1" dirty="0" smtClean="0"/>
              <a:t>το σύνδεσμο και αφήστε τους επιμορφούμενους να το δουν μόνοι τους.</a:t>
            </a:r>
          </a:p>
          <a:p>
            <a:endParaRPr lang="el-GR" sz="14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6346825"/>
            <a:ext cx="1690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Εικόνα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000768"/>
            <a:ext cx="7747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υποσέλιδου 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28728" y="5929330"/>
            <a:ext cx="4025900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z="788" b="1" dirty="0"/>
              <a:t>Επιμόρφωση Εκπαιδευτικών για την Αξιοποίηση και Εφαρμογή των Ψηφιακών Τεχνολογιών στη Διδακτική Πράξη</a:t>
            </a:r>
            <a:r>
              <a:rPr lang="en-US" sz="788" b="1" dirty="0"/>
              <a:t> </a:t>
            </a:r>
            <a:r>
              <a:rPr lang="el-GR" sz="788" b="1" dirty="0"/>
              <a:t>(Επιμόρφωση Β’ επιπέδου Τ.Π.Ε.)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9532" y="1398523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BlackBoard</a:t>
            </a:r>
            <a:r>
              <a:rPr lang="en-US" sz="4800" b="1" dirty="0" smtClean="0"/>
              <a:t> Collaborate Ultra</a:t>
            </a:r>
            <a:endParaRPr lang="el-GR" sz="4800" b="1" dirty="0" smtClean="0"/>
          </a:p>
          <a:p>
            <a:pPr algn="ctr"/>
            <a:endParaRPr lang="el-GR" dirty="0" smtClean="0"/>
          </a:p>
          <a:p>
            <a:pPr algn="ctr"/>
            <a:r>
              <a:rPr lang="el-GR" sz="4400" dirty="0" smtClean="0"/>
              <a:t>Περιβάλλον </a:t>
            </a:r>
            <a:r>
              <a:rPr lang="el-GR" sz="4400" dirty="0"/>
              <a:t>Εργασίας</a:t>
            </a:r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745" y="3861048"/>
            <a:ext cx="3096344" cy="8640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651" y="3861048"/>
            <a:ext cx="39364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946"/>
          <a:stretch>
            <a:fillRect/>
          </a:stretch>
        </p:blipFill>
        <p:spPr bwMode="auto">
          <a:xfrm>
            <a:off x="179512" y="1484784"/>
            <a:ext cx="89644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Η αρχική οθόνη της εφαρμογής </a:t>
            </a:r>
          </a:p>
          <a:p>
            <a:pPr algn="ctr"/>
            <a:r>
              <a:rPr lang="en-US" sz="3200" b="1" dirty="0"/>
              <a:t>Blackboard Collaborate</a:t>
            </a:r>
            <a:endParaRPr lang="el-GR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635896" y="5877272"/>
            <a:ext cx="1944216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5256584" cy="13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83568" y="2132856"/>
          <a:ext cx="8029400" cy="416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6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ΕΡΓΑΛΕΙΟ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ΚΑΤΑΣΤΑΣΗ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ΣΗΜΕΙΑ</a:t>
                      </a:r>
                      <a:r>
                        <a:rPr lang="el-GR" baseline="0" dirty="0"/>
                        <a:t> ΠΡΟΣΟΧΗΣ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936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Ενεργοποιημένο μικρόφωνο. </a:t>
                      </a:r>
                    </a:p>
                    <a:p>
                      <a:r>
                        <a:rPr lang="el-GR" i="1" dirty="0"/>
                        <a:t>Μόνο όταν είναι ενεργοποιημένο</a:t>
                      </a:r>
                      <a:r>
                        <a:rPr lang="el-GR" i="1" baseline="0" dirty="0"/>
                        <a:t> το μικρόφωνο ακούγεται ο ήχος σας.</a:t>
                      </a:r>
                      <a:endParaRPr lang="el-G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/>
                        <a:t>Αν δεν χρησιμοποιείτε  ακουστικά (</a:t>
                      </a:r>
                      <a:r>
                        <a:rPr lang="en-US" baseline="0" dirty="0"/>
                        <a:t>headset) </a:t>
                      </a:r>
                      <a:r>
                        <a:rPr lang="el-GR" baseline="0" dirty="0"/>
                        <a:t>τότε μπορεί ο ήχος από τα ηχεία σας να περνά στο μικρόφωνο με αποτέλεσμα τον μικροφωνισμό. </a:t>
                      </a:r>
                      <a:r>
                        <a:rPr lang="el-GR" i="1" baseline="0" dirty="0"/>
                        <a:t>(κλείστε τα ηχεία σας όταν μιλάτε στο μικρόφωνο)</a:t>
                      </a:r>
                      <a:endParaRPr lang="el-GR" i="1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591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Απενεργοποιημένο μικρόφωνο. </a:t>
                      </a:r>
                    </a:p>
                    <a:p>
                      <a:r>
                        <a:rPr lang="el-GR" i="1" dirty="0"/>
                        <a:t>Ο ήχος σας δεν μεταφέρεται στο δωμάτιο επικοινωνίας.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Μόλις</a:t>
                      </a:r>
                      <a:r>
                        <a:rPr lang="el-GR" baseline="0" dirty="0"/>
                        <a:t> ολοκληρώσετε αυτό που θέλετε να πείτε να κλείνετε το μικρόφωνο ώστε να μην επιβαρύνεται το δωμάτιο επικοινωνίας με «θόρυβο»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8098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Στρογγυλεμένο ορθογώνιο"/>
          <p:cNvSpPr/>
          <p:nvPr/>
        </p:nvSpPr>
        <p:spPr>
          <a:xfrm>
            <a:off x="3779912" y="476672"/>
            <a:ext cx="1152128" cy="12961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Χαρακτηριστικά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Ως</a:t>
            </a:r>
            <a:r>
              <a:rPr lang="en-US" sz="2400" dirty="0" smtClean="0"/>
              <a:t> </a:t>
            </a:r>
            <a:r>
              <a:rPr lang="en-US" sz="2400" dirty="0" err="1" smtClean="0"/>
              <a:t>τηλεδιάσκεψη</a:t>
            </a:r>
            <a:r>
              <a:rPr lang="en-US" sz="2400" dirty="0" smtClean="0"/>
              <a:t> (videoconferencing) </a:t>
            </a:r>
            <a:r>
              <a:rPr lang="en-US" sz="2400" dirty="0" err="1" smtClean="0"/>
              <a:t>χαρακτηρίζεται</a:t>
            </a:r>
            <a:r>
              <a:rPr lang="en-US" sz="2400" dirty="0" smtClean="0"/>
              <a:t> η </a:t>
            </a:r>
            <a:r>
              <a:rPr lang="en-US" sz="2400" dirty="0" err="1" smtClean="0"/>
              <a:t>αμφίδρομη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επικοινωνία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πραγματικό</a:t>
            </a:r>
            <a:r>
              <a:rPr lang="en-US" sz="2400" dirty="0" smtClean="0"/>
              <a:t> </a:t>
            </a:r>
            <a:r>
              <a:rPr lang="en-US" sz="2400" dirty="0" err="1" smtClean="0"/>
              <a:t>χρόνο</a:t>
            </a:r>
            <a:r>
              <a:rPr lang="en-US" sz="2400" dirty="0" smtClean="0"/>
              <a:t> </a:t>
            </a:r>
            <a:r>
              <a:rPr lang="en-US" sz="2400" dirty="0" err="1" smtClean="0"/>
              <a:t>μέσω</a:t>
            </a:r>
            <a:r>
              <a:rPr lang="en-US" sz="2400" dirty="0" smtClean="0"/>
              <a:t> </a:t>
            </a:r>
            <a:r>
              <a:rPr lang="en-US" sz="2400" dirty="0" err="1" smtClean="0"/>
              <a:t>ήχου</a:t>
            </a:r>
            <a:r>
              <a:rPr lang="en-US" sz="2400" dirty="0" smtClean="0"/>
              <a:t>, </a:t>
            </a:r>
            <a:r>
              <a:rPr lang="en-US" sz="2400" dirty="0" err="1" smtClean="0"/>
              <a:t>κινούμενης</a:t>
            </a:r>
            <a:r>
              <a:rPr lang="en-US" sz="2400" dirty="0" smtClean="0"/>
              <a:t> </a:t>
            </a:r>
            <a:r>
              <a:rPr lang="en-US" sz="2400" dirty="0" err="1" smtClean="0"/>
              <a:t>εικόνας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δεδομένων</a:t>
            </a:r>
            <a:r>
              <a:rPr lang="en-US" sz="2400" dirty="0" smtClean="0"/>
              <a:t> </a:t>
            </a:r>
            <a:r>
              <a:rPr lang="en-US" sz="2400" dirty="0" err="1" smtClean="0"/>
              <a:t>ανάμεσα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δύο</a:t>
            </a:r>
            <a:r>
              <a:rPr lang="en-US" sz="2400" dirty="0" smtClean="0"/>
              <a:t> ή </a:t>
            </a:r>
            <a:r>
              <a:rPr lang="en-US" sz="2400" dirty="0" err="1" smtClean="0"/>
              <a:t>περισσότερα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απομακρυσμένα</a:t>
            </a:r>
            <a:r>
              <a:rPr lang="en-US" sz="2400" dirty="0" smtClean="0"/>
              <a:t> </a:t>
            </a:r>
            <a:r>
              <a:rPr lang="en-US" sz="2400" dirty="0" err="1" smtClean="0"/>
              <a:t>σημεία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Μ</a:t>
            </a:r>
            <a:r>
              <a:rPr lang="en-US" sz="2400" dirty="0" err="1" smtClean="0"/>
              <a:t>πορεί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περιλαμβάνει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ανταλλαγή</a:t>
            </a:r>
            <a:r>
              <a:rPr lang="en-US" sz="2400" dirty="0" smtClean="0"/>
              <a:t> </a:t>
            </a:r>
            <a:r>
              <a:rPr lang="en-US" sz="2400" dirty="0" err="1" smtClean="0"/>
              <a:t>υλικού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δεδομένων</a:t>
            </a:r>
            <a:r>
              <a:rPr lang="en-US" sz="2400" dirty="0" smtClean="0"/>
              <a:t>, </a:t>
            </a:r>
            <a:r>
              <a:rPr lang="en-US" sz="2400" dirty="0" err="1" smtClean="0"/>
              <a:t>ψηφοφορία</a:t>
            </a:r>
            <a:r>
              <a:rPr lang="en-US" sz="2400" dirty="0" smtClean="0"/>
              <a:t>, </a:t>
            </a:r>
            <a:r>
              <a:rPr lang="en-US" sz="2400" dirty="0" err="1" smtClean="0"/>
              <a:t>ερωτήσεις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εκτέλεση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εργασιών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ομάδες</a:t>
            </a:r>
            <a:r>
              <a:rPr lang="en-US" sz="2400" dirty="0" smtClean="0"/>
              <a:t> </a:t>
            </a:r>
            <a:r>
              <a:rPr lang="en-US" sz="2400" dirty="0" err="1" smtClean="0"/>
              <a:t>αλλά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γενικότερη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μεταξύ</a:t>
            </a:r>
            <a:r>
              <a:rPr lang="en-US" sz="2400" dirty="0" smtClean="0"/>
              <a:t> </a:t>
            </a:r>
            <a:r>
              <a:rPr lang="en-US" sz="2400" dirty="0" err="1" smtClean="0"/>
              <a:t>εκπαιδευτικού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εκπαιδευόμενων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67544" y="2204864"/>
          <a:ext cx="8496944" cy="361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ΕΡΓΑΛΕΙΟ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ΚΑΤΑΣΤΑΣΗ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ΣΗΜΕΙΑ</a:t>
                      </a:r>
                      <a:r>
                        <a:rPr lang="el-GR" baseline="0" dirty="0"/>
                        <a:t> ΠΡΟΣΟΧΗΣ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936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Ενεργοποιημένη κάμερα. </a:t>
                      </a:r>
                    </a:p>
                    <a:p>
                      <a:r>
                        <a:rPr lang="el-GR" i="1" dirty="0"/>
                        <a:t>Αν ο διαχειριστής (</a:t>
                      </a:r>
                      <a:r>
                        <a:rPr lang="en-US" i="1" dirty="0"/>
                        <a:t>moderator)</a:t>
                      </a:r>
                      <a:r>
                        <a:rPr lang="en-US" i="1" baseline="0" dirty="0"/>
                        <a:t> </a:t>
                      </a:r>
                      <a:r>
                        <a:rPr lang="el-GR" i="1" baseline="0" dirty="0"/>
                        <a:t>σας έχει παραχωρήσει το σχετικό δικαίωμα, τότε μπορείτε να ενεργοποιήσετε </a:t>
                      </a:r>
                      <a:r>
                        <a:rPr lang="el-GR" i="1" dirty="0"/>
                        <a:t>την κάμερά</a:t>
                      </a:r>
                      <a:r>
                        <a:rPr lang="el-GR" i="1" baseline="0" dirty="0"/>
                        <a:t> </a:t>
                      </a:r>
                      <a:r>
                        <a:rPr lang="el-GR" i="1" dirty="0"/>
                        <a:t>σας.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0" baseline="0" dirty="0"/>
                        <a:t>Να αποφεύγετε την ενεργοποίηση της κάμερας όταν η ταχύτητα σύνδεσης στο Διαδίκτυο είναι σχετικά χαμηλή ή παρατηρείται προβλήματα στην επικοινωνία</a:t>
                      </a:r>
                      <a:endParaRPr lang="el-GR" i="1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591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Απενεργοποιημένη</a:t>
                      </a:r>
                      <a:r>
                        <a:rPr lang="el-GR" sz="2000" b="1" baseline="0" dirty="0"/>
                        <a:t> </a:t>
                      </a:r>
                      <a:r>
                        <a:rPr lang="el-GR" sz="2000" b="1" dirty="0"/>
                        <a:t> κάμερα. </a:t>
                      </a:r>
                    </a:p>
                    <a:p>
                      <a:r>
                        <a:rPr lang="el-GR" i="1" dirty="0"/>
                        <a:t>Η</a:t>
                      </a:r>
                      <a:r>
                        <a:rPr lang="el-GR" i="1" baseline="0" dirty="0"/>
                        <a:t> αρχική κατάσταση της κάμερας είναι «ΑΠΕΝΕΡΓΟΠΟΙΗΜΕΝΗ»</a:t>
                      </a:r>
                      <a:endParaRPr lang="el-GR" i="1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936104" cy="72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7800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5256584" cy="13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Στρογγυλεμένο ορθογώνιο"/>
          <p:cNvSpPr/>
          <p:nvPr/>
        </p:nvSpPr>
        <p:spPr>
          <a:xfrm>
            <a:off x="4355976" y="620688"/>
            <a:ext cx="1152128" cy="12961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7242149"/>
              </p:ext>
            </p:extLst>
          </p:nvPr>
        </p:nvGraphicFramePr>
        <p:xfrm>
          <a:off x="467544" y="1844824"/>
          <a:ext cx="849694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1240">
                <a:tc>
                  <a:txBody>
                    <a:bodyPr/>
                    <a:lstStyle/>
                    <a:p>
                      <a:r>
                        <a:rPr lang="el-GR" dirty="0"/>
                        <a:t>ΕΡΓΑΛΕΙΟ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ΚΑΤΑΣΤΑΣΗ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ΣΗΜΕΙΑ</a:t>
                      </a:r>
                      <a:r>
                        <a:rPr lang="el-GR" baseline="0" dirty="0"/>
                        <a:t> ΠΡΟΣΟΧΗΣ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42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Δεν έχετε</a:t>
                      </a:r>
                      <a:r>
                        <a:rPr lang="el-GR" sz="2000" b="1" baseline="0" dirty="0"/>
                        <a:t> ζητήσει τον λόγο</a:t>
                      </a:r>
                      <a:r>
                        <a:rPr lang="el-GR" sz="2000" b="1" dirty="0"/>
                        <a:t> </a:t>
                      </a:r>
                    </a:p>
                    <a:p>
                      <a:r>
                        <a:rPr lang="el-GR" i="1" dirty="0"/>
                        <a:t>Στην κατάσταση αυτή φαίνεται ότι δεν έχετε σηκώσει το</a:t>
                      </a:r>
                      <a:r>
                        <a:rPr lang="el-GR" i="1" baseline="0" dirty="0"/>
                        <a:t> χέρι σας ζητώντας τον λόγο (αυτή είναι η αρχική κατάσταση)</a:t>
                      </a:r>
                      <a:endParaRPr lang="el-GR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 πατήσετε εκ νέου στο πλήκτρο τότε θα «κατεβάσετε» το χέρι σας και θα επανέλθετε</a:t>
                      </a:r>
                      <a:r>
                        <a:rPr lang="el-GR" baseline="0" dirty="0"/>
                        <a:t> στην αρχική κατάσταση. </a:t>
                      </a:r>
                    </a:p>
                    <a:p>
                      <a:pPr algn="ctr"/>
                      <a:r>
                        <a:rPr lang="el-GR" baseline="0" dirty="0"/>
                        <a:t>Αν το ξαναπατήσετε ίσως εμφανιστεί άλλος αριθμός γιατί μπορεί να έχουν σηκώσει χέρι και άλλοι συμμετέχοντες εν τω μεταξύ.</a:t>
                      </a:r>
                    </a:p>
                    <a:p>
                      <a:pPr algn="ctr"/>
                      <a:r>
                        <a:rPr lang="el-GR" baseline="0" dirty="0"/>
                        <a:t>Αν έχετε τον ρόλο του διαχειριστή τότε στην οθόνη σας εμφανίζεται το επόμενο άτομο που έχει ζητήσει τον λόγο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48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/>
                        <a:t>Όταν έχετε ζητήσει τον λόγο</a:t>
                      </a:r>
                    </a:p>
                    <a:p>
                      <a:r>
                        <a:rPr lang="el-GR" i="1" dirty="0"/>
                        <a:t>Ο αριθμός εκφράζει την σειρά που έχετε μεταξύ</a:t>
                      </a:r>
                      <a:r>
                        <a:rPr lang="el-GR" i="1" baseline="0" dirty="0"/>
                        <a:t> όλων αυτών που έχουν σηκώσει το χέρι τους.</a:t>
                      </a:r>
                      <a:endParaRPr lang="el-GR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78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864096" cy="7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513" y="5280714"/>
            <a:ext cx="31702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2656"/>
            <a:ext cx="5256584" cy="13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Στρογγυλεμένο ορθογώνιο"/>
          <p:cNvSpPr/>
          <p:nvPr/>
        </p:nvSpPr>
        <p:spPr>
          <a:xfrm>
            <a:off x="5652120" y="404664"/>
            <a:ext cx="1152128" cy="12961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214282" y="3071810"/>
          <a:ext cx="4320480" cy="326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/>
                        <a:t>Δηλώνω  χαρά (</a:t>
                      </a:r>
                      <a:r>
                        <a:rPr lang="en-US" sz="2000" b="0" dirty="0"/>
                        <a:t>Happy)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 έκπληξη</a:t>
                      </a:r>
                      <a:r>
                        <a:rPr lang="en-US" b="0" i="1" dirty="0"/>
                        <a:t> (</a:t>
                      </a:r>
                      <a:r>
                        <a:rPr lang="en-US" b="0" i="1" dirty="0" err="1"/>
                        <a:t>Surprized</a:t>
                      </a:r>
                      <a:r>
                        <a:rPr lang="en-US" b="0" i="1" dirty="0"/>
                        <a:t>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διάθεση να πάμε πιο γρήγορα</a:t>
                      </a:r>
                      <a:r>
                        <a:rPr lang="en-US" b="0" i="1" dirty="0"/>
                        <a:t> </a:t>
                      </a:r>
                      <a:r>
                        <a:rPr lang="en-US" b="0" i="1" baseline="0" dirty="0"/>
                        <a:t> (F</a:t>
                      </a:r>
                      <a:r>
                        <a:rPr lang="en-US" b="0" i="1" dirty="0"/>
                        <a:t>aster)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</a:t>
                      </a:r>
                      <a:r>
                        <a:rPr lang="el-GR" b="0" i="1" baseline="0" dirty="0"/>
                        <a:t> συμφωνία σε κάποιο ερώτημα που έχει τεθεί (</a:t>
                      </a:r>
                      <a:r>
                        <a:rPr lang="en-US" b="0" i="1" baseline="0" dirty="0"/>
                        <a:t>Agree)</a:t>
                      </a:r>
                    </a:p>
                    <a:p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55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- Ομάδα"/>
          <p:cNvGrpSpPr/>
          <p:nvPr/>
        </p:nvGrpSpPr>
        <p:grpSpPr>
          <a:xfrm>
            <a:off x="724769" y="3717032"/>
            <a:ext cx="606871" cy="2520281"/>
            <a:chOff x="0" y="2564904"/>
            <a:chExt cx="606871" cy="25202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64904"/>
              <a:ext cx="593725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3212977"/>
              <a:ext cx="576064" cy="54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61048"/>
              <a:ext cx="5715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4509121"/>
              <a:ext cx="60687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4609238" y="3071810"/>
          <a:ext cx="4320480" cy="326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20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/>
                        <a:t>Δηλώνω  λύπη</a:t>
                      </a:r>
                      <a:r>
                        <a:rPr lang="en-US" sz="2000" b="0" dirty="0"/>
                        <a:t> (Sad)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 σύγχυση </a:t>
                      </a:r>
                      <a:r>
                        <a:rPr lang="en-US" b="0" i="1" dirty="0"/>
                        <a:t>(Confused)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διάθεση να πάμε πιο αργά</a:t>
                      </a:r>
                      <a:r>
                        <a:rPr lang="en-US" b="0" i="1" dirty="0"/>
                        <a:t> (Slower)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</a:t>
                      </a:r>
                      <a:r>
                        <a:rPr lang="el-GR" b="0" i="1" baseline="0" dirty="0"/>
                        <a:t> διαφωνία με κάποιο ερώτημα-θέση  που έχει τεθεί (</a:t>
                      </a:r>
                      <a:r>
                        <a:rPr lang="en-US" b="0" i="1" baseline="0" dirty="0"/>
                        <a:t>Disagree)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19 - Ομάδα"/>
          <p:cNvGrpSpPr/>
          <p:nvPr/>
        </p:nvGrpSpPr>
        <p:grpSpPr>
          <a:xfrm>
            <a:off x="4572000" y="3645024"/>
            <a:ext cx="635571" cy="2557561"/>
            <a:chOff x="4644008" y="2564904"/>
            <a:chExt cx="635571" cy="255756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2564904"/>
              <a:ext cx="6016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3284984"/>
              <a:ext cx="601663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4005064"/>
              <a:ext cx="525855" cy="499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4581128"/>
              <a:ext cx="563563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17 - Ορθογώνιο"/>
          <p:cNvSpPr/>
          <p:nvPr/>
        </p:nvSpPr>
        <p:spPr>
          <a:xfrm>
            <a:off x="395536" y="1412776"/>
            <a:ext cx="262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Αρχική κατάσταση</a:t>
            </a:r>
            <a:r>
              <a:rPr lang="en-US" sz="2000" dirty="0"/>
              <a:t>. </a:t>
            </a:r>
            <a:r>
              <a:rPr lang="el-GR" sz="2000" dirty="0"/>
              <a:t>Δηλώνω ότι όλα είναι καλά</a:t>
            </a:r>
          </a:p>
          <a:p>
            <a:pPr algn="ctr"/>
            <a:r>
              <a:rPr lang="el-GR" sz="2400" b="1" i="1" dirty="0"/>
              <a:t>(</a:t>
            </a:r>
            <a:r>
              <a:rPr lang="en-US" sz="2400" b="1" i="1" dirty="0"/>
              <a:t>OK)</a:t>
            </a:r>
            <a:endParaRPr lang="el-GR" sz="2400" b="1" i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188640"/>
            <a:ext cx="2808312" cy="28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692696"/>
            <a:ext cx="58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Ορθογώνιο"/>
          <p:cNvSpPr/>
          <p:nvPr/>
        </p:nvSpPr>
        <p:spPr>
          <a:xfrm>
            <a:off x="6119664" y="1268760"/>
            <a:ext cx="302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Δηλώνω ότι έχω αποχωρήσει προσωρινά από τον υπολογιστή μου</a:t>
            </a:r>
          </a:p>
          <a:p>
            <a:pPr algn="ctr"/>
            <a:r>
              <a:rPr lang="el-GR" sz="2800" b="1" i="1" dirty="0"/>
              <a:t>(</a:t>
            </a:r>
            <a:r>
              <a:rPr lang="en-US" sz="2800" b="1" i="1" dirty="0"/>
              <a:t>away)</a:t>
            </a:r>
            <a:endParaRPr lang="el-GR" sz="28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1214414" y="725085"/>
            <a:ext cx="66437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/>
          </a:p>
          <a:p>
            <a:pPr algn="ctr"/>
            <a:r>
              <a:rPr lang="el-GR" sz="2000" b="1" dirty="0" smtClean="0"/>
              <a:t>ΑΣΚΗΣΗ 1</a:t>
            </a:r>
            <a:r>
              <a:rPr lang="el-GR" sz="2000" b="1" baseline="30000" dirty="0" smtClean="0"/>
              <a:t>η</a:t>
            </a:r>
            <a:endParaRPr lang="el-GR" sz="2000" b="1" dirty="0" smtClean="0"/>
          </a:p>
          <a:p>
            <a:pPr algn="ctr"/>
            <a:endParaRPr lang="el-GR" sz="2000" b="1" dirty="0" smtClean="0"/>
          </a:p>
          <a:p>
            <a:pPr algn="ctr"/>
            <a:r>
              <a:rPr lang="el-GR" sz="2400" b="1" dirty="0" smtClean="0"/>
              <a:t>Στείλτε μια σύντομη ανατροφοδότηση στην ομάδα  αλλάζοντας κατάλληλα την </a:t>
            </a:r>
            <a:br>
              <a:rPr lang="el-GR" sz="2400" b="1" dirty="0" smtClean="0"/>
            </a:br>
            <a:r>
              <a:rPr lang="el-GR" sz="2400" b="1" dirty="0" smtClean="0"/>
              <a:t>κατάστασή σας </a:t>
            </a:r>
            <a:endParaRPr lang="el-GR" sz="24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2594295" cy="2618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5933754"/>
              </p:ext>
            </p:extLst>
          </p:nvPr>
        </p:nvGraphicFramePr>
        <p:xfrm>
          <a:off x="1000100" y="2285992"/>
          <a:ext cx="7488832" cy="397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1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485">
                <a:tc>
                  <a:txBody>
                    <a:bodyPr/>
                    <a:lstStyle/>
                    <a:p>
                      <a:r>
                        <a:rPr lang="el-GR" dirty="0"/>
                        <a:t>ΕΡΓΑΛΕΙΟ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ΣΗΜΕΙΑ</a:t>
                      </a:r>
                      <a:r>
                        <a:rPr lang="el-GR" baseline="0" dirty="0"/>
                        <a:t> ΠΡΟΣΟΧΗΣ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665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Αυξήστε το μέγεθος της διαφάνειας</a:t>
                      </a:r>
                      <a:r>
                        <a:rPr lang="el-GR" sz="2000" baseline="0" dirty="0"/>
                        <a:t> που βλέπετε (</a:t>
                      </a:r>
                      <a:r>
                        <a:rPr lang="en-US" sz="2000" baseline="0" dirty="0"/>
                        <a:t>zoom out)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65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Μειώστε το μέγεθος της διαφάνειας</a:t>
                      </a:r>
                      <a:r>
                        <a:rPr lang="el-GR" sz="2000" baseline="0" dirty="0"/>
                        <a:t> που βλέπετε (</a:t>
                      </a:r>
                      <a:r>
                        <a:rPr lang="en-US" sz="2000" baseline="0" dirty="0"/>
                        <a:t>zoom in)</a:t>
                      </a:r>
                      <a:endParaRPr lang="el-GR" sz="2000" dirty="0"/>
                    </a:p>
                    <a:p>
                      <a:pPr algn="ctr"/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8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Ρυθμίστε το μέγεθος στην καλύτερη δυνατή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/>
                        <a:t>προσαρμογή (</a:t>
                      </a:r>
                      <a:r>
                        <a:rPr lang="en-US" sz="2000" dirty="0"/>
                        <a:t>best fit)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087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Ρυθμίστε το μέγεθος στο πραγματικό μέγεθος (</a:t>
                      </a:r>
                      <a:r>
                        <a:rPr lang="en-US" sz="2000" dirty="0"/>
                        <a:t>actual size)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7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6120680" cy="133902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648072" cy="64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4"/>
            <a:ext cx="64807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869160"/>
            <a:ext cx="6778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661248"/>
            <a:ext cx="68954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467544" y="155679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(*) τα εργαλεία αυτά εμφανίζονται όταν κάποιος από τους συμμετέχοντες ΠΡΟΒΑΛΕΙ κάτι στην οθόνη του δωματίου επικοινωνίας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27584" y="548680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ΑΣΚΗΣΗ 2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“</a:t>
            </a:r>
            <a:r>
              <a:rPr lang="el-GR" sz="2400" b="1" dirty="0" smtClean="0"/>
              <a:t>Πειραματιστείτε</a:t>
            </a:r>
            <a:r>
              <a:rPr lang="en-US" sz="2400" b="1" dirty="0" smtClean="0"/>
              <a:t>” </a:t>
            </a:r>
            <a:r>
              <a:rPr lang="el-GR" sz="2400" b="1" dirty="0" smtClean="0"/>
              <a:t>τώρα με τα εργαλεία </a:t>
            </a:r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για να αλλάξετε το μέγεθος της επιφάνειας που διαμοιράζεται στο </a:t>
            </a:r>
          </a:p>
          <a:p>
            <a:pPr algn="ctr"/>
            <a:r>
              <a:rPr lang="el-GR" sz="2400" b="1" dirty="0" smtClean="0"/>
              <a:t>Εικονικό μας Δωμάτιο</a:t>
            </a:r>
            <a:endParaRPr lang="el-GR" sz="2400" b="1" dirty="0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9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12068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TextBox"/>
          <p:cNvSpPr txBox="1"/>
          <p:nvPr/>
        </p:nvSpPr>
        <p:spPr>
          <a:xfrm>
            <a:off x="1187624" y="592807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ΑΣΚΗΣΗ </a:t>
            </a:r>
            <a:r>
              <a:rPr lang="el-GR" sz="2800" b="1" dirty="0" smtClean="0"/>
              <a:t>3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r>
              <a:rPr lang="el-GR" sz="2400" b="1" dirty="0" smtClean="0"/>
              <a:t>Ζητήστε τον λόγο </a:t>
            </a:r>
            <a:br>
              <a:rPr lang="el-GR" sz="2400" b="1" dirty="0" smtClean="0"/>
            </a:br>
            <a:r>
              <a:rPr lang="el-GR" sz="2400" b="1" dirty="0" smtClean="0">
                <a:solidFill>
                  <a:srgbClr val="C00000"/>
                </a:solidFill>
              </a:rPr>
              <a:t>«σηκώνοντας το </a:t>
            </a:r>
            <a:r>
              <a:rPr lang="el-GR" sz="2400" b="1" dirty="0">
                <a:solidFill>
                  <a:srgbClr val="C00000"/>
                </a:solidFill>
              </a:rPr>
              <a:t>χέρι σας»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και συστηθείτε στην </a:t>
            </a:r>
            <a:r>
              <a:rPr lang="el-GR" sz="2400" b="1" dirty="0"/>
              <a:t>ομάδα </a:t>
            </a:r>
            <a:r>
              <a:rPr lang="el-GR" sz="2400" b="1" dirty="0" smtClean="0"/>
              <a:t>μας</a:t>
            </a:r>
          </a:p>
          <a:p>
            <a:pPr algn="ctr"/>
            <a:endParaRPr lang="el-GR" sz="2400" b="1" dirty="0" smtClean="0"/>
          </a:p>
          <a:p>
            <a:r>
              <a:rPr lang="el-GR" sz="1600" b="1" dirty="0" smtClean="0"/>
              <a:t>Μπορείτε για παράδειγμα να αναφέρετε …</a:t>
            </a:r>
            <a:endParaRPr lang="el-GR" sz="1600" b="1" dirty="0"/>
          </a:p>
          <a:p>
            <a:pPr marL="998538" lvl="3" indent="-342900"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το ονοματεπώνυμό σας</a:t>
            </a:r>
          </a:p>
          <a:p>
            <a:pPr marL="998538" lvl="3" indent="-342900"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την περιοχή από την οποία παρακολουθείτε</a:t>
            </a:r>
          </a:p>
          <a:p>
            <a:pPr marL="998538" lvl="3" indent="-342900"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την θέση που υπηρετείτε</a:t>
            </a:r>
          </a:p>
          <a:p>
            <a:pPr marL="998538" lvl="3" indent="-342900"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μια </a:t>
            </a:r>
            <a:r>
              <a:rPr lang="el-GR" b="1" i="1" dirty="0" smtClean="0">
                <a:solidFill>
                  <a:schemeClr val="bg2">
                    <a:lumMod val="50000"/>
                  </a:schemeClr>
                </a:solidFill>
              </a:rPr>
              <a:t>λέξη – προσδοκία </a:t>
            </a: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από την σημερινή συνάντηση</a:t>
            </a:r>
          </a:p>
          <a:p>
            <a:pPr marL="998538" lvl="3" indent="-342900"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bg2">
                    <a:lumMod val="50000"/>
                  </a:schemeClr>
                </a:solidFill>
              </a:rPr>
              <a:t>κλπ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14422"/>
            <a:ext cx="78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F7EFB05-27F4-4AF3-99A3-3376B9AB3E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422110"/>
            <a:ext cx="2252812" cy="38970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4D37C7A6-B340-4D94-98F6-94315A99A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4309" y="6387721"/>
            <a:ext cx="1032207" cy="433900"/>
          </a:xfrm>
          <a:prstGeom prst="rect">
            <a:avLst/>
          </a:prstGeom>
        </p:spPr>
      </p:pic>
      <p:sp>
        <p:nvSpPr>
          <p:cNvPr id="8" name="Θέση υποσέλιδου 8">
            <a:extLst>
              <a:ext uri="{FF2B5EF4-FFF2-40B4-BE49-F238E27FC236}">
                <a16:creationId xmlns="" xmlns:a16="http://schemas.microsoft.com/office/drawing/2014/main" id="{39A123A4-D562-4CA6-B168-1D3BB0F07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6123" y="6422110"/>
            <a:ext cx="5368186" cy="365125"/>
          </a:xfrm>
          <a:prstGeom prst="rect">
            <a:avLst/>
          </a:prstGeom>
        </p:spPr>
        <p:txBody>
          <a:bodyPr/>
          <a:lstStyle/>
          <a:p>
            <a:r>
              <a:rPr lang="el-GR" sz="1050" b="1" dirty="0"/>
              <a:t>Επιμόρφωση Εκπαιδευτικών για την Αξιοποίηση και Εφαρμογή των Ψηφιακών Τεχνολογιών στη Διδακτική Πράξη</a:t>
            </a:r>
            <a:r>
              <a:rPr lang="en-US" sz="1050" b="1" dirty="0"/>
              <a:t> </a:t>
            </a:r>
            <a:r>
              <a:rPr lang="el-GR" sz="1050" b="1" dirty="0"/>
              <a:t>(Επιμόρφωση Β’ επιπέδου Τ.Π.Ε.)</a:t>
            </a: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187624" y="404664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79512" y="3071810"/>
          <a:ext cx="4320480" cy="326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20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/>
                        <a:t>Δηλώνω  χαρά (</a:t>
                      </a:r>
                      <a:r>
                        <a:rPr lang="en-US" sz="2000" b="0" dirty="0"/>
                        <a:t>Happy)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 έκπληξη</a:t>
                      </a:r>
                      <a:r>
                        <a:rPr lang="en-US" b="0" i="1" dirty="0"/>
                        <a:t> (</a:t>
                      </a:r>
                      <a:r>
                        <a:rPr lang="en-US" b="0" i="1" dirty="0" err="1"/>
                        <a:t>Surprized</a:t>
                      </a:r>
                      <a:r>
                        <a:rPr lang="en-US" b="0" i="1" dirty="0"/>
                        <a:t>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διάθεση να πάμε πιο γρήγορα</a:t>
                      </a:r>
                      <a:r>
                        <a:rPr lang="en-US" b="0" i="1" dirty="0"/>
                        <a:t> </a:t>
                      </a:r>
                      <a:r>
                        <a:rPr lang="en-US" b="0" i="1" baseline="0" dirty="0"/>
                        <a:t> (F</a:t>
                      </a:r>
                      <a:r>
                        <a:rPr lang="en-US" b="0" i="1" dirty="0"/>
                        <a:t>aster)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</a:t>
                      </a:r>
                      <a:r>
                        <a:rPr lang="el-GR" b="0" i="1" baseline="0" dirty="0"/>
                        <a:t> συμφωνία σε κάποιο ερώτημα που έχει τεθεί (</a:t>
                      </a:r>
                      <a:r>
                        <a:rPr lang="en-US" b="0" i="1" baseline="0" dirty="0"/>
                        <a:t>Agree)</a:t>
                      </a:r>
                    </a:p>
                    <a:p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28670"/>
            <a:ext cx="555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- Ομάδα"/>
          <p:cNvGrpSpPr/>
          <p:nvPr/>
        </p:nvGrpSpPr>
        <p:grpSpPr>
          <a:xfrm>
            <a:off x="292721" y="3717032"/>
            <a:ext cx="606871" cy="2520281"/>
            <a:chOff x="0" y="2564904"/>
            <a:chExt cx="606871" cy="25202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64904"/>
              <a:ext cx="593725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3212977"/>
              <a:ext cx="576064" cy="54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61048"/>
              <a:ext cx="5715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" y="4509121"/>
              <a:ext cx="60687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4572000" y="3000372"/>
          <a:ext cx="4320480" cy="326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20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dirty="0"/>
                        <a:t>Δηλώνω  λύπη</a:t>
                      </a:r>
                      <a:r>
                        <a:rPr lang="en-US" sz="2000" b="0" dirty="0"/>
                        <a:t> (Sad)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 σύγχυση </a:t>
                      </a:r>
                      <a:r>
                        <a:rPr lang="en-US" b="0" i="1" dirty="0"/>
                        <a:t>(Confused)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 διάθεση να πάμε πιο αργά</a:t>
                      </a:r>
                      <a:r>
                        <a:rPr lang="en-US" b="0" i="1" dirty="0"/>
                        <a:t> (Slower)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1" dirty="0"/>
                        <a:t>Δηλώνω</a:t>
                      </a:r>
                      <a:r>
                        <a:rPr lang="el-GR" b="0" i="1" baseline="0" dirty="0"/>
                        <a:t> διαφωνία με κάποιο ερώτημα-θέση  που έχει τεθεί (</a:t>
                      </a:r>
                      <a:r>
                        <a:rPr lang="en-US" b="0" i="1" baseline="0" dirty="0"/>
                        <a:t>Disagree)</a:t>
                      </a:r>
                      <a:endParaRPr lang="el-GR" b="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19 - Ομάδα"/>
          <p:cNvGrpSpPr/>
          <p:nvPr/>
        </p:nvGrpSpPr>
        <p:grpSpPr>
          <a:xfrm>
            <a:off x="4572000" y="3645024"/>
            <a:ext cx="635571" cy="2557561"/>
            <a:chOff x="4644008" y="2564904"/>
            <a:chExt cx="635571" cy="255756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2564904"/>
              <a:ext cx="6016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3284984"/>
              <a:ext cx="601663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4005064"/>
              <a:ext cx="525855" cy="499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4581128"/>
              <a:ext cx="563563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17 - Ορθογώνιο"/>
          <p:cNvSpPr/>
          <p:nvPr/>
        </p:nvSpPr>
        <p:spPr>
          <a:xfrm>
            <a:off x="107504" y="1556792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Αρχική κατάσταση</a:t>
            </a:r>
            <a:r>
              <a:rPr lang="en-US" sz="2000" dirty="0"/>
              <a:t>. </a:t>
            </a:r>
            <a:r>
              <a:rPr lang="el-GR" sz="2000" dirty="0"/>
              <a:t>Δηλώνω ότι όλα είναι καλά</a:t>
            </a:r>
          </a:p>
          <a:p>
            <a:pPr algn="ctr"/>
            <a:r>
              <a:rPr lang="el-GR" sz="2400" b="1" i="1" dirty="0"/>
              <a:t>(</a:t>
            </a:r>
            <a:r>
              <a:rPr lang="en-US" sz="2400" b="1" i="1" dirty="0"/>
              <a:t>OK)</a:t>
            </a:r>
            <a:endParaRPr lang="el-GR" sz="2400" b="1" i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571480"/>
            <a:ext cx="2304256" cy="23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836712"/>
            <a:ext cx="58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Ορθογώνιο"/>
          <p:cNvSpPr/>
          <p:nvPr/>
        </p:nvSpPr>
        <p:spPr>
          <a:xfrm>
            <a:off x="6119664" y="1340768"/>
            <a:ext cx="302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Δηλώνω ότι έχω αποχωρήσει προσωρινά από τον υπολογιστή μου</a:t>
            </a:r>
          </a:p>
          <a:p>
            <a:pPr algn="ctr"/>
            <a:r>
              <a:rPr lang="el-GR" sz="2800" b="1" i="1" dirty="0"/>
              <a:t>(</a:t>
            </a:r>
            <a:r>
              <a:rPr lang="en-US" sz="2800" b="1" i="1" dirty="0"/>
              <a:t>away)</a:t>
            </a:r>
            <a:endParaRPr lang="el-GR" sz="2800" b="1" i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ΑΝΑΤΡΟΦΟΔΟΤΗΣΗ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83568" y="1625893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BlackBoard</a:t>
            </a:r>
            <a:r>
              <a:rPr lang="en-US" sz="4800" b="1" dirty="0" smtClean="0"/>
              <a:t> Collaborate Ultra</a:t>
            </a:r>
            <a:endParaRPr lang="el-GR" sz="4800" b="1" dirty="0" smtClean="0"/>
          </a:p>
          <a:p>
            <a:pPr algn="ctr"/>
            <a:endParaRPr lang="el-GR" dirty="0"/>
          </a:p>
          <a:p>
            <a:pPr algn="ctr"/>
            <a:r>
              <a:rPr lang="el-GR" sz="4400" dirty="0"/>
              <a:t>Διαμοίραση περιεχομένου </a:t>
            </a:r>
          </a:p>
          <a:p>
            <a:pPr algn="ctr"/>
            <a:endParaRPr lang="el-GR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4644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</p:txBody>
      </p:sp>
      <p:sp>
        <p:nvSpPr>
          <p:cNvPr id="4" name="3 - Επεξήγηση με γραμμή 1"/>
          <p:cNvSpPr/>
          <p:nvPr/>
        </p:nvSpPr>
        <p:spPr>
          <a:xfrm>
            <a:off x="5724128" y="1484784"/>
            <a:ext cx="3168352" cy="792088"/>
          </a:xfrm>
          <a:prstGeom prst="borderCallout1">
            <a:avLst>
              <a:gd name="adj1" fmla="val 76471"/>
              <a:gd name="adj2" fmla="val -5510"/>
              <a:gd name="adj3" fmla="val 102618"/>
              <a:gd name="adj4" fmla="val -6642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κοινόχρηστης επιφάνειας εργασίας</a:t>
            </a:r>
          </a:p>
        </p:txBody>
      </p:sp>
      <p:sp>
        <p:nvSpPr>
          <p:cNvPr id="5" name="4 - Επεξήγηση με γραμμή 1"/>
          <p:cNvSpPr/>
          <p:nvPr/>
        </p:nvSpPr>
        <p:spPr>
          <a:xfrm>
            <a:off x="5724128" y="2492896"/>
            <a:ext cx="3168352" cy="792088"/>
          </a:xfrm>
          <a:prstGeom prst="borderCallout1">
            <a:avLst>
              <a:gd name="adj1" fmla="val 50120"/>
              <a:gd name="adj2" fmla="val -7078"/>
              <a:gd name="adj3" fmla="val 66543"/>
              <a:gd name="adj4" fmla="val -8456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ανοικτής εφαρμογής ή ολόκληρης της οθόνης</a:t>
            </a:r>
          </a:p>
        </p:txBody>
      </p:sp>
      <p:sp>
        <p:nvSpPr>
          <p:cNvPr id="6" name="5 - Επεξήγηση με γραμμή 1"/>
          <p:cNvSpPr/>
          <p:nvPr/>
        </p:nvSpPr>
        <p:spPr>
          <a:xfrm>
            <a:off x="5724128" y="3501008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26755"/>
              <a:gd name="adj4" fmla="val -1033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αρχείων</a:t>
            </a:r>
          </a:p>
        </p:txBody>
      </p:sp>
      <p:sp>
        <p:nvSpPr>
          <p:cNvPr id="7" name="6 - Επεξήγηση με γραμμή 1"/>
          <p:cNvSpPr/>
          <p:nvPr/>
        </p:nvSpPr>
        <p:spPr>
          <a:xfrm>
            <a:off x="5724128" y="4581128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20900"/>
              <a:gd name="adj4" fmla="val -10244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δημοσκόπησης</a:t>
            </a:r>
          </a:p>
        </p:txBody>
      </p:sp>
      <p:sp>
        <p:nvSpPr>
          <p:cNvPr id="8" name="7 - Επεξήγηση με γραμμή 1"/>
          <p:cNvSpPr/>
          <p:nvPr/>
        </p:nvSpPr>
        <p:spPr>
          <a:xfrm>
            <a:off x="5724128" y="5517232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24664"/>
              <a:gd name="adj4" fmla="val -8613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Χωρισμός σε δωμάτια συζήτησης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187624" y="660444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…ανάλογα με τον ρόλο 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Κατηγορίες</a:t>
            </a:r>
            <a:r>
              <a:rPr lang="en-US" dirty="0" smtClean="0"/>
              <a:t> </a:t>
            </a:r>
            <a:r>
              <a:rPr lang="en-US" dirty="0" err="1" smtClean="0"/>
              <a:t>λογισμικού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πλατφόρμες</a:t>
            </a:r>
            <a:r>
              <a:rPr lang="en-US" sz="2400" dirty="0" smtClean="0"/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παρέχουν</a:t>
            </a:r>
            <a:r>
              <a:rPr lang="en-US" sz="2400" dirty="0" smtClean="0"/>
              <a:t> </a:t>
            </a:r>
            <a:r>
              <a:rPr lang="en-US" sz="2400" dirty="0" err="1" smtClean="0"/>
              <a:t>μόνο</a:t>
            </a:r>
            <a:r>
              <a:rPr lang="en-US" sz="2400" dirty="0" smtClean="0"/>
              <a:t> </a:t>
            </a:r>
            <a:r>
              <a:rPr lang="en-US" sz="2400" dirty="0" err="1" smtClean="0"/>
              <a:t>ήχο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βίντεο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επικοινωνία</a:t>
            </a:r>
            <a:r>
              <a:rPr lang="en-US" sz="2400" dirty="0" smtClean="0"/>
              <a:t> </a:t>
            </a:r>
            <a:r>
              <a:rPr lang="en-US" sz="2400" dirty="0" err="1" smtClean="0"/>
              <a:t>των</a:t>
            </a:r>
            <a:r>
              <a:rPr lang="en-US" sz="2400" dirty="0" smtClean="0"/>
              <a:t> </a:t>
            </a:r>
            <a:r>
              <a:rPr lang="en-US" sz="2400" dirty="0" err="1" smtClean="0"/>
              <a:t>χρηστών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l-GR" sz="2400" dirty="0" smtClean="0"/>
              <a:t>Π</a:t>
            </a:r>
            <a:r>
              <a:rPr lang="en-US" sz="2400" dirty="0" err="1" smtClean="0"/>
              <a:t>λατφόρμες</a:t>
            </a:r>
            <a:r>
              <a:rPr lang="en-US" sz="2400" dirty="0" smtClean="0"/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παρέχουν</a:t>
            </a:r>
            <a:r>
              <a:rPr lang="en-US" sz="2400" dirty="0" smtClean="0"/>
              <a:t> </a:t>
            </a:r>
            <a:r>
              <a:rPr lang="en-US" sz="2400" dirty="0" err="1" smtClean="0"/>
              <a:t>δυνατότητες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διαμοίραση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αρχείων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εγγράφων</a:t>
            </a:r>
            <a:r>
              <a:rPr lang="en-US" sz="2400" dirty="0" smtClean="0"/>
              <a:t>, </a:t>
            </a:r>
            <a:r>
              <a:rPr lang="en-US" sz="2400" dirty="0" err="1" smtClean="0"/>
              <a:t>διαμοίραση</a:t>
            </a:r>
            <a:r>
              <a:rPr lang="en-US" sz="2400" dirty="0" smtClean="0"/>
              <a:t> </a:t>
            </a:r>
            <a:r>
              <a:rPr lang="en-US" sz="2400" dirty="0" err="1" smtClean="0"/>
              <a:t>οθόνης</a:t>
            </a:r>
            <a:r>
              <a:rPr lang="en-US" sz="2400" dirty="0" smtClean="0"/>
              <a:t>, </a:t>
            </a:r>
            <a:r>
              <a:rPr lang="en-US" sz="2400" dirty="0" err="1" smtClean="0"/>
              <a:t>ταυτόχρονη</a:t>
            </a:r>
            <a:r>
              <a:rPr lang="en-US" sz="2400" dirty="0" smtClean="0"/>
              <a:t> </a:t>
            </a:r>
            <a:r>
              <a:rPr lang="en-US" sz="2400" dirty="0" err="1" smtClean="0"/>
              <a:t>επεξεργασία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άλλες</a:t>
            </a:r>
            <a:r>
              <a:rPr lang="en-US" sz="2400" dirty="0" smtClean="0"/>
              <a:t> </a:t>
            </a:r>
            <a:r>
              <a:rPr lang="en-US" sz="2400" dirty="0" err="1" smtClean="0"/>
              <a:t>ηλεκτρονικές</a:t>
            </a:r>
            <a:r>
              <a:rPr lang="en-US" sz="2400" dirty="0" smtClean="0"/>
              <a:t> </a:t>
            </a:r>
            <a:r>
              <a:rPr lang="en-US" sz="2400" dirty="0" err="1" smtClean="0"/>
              <a:t>μορφές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επικοινωνίας</a:t>
            </a:r>
            <a:r>
              <a:rPr lang="en-US" sz="2400" dirty="0" smtClean="0"/>
              <a:t> </a:t>
            </a:r>
            <a:r>
              <a:rPr lang="en-US" sz="2400" dirty="0" err="1" smtClean="0"/>
              <a:t>οι</a:t>
            </a:r>
            <a:r>
              <a:rPr lang="en-US" sz="2400" dirty="0" smtClean="0"/>
              <a:t> </a:t>
            </a:r>
            <a:r>
              <a:rPr lang="en-US" sz="2400" dirty="0" err="1" smtClean="0"/>
              <a:t>οποίες</a:t>
            </a:r>
            <a:r>
              <a:rPr lang="en-US" sz="2400" dirty="0" smtClean="0"/>
              <a:t> </a:t>
            </a:r>
            <a:r>
              <a:rPr lang="en-US" sz="2400" dirty="0" err="1" smtClean="0"/>
              <a:t>επιτρέπουν</a:t>
            </a:r>
            <a:r>
              <a:rPr lang="en-US" sz="2400" dirty="0" smtClean="0"/>
              <a:t> </a:t>
            </a:r>
            <a:r>
              <a:rPr lang="en-US" sz="2400" dirty="0" err="1" smtClean="0"/>
              <a:t>τη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διαμοίραση</a:t>
            </a:r>
            <a:r>
              <a:rPr lang="en-US" sz="2400" dirty="0" smtClean="0"/>
              <a:t>,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επεξεργασία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αντιγραφή</a:t>
            </a:r>
            <a:r>
              <a:rPr lang="en-US" sz="2400" dirty="0" smtClean="0"/>
              <a:t> </a:t>
            </a:r>
            <a:r>
              <a:rPr lang="en-US" sz="2400" dirty="0" err="1" smtClean="0"/>
              <a:t>δεδομένων</a:t>
            </a:r>
            <a:r>
              <a:rPr lang="en-US" sz="2400" dirty="0" smtClean="0"/>
              <a:t> </a:t>
            </a:r>
            <a:r>
              <a:rPr lang="en-US" sz="2400" dirty="0" err="1" smtClean="0"/>
              <a:t>κατά</a:t>
            </a:r>
            <a:r>
              <a:rPr lang="en-US" sz="2400" dirty="0" smtClean="0"/>
              <a:t> </a:t>
            </a:r>
            <a:r>
              <a:rPr lang="en-US" sz="2400" dirty="0" err="1" smtClean="0"/>
              <a:t>τη</a:t>
            </a:r>
            <a:r>
              <a:rPr lang="en-US" sz="2400" dirty="0" smtClean="0"/>
              <a:t> διάρκεια </a:t>
            </a:r>
            <a:r>
              <a:rPr lang="en-US" sz="2400" dirty="0" err="1" smtClean="0"/>
              <a:t>μιας</a:t>
            </a:r>
            <a:r>
              <a:rPr lang="en-US" sz="2400" dirty="0" smtClean="0"/>
              <a:t> </a:t>
            </a:r>
            <a:r>
              <a:rPr lang="en-US" sz="2400" dirty="0" err="1" smtClean="0"/>
              <a:t>τηλεδιάσκεψης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464496" cy="4896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</p:txBody>
      </p:sp>
      <p:sp>
        <p:nvSpPr>
          <p:cNvPr id="4" name="3 - Επεξήγηση με γραμμή 1"/>
          <p:cNvSpPr/>
          <p:nvPr/>
        </p:nvSpPr>
        <p:spPr>
          <a:xfrm>
            <a:off x="5652120" y="1772816"/>
            <a:ext cx="3168352" cy="936104"/>
          </a:xfrm>
          <a:prstGeom prst="borderCallout1">
            <a:avLst>
              <a:gd name="adj1" fmla="val 76471"/>
              <a:gd name="adj2" fmla="val -5510"/>
              <a:gd name="adj3" fmla="val 77365"/>
              <a:gd name="adj4" fmla="val -6762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κοινόχρηστης επιφάνειας εργασίας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>
            <a:off x="3779912" y="2276872"/>
            <a:ext cx="1800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663" y="5857892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8 - Ομάδα"/>
          <p:cNvGrpSpPr/>
          <p:nvPr/>
        </p:nvGrpSpPr>
        <p:grpSpPr>
          <a:xfrm>
            <a:off x="5436096" y="1461984"/>
            <a:ext cx="3096344" cy="4824536"/>
            <a:chOff x="4860032" y="1124744"/>
            <a:chExt cx="3672408" cy="54726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124744"/>
              <a:ext cx="3007104" cy="54522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" name="5 - Αριστερό βέλος"/>
            <p:cNvSpPr/>
            <p:nvPr/>
          </p:nvSpPr>
          <p:spPr>
            <a:xfrm>
              <a:off x="7956376" y="6237312"/>
              <a:ext cx="576064" cy="360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" name="9 - Ομάδα"/>
          <p:cNvGrpSpPr/>
          <p:nvPr/>
        </p:nvGrpSpPr>
        <p:grpSpPr>
          <a:xfrm>
            <a:off x="1172503" y="1196752"/>
            <a:ext cx="4032448" cy="3384376"/>
            <a:chOff x="59083" y="169382"/>
            <a:chExt cx="4728941" cy="37636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83" y="169382"/>
              <a:ext cx="4728941" cy="282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Βέλος λυγισμένο προς τα επάνω"/>
            <p:cNvSpPr/>
            <p:nvPr/>
          </p:nvSpPr>
          <p:spPr>
            <a:xfrm flipH="1">
              <a:off x="2123728" y="3068960"/>
              <a:ext cx="2592288" cy="86409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722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  <a:p>
            <a:pPr algn="ctr"/>
            <a:r>
              <a:rPr lang="el-GR" sz="2400" b="1" i="1" dirty="0"/>
              <a:t>(κοινόχρηστη επιφάνεια - </a:t>
            </a:r>
            <a:r>
              <a:rPr lang="en-US" sz="2400" b="1" i="1" dirty="0"/>
              <a:t>Whiteboard)</a:t>
            </a:r>
            <a:endParaRPr lang="el-GR" sz="2400" b="1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59" y="1071546"/>
            <a:ext cx="9158159" cy="5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γραμμή 2"/>
          <p:cNvSpPr/>
          <p:nvPr/>
        </p:nvSpPr>
        <p:spPr>
          <a:xfrm>
            <a:off x="5652120" y="2060848"/>
            <a:ext cx="2160240" cy="730214"/>
          </a:xfrm>
          <a:prstGeom prst="borderCallout2">
            <a:avLst>
              <a:gd name="adj1" fmla="val 31684"/>
              <a:gd name="adj2" fmla="val -6452"/>
              <a:gd name="adj3" fmla="val 26980"/>
              <a:gd name="adj4" fmla="val -136600"/>
              <a:gd name="adj5" fmla="val -52159"/>
              <a:gd name="adj6" fmla="val -14346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/>
              <a:t>ΣΒΥΣΤΡ</a:t>
            </a:r>
            <a:r>
              <a:rPr lang="en-US" sz="1200" b="1" dirty="0"/>
              <a:t>A</a:t>
            </a:r>
            <a:r>
              <a:rPr lang="el-GR" sz="1200" b="1" dirty="0"/>
              <a:t>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l-GR" sz="1200" i="1" dirty="0"/>
              <a:t>σβήνει όλα τα σχέδια και την βλέπει μόνο ο </a:t>
            </a:r>
            <a:r>
              <a:rPr lang="en-US" sz="1200" i="1" dirty="0"/>
              <a:t>moderator</a:t>
            </a:r>
            <a:endParaRPr lang="el-GR" sz="1200" i="1" dirty="0"/>
          </a:p>
        </p:txBody>
      </p:sp>
      <p:sp>
        <p:nvSpPr>
          <p:cNvPr id="4" name="3 - Επεξήγηση με γραμμή 2"/>
          <p:cNvSpPr/>
          <p:nvPr/>
        </p:nvSpPr>
        <p:spPr>
          <a:xfrm>
            <a:off x="5436096" y="2924944"/>
            <a:ext cx="2160240" cy="4421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34718"/>
              <a:gd name="adj5" fmla="val -278259"/>
              <a:gd name="adj6" fmla="val -15273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KEIMENO </a:t>
            </a:r>
            <a:r>
              <a:rPr lang="el-GR" sz="1200" b="1" dirty="0"/>
              <a:t>(</a:t>
            </a:r>
            <a:r>
              <a:rPr lang="en-US" sz="1200" b="1" dirty="0"/>
              <a:t>Text) </a:t>
            </a:r>
            <a:br>
              <a:rPr lang="en-US" sz="1200" b="1" dirty="0"/>
            </a:br>
            <a:r>
              <a:rPr lang="el-GR" sz="1200" i="1" dirty="0"/>
              <a:t>πληκτρολόγηση κειμένου</a:t>
            </a:r>
          </a:p>
        </p:txBody>
      </p:sp>
      <p:sp>
        <p:nvSpPr>
          <p:cNvPr id="5" name="4 - Επεξήγηση με γραμμή 2"/>
          <p:cNvSpPr/>
          <p:nvPr/>
        </p:nvSpPr>
        <p:spPr>
          <a:xfrm>
            <a:off x="5004048" y="3429000"/>
            <a:ext cx="2160240" cy="1944216"/>
          </a:xfrm>
          <a:prstGeom prst="borderCallout2">
            <a:avLst>
              <a:gd name="adj1" fmla="val 18750"/>
              <a:gd name="adj2" fmla="val -8333"/>
              <a:gd name="adj3" fmla="val 18227"/>
              <a:gd name="adj4" fmla="val -127663"/>
              <a:gd name="adj5" fmla="val -89807"/>
              <a:gd name="adj6" fmla="val -14950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/>
              <a:t>ΣΧΗΜΑΤΑ (</a:t>
            </a:r>
            <a:r>
              <a:rPr lang="en-US" sz="1200" b="1" dirty="0"/>
              <a:t>Text) </a:t>
            </a:r>
            <a:br>
              <a:rPr lang="en-US" sz="1200" b="1" dirty="0"/>
            </a:br>
            <a:r>
              <a:rPr lang="el-GR" sz="1200" i="1" dirty="0"/>
              <a:t>πληκτρολόγηση κειμένου</a:t>
            </a:r>
          </a:p>
          <a:p>
            <a:pPr algn="ctr"/>
            <a:endParaRPr lang="el-GR" sz="1400" i="1" dirty="0"/>
          </a:p>
          <a:p>
            <a:pPr algn="ctr"/>
            <a:endParaRPr lang="el-GR" sz="1400" i="1" dirty="0"/>
          </a:p>
          <a:p>
            <a:pPr algn="ctr"/>
            <a:endParaRPr lang="el-GR" sz="1400" i="1" dirty="0"/>
          </a:p>
          <a:p>
            <a:pPr algn="ctr"/>
            <a:endParaRPr lang="el-GR" sz="1400" i="1" dirty="0"/>
          </a:p>
          <a:p>
            <a:pPr algn="ctr"/>
            <a:endParaRPr lang="el-GR" sz="1400" i="1" dirty="0"/>
          </a:p>
          <a:p>
            <a:pPr algn="ctr"/>
            <a:endParaRPr lang="el-GR" sz="14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1872207" cy="12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γραμμή 2"/>
          <p:cNvSpPr/>
          <p:nvPr/>
        </p:nvSpPr>
        <p:spPr>
          <a:xfrm>
            <a:off x="2699792" y="4365104"/>
            <a:ext cx="2160240" cy="432048"/>
          </a:xfrm>
          <a:prstGeom prst="borderCallout2">
            <a:avLst>
              <a:gd name="adj1" fmla="val 18750"/>
              <a:gd name="adj2" fmla="val -8333"/>
              <a:gd name="adj3" fmla="val 16734"/>
              <a:gd name="adj4" fmla="val -33128"/>
              <a:gd name="adj5" fmla="val -644164"/>
              <a:gd name="adj6" fmla="val -6340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ΜΟΛΥΒΙ (</a:t>
            </a:r>
            <a:r>
              <a:rPr lang="en-US" sz="1400" b="1" dirty="0"/>
              <a:t>Pencil) </a:t>
            </a:r>
            <a:br>
              <a:rPr lang="en-US" sz="1400" b="1" dirty="0"/>
            </a:br>
            <a:r>
              <a:rPr lang="el-GR" sz="1400" i="1" dirty="0"/>
              <a:t>ελεύθερη σχεδίαση</a:t>
            </a:r>
          </a:p>
        </p:txBody>
      </p:sp>
      <p:sp>
        <p:nvSpPr>
          <p:cNvPr id="9" name="8 - Επεξήγηση με γραμμή 2"/>
          <p:cNvSpPr/>
          <p:nvPr/>
        </p:nvSpPr>
        <p:spPr>
          <a:xfrm>
            <a:off x="2339752" y="4869160"/>
            <a:ext cx="2160240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5603"/>
              <a:gd name="adj5" fmla="val -401613"/>
              <a:gd name="adj6" fmla="val -6428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/>
              <a:t>ΔΕΙΚΤΗΣ(</a:t>
            </a:r>
            <a:r>
              <a:rPr lang="en-US" sz="1200" b="1" dirty="0"/>
              <a:t>Pointer) </a:t>
            </a:r>
            <a:br>
              <a:rPr lang="en-US" sz="1200" b="1" dirty="0"/>
            </a:br>
            <a:r>
              <a:rPr lang="el-GR" sz="1200" i="1" dirty="0"/>
              <a:t>επισήμανση περιοχών της οθόνης χρησιμοποιώντας το ποντίκι</a:t>
            </a:r>
          </a:p>
        </p:txBody>
      </p:sp>
      <p:sp>
        <p:nvSpPr>
          <p:cNvPr id="10" name="9 - Επεξήγηση με γραμμή 2"/>
          <p:cNvSpPr/>
          <p:nvPr/>
        </p:nvSpPr>
        <p:spPr>
          <a:xfrm>
            <a:off x="1635448" y="5728847"/>
            <a:ext cx="2160240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1162"/>
              <a:gd name="adj6" fmla="val -4598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ΕΠΙΛΟΓΗ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l-GR" sz="1400" i="1" dirty="0"/>
              <a:t>επιλογή αντικειμένων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  <a:p>
            <a:pPr algn="ctr"/>
            <a:r>
              <a:rPr lang="el-GR" sz="2400" b="1" i="1" dirty="0"/>
              <a:t>(κοινόχρηστη επιφάνεια - </a:t>
            </a:r>
            <a:r>
              <a:rPr lang="en-US" sz="2400" b="1" i="1" dirty="0"/>
              <a:t>Whiteboard)</a:t>
            </a:r>
            <a:endParaRPr lang="el-GR" sz="2400" b="1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27584" y="548680"/>
            <a:ext cx="74168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ΑΣΚΗΣΗ 4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r>
              <a:rPr lang="el-GR" sz="2400" b="1" dirty="0" smtClean="0"/>
              <a:t>Ας παίξουμε ΤΡΙΛΙΖΑ</a:t>
            </a:r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10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744416" cy="27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410445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</p:txBody>
      </p:sp>
      <p:sp>
        <p:nvSpPr>
          <p:cNvPr id="6" name="5 - Επεξήγηση με γραμμή 1"/>
          <p:cNvSpPr/>
          <p:nvPr/>
        </p:nvSpPr>
        <p:spPr>
          <a:xfrm>
            <a:off x="5580112" y="3501008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15969"/>
              <a:gd name="adj4" fmla="val -8968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αρχείων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11" y="1484784"/>
            <a:ext cx="3282918" cy="47525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</a:t>
            </a:r>
            <a:r>
              <a:rPr lang="el-GR" sz="2800" b="1" dirty="0"/>
              <a:t>Περιεχομένου</a:t>
            </a:r>
            <a:endParaRPr lang="el-GR" sz="3200" b="1" dirty="0"/>
          </a:p>
          <a:p>
            <a:pPr algn="ctr"/>
            <a:r>
              <a:rPr lang="el-GR" sz="2400" b="1" dirty="0"/>
              <a:t>(διαμοίραση ενός Αρχείου</a:t>
            </a:r>
            <a:r>
              <a:rPr lang="en-US" sz="2400" b="1" dirty="0"/>
              <a:t>)</a:t>
            </a:r>
            <a:endParaRPr lang="el-G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2663" y="5733256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Αριστερό βέλος"/>
          <p:cNvSpPr/>
          <p:nvPr/>
        </p:nvSpPr>
        <p:spPr>
          <a:xfrm>
            <a:off x="7955917" y="5789773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82" y="1196752"/>
            <a:ext cx="2871853" cy="5081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9 - Αριστερό βέλος"/>
          <p:cNvSpPr/>
          <p:nvPr/>
        </p:nvSpPr>
        <p:spPr>
          <a:xfrm>
            <a:off x="4078604" y="5733256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</a:t>
            </a:r>
            <a:r>
              <a:rPr lang="el-GR" sz="2800" b="1" dirty="0"/>
              <a:t>Περιεχομένου</a:t>
            </a:r>
            <a:endParaRPr lang="el-GR" sz="3200" b="1" dirty="0"/>
          </a:p>
          <a:p>
            <a:pPr algn="ctr"/>
            <a:r>
              <a:rPr lang="el-GR" sz="2400" b="1" dirty="0"/>
              <a:t>(διαμοίραση ενός Αρχείου</a:t>
            </a:r>
            <a:r>
              <a:rPr lang="en-US" sz="2400" b="1" dirty="0"/>
              <a:t>)</a:t>
            </a:r>
            <a:endParaRPr lang="el-G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27584" y="548680"/>
            <a:ext cx="74168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ΑΣΚΗΣΗ 5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Διαμοιράστε στην ομάδα μας  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το αρχείο </a:t>
            </a:r>
          </a:p>
          <a:p>
            <a:pPr algn="ctr"/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«Σύντομος Οδηγός για το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OpenBoard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2400" b="1" dirty="0" smtClean="0"/>
              <a:t>που βρίσκεται ήδη στην Βιβλιοθήκη Αρχείων του Εικονικού μας </a:t>
            </a:r>
            <a:r>
              <a:rPr lang="el-GR" sz="2400" b="1" dirty="0" smtClean="0"/>
              <a:t>Δωματίου</a:t>
            </a:r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464496" cy="5063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</p:txBody>
      </p:sp>
      <p:sp>
        <p:nvSpPr>
          <p:cNvPr id="5" name="4 - Επεξήγηση με γραμμή 1"/>
          <p:cNvSpPr/>
          <p:nvPr/>
        </p:nvSpPr>
        <p:spPr>
          <a:xfrm>
            <a:off x="5364088" y="2276872"/>
            <a:ext cx="3168352" cy="936104"/>
          </a:xfrm>
          <a:prstGeom prst="borderCallout1">
            <a:avLst>
              <a:gd name="adj1" fmla="val 50120"/>
              <a:gd name="adj2" fmla="val -7078"/>
              <a:gd name="adj3" fmla="val 48505"/>
              <a:gd name="adj4" fmla="val -8456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ανοικτής εφαρμογής ή ολόκληρης της οθόνης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Παραδείγματα</a:t>
            </a:r>
            <a:r>
              <a:rPr lang="en-US" dirty="0" smtClean="0"/>
              <a:t> </a:t>
            </a:r>
            <a:r>
              <a:rPr lang="en-US" dirty="0" err="1" smtClean="0"/>
              <a:t>λογισμικού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</a:t>
            </a:r>
            <a:r>
              <a:rPr lang="en-US" sz="2400" dirty="0" err="1" smtClean="0"/>
              <a:t>μπορικές</a:t>
            </a:r>
            <a:r>
              <a:rPr lang="en-US" sz="2400" dirty="0" smtClean="0"/>
              <a:t> </a:t>
            </a:r>
            <a:r>
              <a:rPr lang="en-US" sz="2400" dirty="0" err="1" smtClean="0"/>
              <a:t>λύσεις</a:t>
            </a:r>
            <a:r>
              <a:rPr lang="en-US" sz="2400" dirty="0" smtClean="0"/>
              <a:t>: Adobe Connect</a:t>
            </a:r>
            <a:r>
              <a:rPr lang="el-GR" sz="2400" dirty="0" smtClean="0"/>
              <a:t>, </a:t>
            </a:r>
            <a:r>
              <a:rPr lang="en-US" sz="2400" dirty="0" smtClean="0"/>
              <a:t>Saba</a:t>
            </a:r>
            <a:r>
              <a:rPr lang="el-GR" sz="2400" dirty="0" smtClean="0"/>
              <a:t>, </a:t>
            </a:r>
            <a:r>
              <a:rPr lang="en-US" sz="2400" dirty="0" err="1" smtClean="0"/>
              <a:t>BlackBoard</a:t>
            </a:r>
            <a:r>
              <a:rPr lang="en-US" sz="2400" dirty="0" smtClean="0"/>
              <a:t> Collaborate (BBC),</a:t>
            </a:r>
            <a:r>
              <a:rPr lang="el-GR" sz="2400" dirty="0" smtClean="0"/>
              <a:t> </a:t>
            </a:r>
            <a:r>
              <a:rPr lang="en-US" sz="2400" dirty="0" smtClean="0"/>
              <a:t>Cisco WebEx, </a:t>
            </a:r>
            <a:r>
              <a:rPr lang="en-US" sz="2400" dirty="0" err="1" smtClean="0"/>
              <a:t>Fuze</a:t>
            </a:r>
            <a:r>
              <a:rPr lang="en-US" sz="2400" dirty="0" smtClean="0"/>
              <a:t> Meeting</a:t>
            </a:r>
            <a:r>
              <a:rPr lang="el-GR" sz="2400" dirty="0" smtClean="0"/>
              <a:t>, </a:t>
            </a:r>
            <a:r>
              <a:rPr lang="en-US" sz="2400" dirty="0" err="1" smtClean="0"/>
              <a:t>Yugma</a:t>
            </a:r>
            <a:r>
              <a:rPr lang="el-GR" sz="2400" dirty="0" smtClean="0"/>
              <a:t>, </a:t>
            </a:r>
            <a:r>
              <a:rPr lang="en-US" sz="2400" dirty="0" err="1" smtClean="0"/>
              <a:t>Vyew</a:t>
            </a:r>
            <a:r>
              <a:rPr lang="el-GR" sz="2400" dirty="0" smtClean="0"/>
              <a:t>, </a:t>
            </a:r>
            <a:r>
              <a:rPr lang="en-US" sz="2400" dirty="0" err="1" smtClean="0"/>
              <a:t>GoToWebinar</a:t>
            </a:r>
            <a:r>
              <a:rPr lang="en-US" sz="2400" dirty="0" smtClean="0"/>
              <a:t>, </a:t>
            </a:r>
            <a:r>
              <a:rPr lang="en-US" sz="2400" dirty="0" err="1" smtClean="0"/>
              <a:t>κ.ά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Ανοιχτό</a:t>
            </a:r>
            <a:r>
              <a:rPr lang="en-US" sz="2400" dirty="0" smtClean="0"/>
              <a:t> </a:t>
            </a:r>
            <a:r>
              <a:rPr lang="en-US" sz="2400" dirty="0" err="1" smtClean="0"/>
              <a:t>λογισμικό</a:t>
            </a:r>
            <a:r>
              <a:rPr lang="en-US" sz="2400" dirty="0" smtClean="0"/>
              <a:t>: Big Blue Button (BBB), </a:t>
            </a:r>
            <a:r>
              <a:rPr lang="en-US" sz="2400" dirty="0" err="1" smtClean="0"/>
              <a:t>OpenMeetings</a:t>
            </a:r>
            <a:r>
              <a:rPr lang="el-GR" sz="2400" dirty="0" smtClean="0"/>
              <a:t>, </a:t>
            </a:r>
            <a:r>
              <a:rPr lang="en-US" sz="2400" dirty="0" err="1" smtClean="0"/>
              <a:t>Mikogo</a:t>
            </a:r>
            <a:r>
              <a:rPr lang="el-GR" sz="2400" dirty="0" smtClean="0"/>
              <a:t>, </a:t>
            </a:r>
            <a:r>
              <a:rPr lang="en-US" sz="2400" dirty="0" err="1" smtClean="0"/>
              <a:t>WebHuddle</a:t>
            </a:r>
            <a:r>
              <a:rPr lang="el-GR" sz="2400" dirty="0" smtClean="0"/>
              <a:t>, </a:t>
            </a:r>
            <a:r>
              <a:rPr lang="en-US" sz="2400" dirty="0" err="1" smtClean="0"/>
              <a:t>Dimdim</a:t>
            </a:r>
            <a:r>
              <a:rPr lang="en-US" sz="2400" dirty="0" smtClean="0"/>
              <a:t>, </a:t>
            </a:r>
            <a:r>
              <a:rPr lang="en-US" sz="2400" dirty="0" err="1" smtClean="0"/>
              <a:t>κ.ά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Διαμοίραση Περιεχομένου</a:t>
            </a:r>
          </a:p>
          <a:p>
            <a:pPr algn="ctr"/>
            <a:r>
              <a:rPr lang="el-GR" sz="2400" b="1" i="1" dirty="0"/>
              <a:t>(διαμοίραση μιας εφαρμογής</a:t>
            </a:r>
            <a:r>
              <a:rPr lang="en-US" sz="2400" b="1" i="1" dirty="0"/>
              <a:t>)</a:t>
            </a:r>
            <a:endParaRPr lang="el-GR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2906716" cy="52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2663" y="5661248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Αριστερό βέλος"/>
          <p:cNvSpPr/>
          <p:nvPr/>
        </p:nvSpPr>
        <p:spPr>
          <a:xfrm>
            <a:off x="8054780" y="5733256"/>
            <a:ext cx="4776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ριστερό βέλος"/>
          <p:cNvSpPr/>
          <p:nvPr/>
        </p:nvSpPr>
        <p:spPr>
          <a:xfrm>
            <a:off x="4427984" y="5877272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29198"/>
            <a:ext cx="3312368" cy="141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4328535" cy="35942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12 - Αριστερό βέλος"/>
          <p:cNvSpPr/>
          <p:nvPr/>
        </p:nvSpPr>
        <p:spPr>
          <a:xfrm rot="5400000">
            <a:off x="2519772" y="4465706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27584" y="548680"/>
            <a:ext cx="74168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ΑΣΚΗΣΗ 6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Παρατηρήστε τις διαφορές όταν προβάλουμε ένα αρχείο μέσα από την εφαρμογή του </a:t>
            </a:r>
            <a:r>
              <a:rPr lang="en-US" sz="2400" b="1" dirty="0" smtClean="0"/>
              <a:t>PowerPoint</a:t>
            </a:r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«Σύντομος Οδηγός για το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OpenBoard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pptx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l-GR" sz="2400" b="1" dirty="0" smtClean="0"/>
              <a:t>που βρίσκεται στην επιφάνεια εργασίας του υπολογιστή του διαχειριστή (</a:t>
            </a:r>
            <a:r>
              <a:rPr lang="en-US" sz="2400" b="1" dirty="0" smtClean="0"/>
              <a:t>moderator)</a:t>
            </a:r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464496" cy="5063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Περιεχομένου</a:t>
            </a:r>
          </a:p>
        </p:txBody>
      </p:sp>
      <p:sp>
        <p:nvSpPr>
          <p:cNvPr id="5" name="4 - Επεξήγηση με γραμμή 1"/>
          <p:cNvSpPr/>
          <p:nvPr/>
        </p:nvSpPr>
        <p:spPr>
          <a:xfrm>
            <a:off x="5364088" y="2276872"/>
            <a:ext cx="3168352" cy="936104"/>
          </a:xfrm>
          <a:prstGeom prst="borderCallout1">
            <a:avLst>
              <a:gd name="adj1" fmla="val 50120"/>
              <a:gd name="adj2" fmla="val -7078"/>
              <a:gd name="adj3" fmla="val 48505"/>
              <a:gd name="adj4" fmla="val -8456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ανοικτής εφαρμογής ή ολόκληρης της οθόνης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Διαμοίραση Περιεχομένου</a:t>
            </a:r>
          </a:p>
          <a:p>
            <a:pPr algn="ctr"/>
            <a:r>
              <a:rPr lang="el-GR" sz="2400" b="1" i="1" dirty="0"/>
              <a:t>(διαμοίραση ολόκληρης της οθόνης</a:t>
            </a:r>
            <a:r>
              <a:rPr lang="en-US" sz="2400" b="1" i="1" dirty="0"/>
              <a:t>)</a:t>
            </a:r>
            <a:endParaRPr lang="el-GR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2906716" cy="44644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2663" y="5157192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Αριστερό βέλος"/>
          <p:cNvSpPr/>
          <p:nvPr/>
        </p:nvSpPr>
        <p:spPr>
          <a:xfrm>
            <a:off x="8054780" y="5229200"/>
            <a:ext cx="4776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Αριστερό βέλος"/>
          <p:cNvSpPr/>
          <p:nvPr/>
        </p:nvSpPr>
        <p:spPr>
          <a:xfrm>
            <a:off x="4211960" y="5301208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ριστερό βέλος"/>
          <p:cNvSpPr/>
          <p:nvPr/>
        </p:nvSpPr>
        <p:spPr>
          <a:xfrm rot="5400000">
            <a:off x="2218087" y="4486769"/>
            <a:ext cx="459353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3324911" cy="13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4084630" cy="30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27584" y="548680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ΑΣΚΗΣΗ 7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Παρατηρήστε την ευκολία με την οποία μπορείτε να διαμοιράσετε ολόκληρη την οθόνη σας.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Για παράδειγμα μπορείτε ταυτόχρονα</a:t>
            </a:r>
          </a:p>
          <a:p>
            <a:pPr lvl="3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να προβάλετε ένα αρχείο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Powerpoint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να πλοηγήστε στο </a:t>
            </a:r>
            <a:r>
              <a:rPr lang="el-GR" sz="2400" b="1" dirty="0" err="1" smtClean="0">
                <a:solidFill>
                  <a:schemeClr val="accent5">
                    <a:lumMod val="75000"/>
                  </a:schemeClr>
                </a:solidFill>
              </a:rPr>
              <a:t>Φωτόδεντρο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να χρησιμοποιείτε τον χώρο </a:t>
            </a:r>
            <a:b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  συνεργασίας στο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moodle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899592" y="476672"/>
            <a:ext cx="727280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83568" y="1772816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BlackBoard</a:t>
            </a:r>
            <a:r>
              <a:rPr lang="en-US" sz="4800" b="1" dirty="0" smtClean="0"/>
              <a:t> Collaborate Ultra</a:t>
            </a:r>
            <a:endParaRPr lang="el-GR" sz="4800" b="1" dirty="0"/>
          </a:p>
          <a:p>
            <a:pPr algn="ctr"/>
            <a:endParaRPr lang="el-GR" dirty="0"/>
          </a:p>
          <a:p>
            <a:pPr algn="ctr"/>
            <a:r>
              <a:rPr lang="el-GR" sz="4400" dirty="0"/>
              <a:t>Δημοσκοπήσεις</a:t>
            </a:r>
          </a:p>
          <a:p>
            <a:pPr algn="ctr"/>
            <a:endParaRPr lang="el-GR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4644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- Επεξήγηση με γραμμή 1"/>
          <p:cNvSpPr/>
          <p:nvPr/>
        </p:nvSpPr>
        <p:spPr>
          <a:xfrm>
            <a:off x="5724128" y="4581128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20900"/>
              <a:gd name="adj4" fmla="val -10244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Διαμοίραση μιας δημοσκόπησης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187624" y="660444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…ανάλογα με τον ρόλο </a:t>
            </a:r>
            <a:endParaRPr lang="el-GR" sz="3200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Διαμοίραση δευτερεύοντος περιεχομένου</a:t>
            </a:r>
          </a:p>
          <a:p>
            <a:pPr algn="ctr"/>
            <a:r>
              <a:rPr lang="el-GR" sz="1600" b="1" i="1" dirty="0"/>
              <a:t>(δημοσκοπήσεις</a:t>
            </a:r>
            <a:r>
              <a:rPr lang="en-US" sz="1600" b="1" i="1" dirty="0"/>
              <a:t>)</a:t>
            </a:r>
            <a:endParaRPr lang="el-GR" sz="1600" b="1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δευτερεύοντος περιεχομένου</a:t>
            </a:r>
          </a:p>
          <a:p>
            <a:pPr algn="ctr"/>
            <a:r>
              <a:rPr lang="el-GR" sz="2400" b="1" i="1" dirty="0"/>
              <a:t>(δημοσκοπήσεις</a:t>
            </a:r>
            <a:r>
              <a:rPr lang="en-US" sz="2400" b="1" i="1" dirty="0"/>
              <a:t>)</a:t>
            </a:r>
            <a:endParaRPr lang="el-GR" sz="2400" b="1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663" y="5733256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Αριστερό βέλος"/>
          <p:cNvSpPr/>
          <p:nvPr/>
        </p:nvSpPr>
        <p:spPr>
          <a:xfrm>
            <a:off x="8129800" y="5800179"/>
            <a:ext cx="402640" cy="365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Αριστερό βέλος"/>
          <p:cNvSpPr/>
          <p:nvPr/>
        </p:nvSpPr>
        <p:spPr>
          <a:xfrm>
            <a:off x="2771800" y="5733256"/>
            <a:ext cx="26642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18159"/>
            <a:ext cx="2433715" cy="38191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96751"/>
            <a:ext cx="2688299" cy="25661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20 - Βέλος λυγισμένο προς τα επάνω"/>
          <p:cNvSpPr/>
          <p:nvPr/>
        </p:nvSpPr>
        <p:spPr>
          <a:xfrm rot="16200000" flipV="1">
            <a:off x="1475656" y="1196752"/>
            <a:ext cx="936104" cy="136815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28802"/>
            <a:ext cx="2405672" cy="4365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0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Διαμοίραση δευτερεύοντος περιεχομένου</a:t>
            </a:r>
          </a:p>
          <a:p>
            <a:pPr algn="ctr"/>
            <a:r>
              <a:rPr lang="el-GR" sz="2400" b="1" i="1" dirty="0"/>
              <a:t>(δημοσκοπήσεις, διευκρίνιση με κείμενο στο </a:t>
            </a:r>
            <a:r>
              <a:rPr lang="en-US" sz="2400" b="1" i="1" dirty="0"/>
              <a:t>Whiteboard)</a:t>
            </a:r>
            <a:endParaRPr lang="el-GR" sz="2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62" y="1571612"/>
            <a:ext cx="86449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186893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ΑΣΚΗΣΗ 8</a:t>
            </a:r>
            <a:r>
              <a:rPr lang="el-GR" sz="2800" b="1" baseline="30000" dirty="0" smtClean="0"/>
              <a:t>η</a:t>
            </a:r>
            <a:endParaRPr lang="el-GR" sz="2800" b="1" dirty="0"/>
          </a:p>
          <a:p>
            <a:pPr algn="ctr"/>
            <a:endParaRPr lang="en-US" sz="2400" b="1" dirty="0" smtClean="0"/>
          </a:p>
          <a:p>
            <a:pPr algn="ctr"/>
            <a:endParaRPr lang="el-GR" sz="2400" b="1" dirty="0" smtClean="0"/>
          </a:p>
          <a:p>
            <a:pPr marL="268288" algn="ctr"/>
            <a:r>
              <a:rPr lang="el-GR" sz="2400" b="1" dirty="0" smtClean="0"/>
              <a:t>Με ποιο εργαλείο ή λειτουργία του λογισμικού τηλεδιάσκεψης  δεν αισθάνεστε εξοικειωμένος/νη και θα θέλατε να κάνετε επιπλέον πρακτική εξάσκηση;</a:t>
            </a:r>
          </a:p>
          <a:p>
            <a:pPr algn="ctr"/>
            <a:endParaRPr lang="el-GR" sz="2400" b="1" dirty="0" smtClean="0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251520" y="260648"/>
            <a:ext cx="8712968" cy="5472608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55576" y="3429000"/>
            <a:ext cx="3960440" cy="19774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τα εργαλεία επικοινωνίας </a:t>
            </a:r>
            <a:r>
              <a:rPr lang="el-GR" sz="1050" b="1" i="1" dirty="0" smtClean="0">
                <a:solidFill>
                  <a:schemeClr val="bg1"/>
                </a:solidFill>
              </a:rPr>
              <a:t>(μικρόφωνο, κάμερα, αλλαγή κατάστασης κλπ)</a:t>
            </a:r>
            <a:endParaRPr lang="el-GR" sz="1400" b="1" i="1" dirty="0" smtClean="0">
              <a:solidFill>
                <a:schemeClr val="bg1"/>
              </a:solidFill>
            </a:endParaRP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τον ΑΣΠΡΟΠΙΝΑΚΑ (</a:t>
            </a:r>
            <a:r>
              <a:rPr lang="en-US" sz="1400" b="1" dirty="0" smtClean="0">
                <a:solidFill>
                  <a:schemeClr val="bg1"/>
                </a:solidFill>
              </a:rPr>
              <a:t>whiteboard)</a:t>
            </a: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την Διαμοίραση ΑΡΧΕΙΟΥ</a:t>
            </a: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την Διαμοίραση μιας ΕΦΑΡΜΟΓΗΣ</a:t>
            </a: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την Διαμοίραση ΟΘΟΝΗΣ</a:t>
            </a: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το Στήσιμο μια ΔΗΜΟΣΚΟΠΗΣΗΣ (</a:t>
            </a:r>
            <a:r>
              <a:rPr lang="en-US" sz="1400" b="1" dirty="0" smtClean="0">
                <a:solidFill>
                  <a:schemeClr val="bg1"/>
                </a:solidFill>
              </a:rPr>
              <a:t>poll)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με  ΌΛΑ τα παραπάνω </a:t>
            </a:r>
          </a:p>
          <a:p>
            <a:pPr marL="268288" lvl="2" indent="-268288">
              <a:buAutoNum type="arabicPeriod"/>
            </a:pPr>
            <a:r>
              <a:rPr lang="el-GR" sz="1400" b="1" dirty="0" smtClean="0">
                <a:solidFill>
                  <a:schemeClr val="bg1"/>
                </a:solidFill>
              </a:rPr>
              <a:t> με ΚΑΝΕΝΑ από τα παραπάνω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Τηλεδιάσκεψη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eLearning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Η </a:t>
            </a:r>
            <a:r>
              <a:rPr lang="en-US" sz="2400" dirty="0" err="1" smtClean="0"/>
              <a:t>τηλεδιάσκεψη</a:t>
            </a:r>
            <a:r>
              <a:rPr lang="en-US" sz="2400" dirty="0" smtClean="0"/>
              <a:t> </a:t>
            </a:r>
            <a:r>
              <a:rPr lang="en-US" sz="2400" dirty="0" err="1" smtClean="0"/>
              <a:t>μπορεί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αποτελέσει</a:t>
            </a:r>
            <a:r>
              <a:rPr lang="en-US" sz="2400" dirty="0" smtClean="0"/>
              <a:t> </a:t>
            </a:r>
            <a:r>
              <a:rPr lang="en-US" sz="2400" dirty="0" err="1" smtClean="0"/>
              <a:t>ισχυρό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εργαλείο</a:t>
            </a:r>
            <a:r>
              <a:rPr lang="en-US" sz="2400" dirty="0" smtClean="0"/>
              <a:t> eLearning </a:t>
            </a:r>
            <a:r>
              <a:rPr lang="en-US" sz="2400" dirty="0" err="1" smtClean="0"/>
              <a:t>αρκεί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επιλυθούν</a:t>
            </a:r>
            <a:r>
              <a:rPr lang="en-US" sz="2400" dirty="0" smtClean="0"/>
              <a:t> </a:t>
            </a:r>
            <a:r>
              <a:rPr lang="en-US" sz="2400" dirty="0" err="1" smtClean="0"/>
              <a:t>όλα</a:t>
            </a:r>
            <a:r>
              <a:rPr lang="en-US" sz="2400" dirty="0" smtClean="0"/>
              <a:t> </a:t>
            </a:r>
            <a:r>
              <a:rPr lang="en-US" sz="2400" dirty="0" err="1" smtClean="0"/>
              <a:t>τα</a:t>
            </a:r>
            <a:r>
              <a:rPr lang="en-US" sz="2400" dirty="0" smtClean="0"/>
              <a:t> </a:t>
            </a:r>
            <a:r>
              <a:rPr lang="en-US" sz="2400" dirty="0" err="1" smtClean="0"/>
              <a:t>τεχνικά</a:t>
            </a:r>
            <a:r>
              <a:rPr lang="en-US" sz="2400" dirty="0" smtClean="0"/>
              <a:t> </a:t>
            </a:r>
            <a:r>
              <a:rPr lang="en-US" sz="2400" dirty="0" err="1" smtClean="0"/>
              <a:t>προβλήματα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αντίθετη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περίπτωση</a:t>
            </a:r>
            <a:r>
              <a:rPr lang="en-US" sz="2400" dirty="0" smtClean="0"/>
              <a:t> </a:t>
            </a:r>
            <a:r>
              <a:rPr lang="en-US" sz="2400" dirty="0" err="1" smtClean="0"/>
              <a:t>δημιουργείται</a:t>
            </a:r>
            <a:r>
              <a:rPr lang="en-US" sz="2400" dirty="0" smtClean="0"/>
              <a:t> </a:t>
            </a:r>
            <a:r>
              <a:rPr lang="en-US" sz="2400" dirty="0" err="1" smtClean="0"/>
              <a:t>σύγχυση</a:t>
            </a:r>
            <a:r>
              <a:rPr lang="en-US" sz="2400" dirty="0" smtClean="0"/>
              <a:t> </a:t>
            </a:r>
            <a:r>
              <a:rPr lang="en-US" sz="2400" dirty="0" err="1" smtClean="0"/>
              <a:t>κατά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επικοινωνία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η </a:t>
            </a:r>
            <a:r>
              <a:rPr lang="en-US" sz="2400" dirty="0" err="1" smtClean="0"/>
              <a:t>εκπαίδευση</a:t>
            </a:r>
            <a:r>
              <a:rPr lang="en-US" sz="2400" dirty="0" smtClean="0"/>
              <a:t> </a:t>
            </a:r>
            <a:r>
              <a:rPr lang="en-US" sz="2400" dirty="0" err="1" smtClean="0"/>
              <a:t>είναι</a:t>
            </a:r>
            <a:r>
              <a:rPr lang="en-US" sz="2400" dirty="0" smtClean="0"/>
              <a:t> </a:t>
            </a:r>
            <a:r>
              <a:rPr lang="en-US" sz="2400" dirty="0" err="1" smtClean="0"/>
              <a:t>ιδιαίτερα</a:t>
            </a:r>
            <a:r>
              <a:rPr lang="en-US" sz="2400" dirty="0" smtClean="0"/>
              <a:t> </a:t>
            </a:r>
            <a:r>
              <a:rPr lang="en-US" sz="2400" dirty="0" err="1" smtClean="0"/>
              <a:t>αναποτελεσματική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4644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- Επεξήγηση με γραμμή 1"/>
          <p:cNvSpPr/>
          <p:nvPr/>
        </p:nvSpPr>
        <p:spPr>
          <a:xfrm>
            <a:off x="5724128" y="5517232"/>
            <a:ext cx="3168352" cy="792088"/>
          </a:xfrm>
          <a:prstGeom prst="borderCallout1">
            <a:avLst>
              <a:gd name="adj1" fmla="val 18750"/>
              <a:gd name="adj2" fmla="val -8333"/>
              <a:gd name="adj3" fmla="val 24664"/>
              <a:gd name="adj4" fmla="val -8613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Χωρισμός σε δωμάτια συζήτησης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187624" y="660444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…ανάλογα με τον ρόλο </a:t>
            </a:r>
            <a:endParaRPr lang="el-GR" sz="3200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Διαμοίραση δευτερεύοντος περιεχομένου</a:t>
            </a:r>
          </a:p>
          <a:p>
            <a:pPr algn="ctr"/>
            <a:r>
              <a:rPr lang="el-GR" sz="1600" b="1" i="1" dirty="0" smtClean="0"/>
              <a:t>(δωμάτια συνεργασίας – </a:t>
            </a:r>
            <a:r>
              <a:rPr lang="en-US" sz="1600" b="1" i="1" dirty="0" smtClean="0"/>
              <a:t>break out rooms)</a:t>
            </a:r>
            <a:endParaRPr lang="el-GR" sz="1600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71546"/>
            <a:ext cx="2780582" cy="52387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2663" y="5805264"/>
            <a:ext cx="541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Αριστερό βέλος"/>
          <p:cNvSpPr/>
          <p:nvPr/>
        </p:nvSpPr>
        <p:spPr>
          <a:xfrm>
            <a:off x="7956376" y="5877272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2771800" cy="52798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5 - Αριστερό βέλος"/>
          <p:cNvSpPr/>
          <p:nvPr/>
        </p:nvSpPr>
        <p:spPr>
          <a:xfrm>
            <a:off x="3779912" y="5733256"/>
            <a:ext cx="115212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/>
              <a:t>Διάδραση</a:t>
            </a:r>
            <a:endParaRPr lang="el-GR" sz="3200" b="1" dirty="0"/>
          </a:p>
          <a:p>
            <a:pPr algn="ctr"/>
            <a:r>
              <a:rPr lang="el-GR" sz="2400" b="1" i="1" dirty="0"/>
              <a:t>(δωμάτια συζήτησης</a:t>
            </a:r>
            <a:r>
              <a:rPr lang="en-US" sz="2400" b="1" i="1" dirty="0"/>
              <a:t>)</a:t>
            </a:r>
            <a:endParaRPr lang="el-GR" sz="2400" b="1" i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611560" y="404664"/>
            <a:ext cx="8208912" cy="583264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TextBox"/>
          <p:cNvSpPr txBox="1"/>
          <p:nvPr/>
        </p:nvSpPr>
        <p:spPr>
          <a:xfrm>
            <a:off x="1259632" y="69269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ΑΣΚΗΣΗ </a:t>
            </a:r>
            <a:r>
              <a:rPr lang="el-GR" sz="2800" b="1" dirty="0" smtClean="0"/>
              <a:t>9</a:t>
            </a:r>
            <a:endParaRPr lang="el-GR" sz="2800" b="1" dirty="0"/>
          </a:p>
          <a:p>
            <a:pPr algn="ctr"/>
            <a:endParaRPr lang="en-US" sz="2800" dirty="0" smtClean="0"/>
          </a:p>
          <a:p>
            <a:pPr algn="ctr"/>
            <a:endParaRPr lang="el-GR" sz="2800" dirty="0"/>
          </a:p>
          <a:p>
            <a:pPr algn="ctr"/>
            <a:r>
              <a:rPr lang="el-GR" sz="2400" b="1" dirty="0" smtClean="0"/>
              <a:t>Θα χωριστείτε </a:t>
            </a:r>
            <a:r>
              <a:rPr lang="el-GR" sz="2400" b="1" dirty="0"/>
              <a:t>σε μικρές ομάδες με σκοπό</a:t>
            </a:r>
            <a:r>
              <a:rPr lang="en-US" sz="2400" b="1" dirty="0"/>
              <a:t> </a:t>
            </a:r>
            <a:r>
              <a:rPr lang="el-GR" sz="2400" b="1" dirty="0"/>
              <a:t>να </a:t>
            </a:r>
            <a:r>
              <a:rPr lang="el-GR" sz="2400" b="1" dirty="0" smtClean="0"/>
              <a:t>δοκιμάσετε </a:t>
            </a:r>
            <a:r>
              <a:rPr lang="el-GR" sz="2400" b="1" dirty="0"/>
              <a:t>τις βασικές λειτουργίες του </a:t>
            </a:r>
            <a:r>
              <a:rPr lang="el-GR" sz="2400" b="1" dirty="0" smtClean="0"/>
              <a:t>συστήματος τηλεδιάσκεψης:</a:t>
            </a:r>
          </a:p>
          <a:p>
            <a:pPr algn="ctr"/>
            <a:endParaRPr lang="el-GR" sz="1200" b="1" dirty="0"/>
          </a:p>
          <a:p>
            <a:pPr marL="998538" lvl="3" indent="-342900">
              <a:buFont typeface="+mj-lt"/>
              <a:buAutoNum type="arabicPeriod"/>
            </a:pP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λειτουργία μικροφώνου-κάμερας</a:t>
            </a:r>
          </a:p>
          <a:p>
            <a:pPr marL="998538" lvl="3" indent="-342900">
              <a:buFont typeface="+mj-lt"/>
              <a:buAutoNum type="arabicPeriod"/>
            </a:pP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διαμοίραση κοινόχρηστης επιφάνειας εργασίας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whiteboard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l-GR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998538" lvl="3" indent="-342900">
              <a:buFont typeface="+mj-lt"/>
              <a:buAutoNum type="arabicPeriod"/>
            </a:pP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διαμοίραση αρχείου</a:t>
            </a:r>
          </a:p>
          <a:p>
            <a:pPr marL="998538" lvl="3" indent="-342900">
              <a:buFont typeface="+mj-lt"/>
              <a:buAutoNum type="arabicPeriod"/>
            </a:pP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διαμοίραση εφαρμογής </a:t>
            </a:r>
            <a:endParaRPr lang="en-US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98538" lvl="3" indent="-342900">
              <a:buFont typeface="+mj-lt"/>
              <a:buAutoNum type="arabicPeriod"/>
            </a:pP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</a:rPr>
              <a:t>διαμοίραση ολόκληρης </a:t>
            </a: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οθόνης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403648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(*) Προσέξτε ότι δημοσκοπήσεις (</a:t>
            </a:r>
            <a:r>
              <a:rPr lang="en-US" b="1" dirty="0" smtClean="0"/>
              <a:t>polls) </a:t>
            </a:r>
            <a:r>
              <a:rPr lang="el-GR" b="1" dirty="0" smtClean="0"/>
              <a:t>μπορεί να θέσει μόνο ο διαχειριστής μια σύγχρονης συνεδρία</a:t>
            </a:r>
            <a:endParaRPr lang="el-GR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958975"/>
            <a:ext cx="7772400" cy="1470025"/>
          </a:xfrm>
        </p:spPr>
        <p:txBody>
          <a:bodyPr/>
          <a:lstStyle/>
          <a:p>
            <a:pPr algn="ctr"/>
            <a:r>
              <a:rPr lang="en-US" altLang="en-US" dirty="0" err="1" smtClean="0"/>
              <a:t>Περιβάλλον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διεξαγωγής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τηλεδιασκέψεων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Big Blue Button (BBB)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Περιβάλλον</a:t>
            </a:r>
            <a:r>
              <a:rPr lang="en-US" dirty="0" smtClean="0"/>
              <a:t> </a:t>
            </a:r>
            <a:r>
              <a:rPr lang="en-US" dirty="0" err="1" smtClean="0"/>
              <a:t>διεξαγωγής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endParaRPr lang="el-GR" dirty="0" smtClean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Λειτουργίες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l-GR" sz="2400" b="1" dirty="0" smtClean="0"/>
              <a:t>Διαμοιρασμός Μικροφώνου</a:t>
            </a:r>
            <a:r>
              <a:rPr lang="el-GR" sz="2400" dirty="0" smtClean="0"/>
              <a:t>. Με την είσοδό στο περιβάλλον τηλεδιάσκεψης </a:t>
            </a:r>
            <a:r>
              <a:rPr lang="en-US" sz="2400" dirty="0" err="1" smtClean="0"/>
              <a:t>εμφανίζεται</a:t>
            </a:r>
            <a:r>
              <a:rPr lang="el-GR" sz="2400" dirty="0" smtClean="0"/>
              <a:t> μήνυμα για να επιλέξετε να συμμετέχετε με ήχο. Με την αποδοχή το εικονίδιο αλλά</a:t>
            </a:r>
            <a:r>
              <a:rPr lang="en-US" sz="2400" dirty="0" smtClean="0"/>
              <a:t>ζ</a:t>
            </a:r>
            <a:r>
              <a:rPr lang="el-GR" sz="2400" dirty="0" smtClean="0"/>
              <a:t>ει και εμφανίζεται το όνομά σας όχι μόνο στο παράθυρο Χρηστών (</a:t>
            </a:r>
            <a:r>
              <a:rPr lang="en-US" sz="2400" dirty="0" smtClean="0"/>
              <a:t>Users</a:t>
            </a:r>
            <a:r>
              <a:rPr lang="el-GR" sz="2400" dirty="0" smtClean="0"/>
              <a:t>) αλλά και Ακροατών (</a:t>
            </a:r>
            <a:r>
              <a:rPr lang="en-US" sz="2400" dirty="0" smtClean="0"/>
              <a:t>Listeners</a:t>
            </a:r>
            <a:r>
              <a:rPr lang="el-GR" sz="2400" dirty="0" smtClean="0"/>
              <a:t>). 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           </a:t>
            </a:r>
            <a:r>
              <a:rPr lang="el-GR" sz="2400" b="1" dirty="0" smtClean="0"/>
              <a:t>Διαμοιρασμός της </a:t>
            </a:r>
            <a:r>
              <a:rPr lang="el-GR" sz="2400" b="1" dirty="0" err="1" smtClean="0"/>
              <a:t>καμερ</a:t>
            </a:r>
            <a:r>
              <a:rPr lang="en-US" sz="2400" b="1" dirty="0" err="1" smtClean="0"/>
              <a:t>ας</a:t>
            </a:r>
            <a:r>
              <a:rPr lang="el-GR" sz="2400" b="1" dirty="0" smtClean="0"/>
              <a:t>.</a:t>
            </a:r>
            <a:r>
              <a:rPr lang="el-GR" sz="2400" dirty="0" smtClean="0"/>
              <a:t> Μπορείτε να επιλέξετε την ενεργοποίηση της κάμεράς</a:t>
            </a:r>
            <a:r>
              <a:rPr lang="en-US" sz="2400" dirty="0" smtClean="0"/>
              <a:t> </a:t>
            </a:r>
            <a:r>
              <a:rPr lang="en-US" sz="2400" dirty="0" err="1" smtClean="0"/>
              <a:t>σας</a:t>
            </a:r>
            <a:r>
              <a:rPr lang="el-GR" sz="2400" dirty="0" smtClean="0"/>
              <a:t> και την ανάλυσή της.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5" name="4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1408465" cy="732810"/>
          </a:xfrm>
          <a:prstGeom prst="rect">
            <a:avLst/>
          </a:prstGeom>
          <a:noFill/>
        </p:spPr>
      </p:pic>
      <p:pic>
        <p:nvPicPr>
          <p:cNvPr id="6" name="5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14422"/>
            <a:ext cx="1476702" cy="8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00570"/>
            <a:ext cx="1046514" cy="59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Λειτουργίες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l-GR" sz="2400" b="1" dirty="0" smtClean="0"/>
              <a:t>Διαμοιρασμός </a:t>
            </a:r>
            <a:r>
              <a:rPr lang="en-US" sz="2400" b="1" dirty="0" err="1" smtClean="0"/>
              <a:t>της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επιφάνειας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εργασίας</a:t>
            </a:r>
            <a:r>
              <a:rPr lang="el-GR" sz="2400" dirty="0" smtClean="0"/>
              <a:t>. </a:t>
            </a:r>
            <a:r>
              <a:rPr lang="en-US" sz="2400" dirty="0" smtClean="0"/>
              <a:t>Ο </a:t>
            </a:r>
            <a:r>
              <a:rPr lang="en-US" sz="2400" dirty="0" err="1" smtClean="0"/>
              <a:t>επιμορφωτής</a:t>
            </a:r>
            <a:r>
              <a:rPr lang="en-US" sz="2400" dirty="0" smtClean="0"/>
              <a:t> </a:t>
            </a:r>
            <a:r>
              <a:rPr lang="en-US" sz="2400" dirty="0" err="1" smtClean="0"/>
              <a:t>μπορεί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διαμοιραστεί</a:t>
            </a:r>
            <a:r>
              <a:rPr lang="en-US" sz="2400" dirty="0" smtClean="0"/>
              <a:t> </a:t>
            </a:r>
            <a:r>
              <a:rPr lang="en-US" sz="2400" dirty="0" err="1" smtClean="0"/>
              <a:t>όλη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επιφάνεια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εργασίας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ή </a:t>
            </a:r>
            <a:r>
              <a:rPr lang="en-US" sz="2400" dirty="0" err="1" smtClean="0"/>
              <a:t>ένα</a:t>
            </a:r>
            <a:r>
              <a:rPr lang="en-US" sz="2400" dirty="0" smtClean="0"/>
              <a:t> </a:t>
            </a:r>
            <a:r>
              <a:rPr lang="en-US" sz="2400" dirty="0" err="1" smtClean="0"/>
              <a:t>μέρος</a:t>
            </a:r>
            <a:r>
              <a:rPr lang="en-US" sz="2400" dirty="0" smtClean="0"/>
              <a:t> </a:t>
            </a:r>
            <a:r>
              <a:rPr lang="en-US" sz="2400" dirty="0" err="1" smtClean="0"/>
              <a:t>της</a:t>
            </a:r>
            <a:r>
              <a:rPr lang="en-US" sz="2400" dirty="0" smtClean="0"/>
              <a:t>.</a:t>
            </a:r>
          </a:p>
          <a:p>
            <a:pPr lvl="8"/>
            <a:endParaRPr lang="en-US" sz="1200" b="1" dirty="0" smtClean="0"/>
          </a:p>
          <a:p>
            <a:pPr lvl="8"/>
            <a:r>
              <a:rPr lang="el-GR" sz="2400" dirty="0" smtClean="0"/>
              <a:t>Στο παράθυρο αυτό εμφανίζονται όλοι οι χρήστες που έχουν συνδεθεί στη παρούσα τηλεδιάσκεψη. Με το κουμπί «Αλλαγή εισηγητή» μπορεί να οριστεί άλλος χρήστης ως εισηγητής. </a:t>
            </a:r>
            <a:endParaRPr lang="en-US" sz="2400" b="1" dirty="0" smtClean="0">
              <a:latin typeface="Verdana" pitchFamily="34" charset="0"/>
            </a:endParaRPr>
          </a:p>
          <a:p>
            <a:pPr lvl="8"/>
            <a:endParaRPr lang="en-US" sz="2400" b="1" dirty="0" smtClean="0">
              <a:latin typeface="Verdana" pitchFamily="34" charset="0"/>
            </a:endParaRPr>
          </a:p>
          <a:p>
            <a:r>
              <a:rPr lang="el-GR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8" name="7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1110000" cy="809795"/>
          </a:xfrm>
          <a:prstGeom prst="rect">
            <a:avLst/>
          </a:prstGeom>
          <a:noFill/>
        </p:spPr>
      </p:pic>
      <p:pic>
        <p:nvPicPr>
          <p:cNvPr id="9" name="8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Λειτουργίες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Συζήτηση</a:t>
            </a:r>
            <a:r>
              <a:rPr lang="en-US" sz="2400" b="1" dirty="0" smtClean="0"/>
              <a:t> (chat)</a:t>
            </a:r>
            <a:r>
              <a:rPr lang="el-GR" sz="2400" dirty="0" smtClean="0"/>
              <a:t>. Στο παράθυρο της Συζήτησης οι συνδεδεμένοι χρήστες μπορούν να συνομιλούν γραπτώς σε πραγματικό χρόνο</a:t>
            </a:r>
            <a:endParaRPr lang="en-US" sz="2400" dirty="0" smtClean="0"/>
          </a:p>
          <a:p>
            <a:pPr lvl="8"/>
            <a:r>
              <a:rPr lang="en-US" sz="1200" b="1" dirty="0" smtClean="0"/>
              <a:t>.</a:t>
            </a:r>
          </a:p>
          <a:p>
            <a:pPr lvl="8"/>
            <a:r>
              <a:rPr lang="el-GR" sz="2400" dirty="0" smtClean="0"/>
              <a:t>. </a:t>
            </a:r>
            <a:endParaRPr lang="en-US" sz="2400" b="1" dirty="0" smtClean="0">
              <a:latin typeface="Verdana" pitchFamily="34" charset="0"/>
            </a:endParaRPr>
          </a:p>
          <a:p>
            <a:pPr lvl="8"/>
            <a:endParaRPr lang="en-US" sz="2400" b="1" dirty="0" smtClean="0">
              <a:latin typeface="Verdana" pitchFamily="34" charset="0"/>
            </a:endParaRPr>
          </a:p>
          <a:p>
            <a:r>
              <a:rPr lang="el-GR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3643338" cy="293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38988" cy="1143000"/>
          </a:xfrm>
        </p:spPr>
        <p:txBody>
          <a:bodyPr/>
          <a:lstStyle/>
          <a:p>
            <a:r>
              <a:rPr lang="en-US" dirty="0" err="1" smtClean="0"/>
              <a:t>Λειτουργίες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 lvl="8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Στο παράθυρο</a:t>
            </a:r>
            <a:r>
              <a:rPr lang="en-US" sz="2400" dirty="0" smtClean="0"/>
              <a:t> “</a:t>
            </a:r>
            <a:r>
              <a:rPr lang="el-GR" sz="2400" dirty="0" smtClean="0"/>
              <a:t>ακροατές</a:t>
            </a:r>
            <a:r>
              <a:rPr lang="en-US" sz="2400" dirty="0" smtClean="0"/>
              <a:t>” </a:t>
            </a:r>
            <a:r>
              <a:rPr lang="el-GR" sz="2400" dirty="0" smtClean="0"/>
              <a:t>εμφανίζονται οι χρήστες που έχουν συνδεθεί με το μικρόφωνό τους.</a:t>
            </a:r>
            <a:endParaRPr lang="en-US" sz="2400" b="1" dirty="0" smtClean="0">
              <a:latin typeface="Verdana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 lvl="7">
              <a:buNone/>
            </a:pPr>
            <a:r>
              <a:rPr lang="en-US" sz="2400" dirty="0" smtClean="0"/>
              <a:t>	</a:t>
            </a:r>
            <a:r>
              <a:rPr lang="el-GR" dirty="0" smtClean="0"/>
              <a:t>Στο παράθυρο αυτό ο εισηγητής μπορεί να εμφανίσει διαφάνειες από αρχείο επιλέγοντας  . </a:t>
            </a:r>
            <a:endParaRPr lang="en-US" dirty="0" smtClean="0"/>
          </a:p>
          <a:p>
            <a:pPr lvl="7">
              <a:buNone/>
            </a:pPr>
            <a:endParaRPr lang="en-US" dirty="0" smtClean="0"/>
          </a:p>
          <a:p>
            <a:pPr lvl="7">
              <a:buNone/>
            </a:pPr>
            <a:r>
              <a:rPr lang="en-US" dirty="0" smtClean="0"/>
              <a:t>	</a:t>
            </a:r>
            <a:r>
              <a:rPr lang="el-GR" dirty="0" smtClean="0"/>
              <a:t>Επιπλέον ο εισηγητής με το εικονίδιο </a:t>
            </a:r>
            <a:endParaRPr lang="en-US" dirty="0" smtClean="0"/>
          </a:p>
          <a:p>
            <a:pPr lvl="7">
              <a:buNone/>
            </a:pPr>
            <a:r>
              <a:rPr lang="en-US" dirty="0" smtClean="0"/>
              <a:t>	</a:t>
            </a:r>
            <a:r>
              <a:rPr lang="el-GR" dirty="0" smtClean="0"/>
              <a:t> μπορεί να ενεργοποιήσει τη λειτουργία πίνακα. Με αυτόν τον τρόπο μπορεί να κάνει σημειώσεις με μολύβι με επιλεγμένο χρώμα και πάχος ή να σχεδιάσει κύκλο ή ορθογώνιο.</a:t>
            </a:r>
            <a:endParaRPr lang="en-US" dirty="0" smtClean="0"/>
          </a:p>
          <a:p>
            <a:pPr lvl="7"/>
            <a:r>
              <a:rPr lang="en-US" dirty="0" smtClean="0"/>
              <a:t> </a:t>
            </a:r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928958" cy="2916767"/>
          </a:xfrm>
          <a:prstGeom prst="rect">
            <a:avLst/>
          </a:prstGeom>
          <a:noFill/>
        </p:spPr>
      </p:pic>
      <p:pic>
        <p:nvPicPr>
          <p:cNvPr id="7" name="6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2814955" cy="227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619446" cy="4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4572008"/>
            <a:ext cx="627384" cy="4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1217613" y="623888"/>
            <a:ext cx="6683375" cy="608012"/>
          </a:xfrm>
        </p:spPr>
        <p:txBody>
          <a:bodyPr/>
          <a:lstStyle/>
          <a:p>
            <a:r>
              <a:rPr lang="el-GR" b="1" smtClean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630363"/>
            <a:ext cx="6686550" cy="1831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l-GR" sz="135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https://help.blackboard.com/Collaborate/Ultra/Moderator/Get_Started/Session_Best_Practices</a:t>
            </a:r>
            <a:r>
              <a:rPr lang="el-G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https://onlinelearning.rutgers.edu/sites/default/files/resources/Moderator_Best_Practices.pdf</a:t>
            </a:r>
            <a:r>
              <a:rPr lang="el-G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l-GR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l-GR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Τηλεδιάσκεψη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μεικτή</a:t>
            </a:r>
            <a:r>
              <a:rPr lang="en-US" dirty="0" smtClean="0"/>
              <a:t> </a:t>
            </a:r>
            <a:r>
              <a:rPr lang="en-US" dirty="0" err="1" smtClean="0"/>
              <a:t>μάθηση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Η </a:t>
            </a:r>
            <a:r>
              <a:rPr lang="en-US" sz="2400" dirty="0" err="1" smtClean="0"/>
              <a:t>τηλεδιάσκεψη</a:t>
            </a:r>
            <a:r>
              <a:rPr lang="en-US" sz="2400" dirty="0" smtClean="0"/>
              <a:t> </a:t>
            </a:r>
            <a:r>
              <a:rPr lang="en-US" sz="2400" dirty="0" err="1" smtClean="0"/>
              <a:t>μπορεί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συνδυαστεί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αποτελεσματικά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 smtClean="0"/>
              <a:t>μοντέλο</a:t>
            </a:r>
            <a:r>
              <a:rPr lang="en-US" sz="2400" dirty="0" smtClean="0"/>
              <a:t> </a:t>
            </a:r>
            <a:r>
              <a:rPr lang="en-US" sz="2400" dirty="0" err="1" smtClean="0"/>
              <a:t>μεικτής</a:t>
            </a:r>
            <a:r>
              <a:rPr lang="en-US" sz="2400" dirty="0" smtClean="0"/>
              <a:t> </a:t>
            </a:r>
            <a:r>
              <a:rPr lang="en-US" sz="2400" dirty="0" err="1" smtClean="0"/>
              <a:t>μάθησης</a:t>
            </a:r>
            <a:r>
              <a:rPr lang="en-US" sz="2400" dirty="0" smtClean="0"/>
              <a:t> (blended learning) </a:t>
            </a:r>
            <a:r>
              <a:rPr lang="en-US" sz="2400" dirty="0" err="1" smtClean="0"/>
              <a:t>συνδυάζοντας</a:t>
            </a:r>
            <a:r>
              <a:rPr lang="en-US" sz="2400" dirty="0" smtClean="0"/>
              <a:t> </a:t>
            </a:r>
            <a:r>
              <a:rPr lang="en-US" sz="2400" dirty="0" err="1" smtClean="0"/>
              <a:t>πλεονεκτήματα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παραδοσιακής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ηλεκτρονικής</a:t>
            </a:r>
            <a:r>
              <a:rPr lang="en-US" sz="2400" dirty="0" smtClean="0"/>
              <a:t> </a:t>
            </a:r>
            <a:r>
              <a:rPr lang="en-US" sz="2400" dirty="0" err="1" smtClean="0"/>
              <a:t>διδασκαλίας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παρεχοντας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Μίξη</a:t>
            </a:r>
            <a:r>
              <a:rPr lang="en-US" sz="2000" dirty="0" smtClean="0"/>
              <a:t> </a:t>
            </a:r>
            <a:r>
              <a:rPr lang="en-US" sz="2000" dirty="0" err="1" smtClean="0"/>
              <a:t>ατομικής</a:t>
            </a:r>
            <a:r>
              <a:rPr lang="en-US" sz="2000" dirty="0" smtClean="0"/>
              <a:t> </a:t>
            </a:r>
            <a:r>
              <a:rPr lang="en-US" sz="2000" dirty="0" err="1" smtClean="0"/>
              <a:t>και</a:t>
            </a:r>
            <a:r>
              <a:rPr lang="en-US" sz="2000" dirty="0" smtClean="0"/>
              <a:t> </a:t>
            </a:r>
            <a:r>
              <a:rPr lang="en-US" sz="2000" dirty="0" err="1" smtClean="0"/>
              <a:t>συνεργατικής</a:t>
            </a:r>
            <a:r>
              <a:rPr lang="en-US" sz="2000" dirty="0" smtClean="0"/>
              <a:t> </a:t>
            </a:r>
            <a:r>
              <a:rPr lang="en-US" sz="2000" dirty="0" err="1" smtClean="0"/>
              <a:t>μάθησης</a:t>
            </a:r>
            <a:endParaRPr lang="en-US" sz="2000" dirty="0" smtClean="0"/>
          </a:p>
          <a:p>
            <a:pPr lvl="1"/>
            <a:r>
              <a:rPr lang="en-US" sz="2000" dirty="0" err="1" smtClean="0"/>
              <a:t>Μίξη</a:t>
            </a:r>
            <a:r>
              <a:rPr lang="en-US" sz="2000" dirty="0" smtClean="0"/>
              <a:t> </a:t>
            </a:r>
            <a:r>
              <a:rPr lang="en-US" sz="2000" dirty="0" err="1" smtClean="0"/>
              <a:t>κατά</a:t>
            </a:r>
            <a:r>
              <a:rPr lang="en-US" sz="2000" dirty="0" smtClean="0"/>
              <a:t> </a:t>
            </a:r>
            <a:r>
              <a:rPr lang="en-US" sz="2000" dirty="0" err="1" smtClean="0"/>
              <a:t>παραγγελίαν</a:t>
            </a:r>
            <a:r>
              <a:rPr lang="en-US" sz="2000" dirty="0" smtClean="0"/>
              <a:t> </a:t>
            </a:r>
            <a:r>
              <a:rPr lang="en-US" sz="2000" dirty="0" err="1" smtClean="0"/>
              <a:t>και</a:t>
            </a:r>
            <a:r>
              <a:rPr lang="en-US" sz="2000" dirty="0" smtClean="0"/>
              <a:t> </a:t>
            </a:r>
            <a:r>
              <a:rPr lang="en-US" sz="2000" dirty="0" err="1" smtClean="0"/>
              <a:t>τυποποιημένου</a:t>
            </a:r>
            <a:r>
              <a:rPr lang="en-US" sz="2000" dirty="0" smtClean="0"/>
              <a:t> </a:t>
            </a:r>
            <a:r>
              <a:rPr lang="en-US" sz="2000" dirty="0" err="1" smtClean="0"/>
              <a:t>υλικού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Τηλεδιάσκεψη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συνεργασία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Τα</a:t>
            </a:r>
            <a:r>
              <a:rPr lang="en-US" sz="2400" dirty="0" smtClean="0"/>
              <a:t> </a:t>
            </a:r>
            <a:r>
              <a:rPr lang="en-US" sz="2400" dirty="0" err="1" smtClean="0"/>
              <a:t>προηγμένα</a:t>
            </a:r>
            <a:r>
              <a:rPr lang="en-US" sz="2400" dirty="0" smtClean="0"/>
              <a:t> </a:t>
            </a:r>
            <a:r>
              <a:rPr lang="en-US" sz="2400" dirty="0" err="1" smtClean="0"/>
              <a:t>λογισμικά</a:t>
            </a:r>
            <a:r>
              <a:rPr lang="en-US" sz="2400" dirty="0" smtClean="0"/>
              <a:t> </a:t>
            </a:r>
            <a:r>
              <a:rPr lang="en-US" sz="2400" dirty="0" err="1" smtClean="0"/>
              <a:t>τηλεδιάσκεψης</a:t>
            </a:r>
            <a:r>
              <a:rPr lang="en-US" sz="2400" dirty="0" smtClean="0"/>
              <a:t> </a:t>
            </a:r>
            <a:r>
              <a:rPr lang="en-US" sz="2400" dirty="0" err="1" smtClean="0"/>
              <a:t>προάγουν</a:t>
            </a:r>
            <a:r>
              <a:rPr lang="en-US" sz="2400" dirty="0" smtClean="0"/>
              <a:t> </a:t>
            </a:r>
            <a:r>
              <a:rPr lang="en-US" sz="2400" dirty="0" err="1" smtClean="0"/>
              <a:t>τη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παροχές</a:t>
            </a:r>
            <a:r>
              <a:rPr lang="en-US" sz="2400" dirty="0" smtClean="0"/>
              <a:t> </a:t>
            </a:r>
            <a:r>
              <a:rPr lang="en-US" sz="2400" dirty="0" err="1" smtClean="0"/>
              <a:t>όπως</a:t>
            </a:r>
            <a:r>
              <a:rPr lang="en-US" sz="2400" dirty="0" smtClean="0"/>
              <a:t>: </a:t>
            </a:r>
          </a:p>
          <a:p>
            <a:pPr lvl="1"/>
            <a:r>
              <a:rPr lang="el-GR" sz="2000" dirty="0" smtClean="0"/>
              <a:t>Δ</a:t>
            </a:r>
            <a:r>
              <a:rPr lang="en-US" sz="2000" dirty="0" err="1" smtClean="0"/>
              <a:t>ιαμοίραση</a:t>
            </a:r>
            <a:r>
              <a:rPr lang="en-US" sz="2000" dirty="0" smtClean="0"/>
              <a:t> </a:t>
            </a:r>
            <a:r>
              <a:rPr lang="en-US" sz="2000" dirty="0" err="1" smtClean="0"/>
              <a:t>εφαρμογών</a:t>
            </a:r>
            <a:endParaRPr lang="en-US" sz="2000" dirty="0" smtClean="0"/>
          </a:p>
          <a:p>
            <a:pPr lvl="1"/>
            <a:r>
              <a:rPr lang="el-GR" sz="2000" dirty="0" smtClean="0"/>
              <a:t>Δ</a:t>
            </a:r>
            <a:r>
              <a:rPr lang="en-US" sz="2000" dirty="0" err="1" smtClean="0"/>
              <a:t>ιαδραστικούς</a:t>
            </a:r>
            <a:r>
              <a:rPr lang="en-US" sz="2000" dirty="0" smtClean="0"/>
              <a:t> </a:t>
            </a:r>
            <a:r>
              <a:rPr lang="en-US" sz="2000" dirty="0" err="1" smtClean="0"/>
              <a:t>ασπροπίνακες</a:t>
            </a:r>
            <a:endParaRPr lang="en-US" sz="2000" dirty="0" smtClean="0"/>
          </a:p>
          <a:p>
            <a:pPr lvl="1"/>
            <a:r>
              <a:rPr lang="en-US" sz="2000" dirty="0" err="1" smtClean="0"/>
              <a:t>Παρουσίαση</a:t>
            </a:r>
            <a:r>
              <a:rPr lang="en-US" sz="2000" dirty="0" smtClean="0"/>
              <a:t> </a:t>
            </a:r>
            <a:r>
              <a:rPr lang="en-US" sz="2000" dirty="0" err="1" smtClean="0"/>
              <a:t>διαφανειών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Β</a:t>
            </a:r>
            <a:r>
              <a:rPr lang="en-US" sz="2000" dirty="0" err="1" smtClean="0"/>
              <a:t>ιντεοδιασκέψεις</a:t>
            </a:r>
            <a:endParaRPr lang="en-US" sz="2000" dirty="0" smtClean="0"/>
          </a:p>
          <a:p>
            <a:pPr lvl="1"/>
            <a:r>
              <a:rPr lang="el-GR" sz="2000" dirty="0" smtClean="0"/>
              <a:t>Α</a:t>
            </a:r>
            <a:r>
              <a:rPr lang="en-US" sz="2000" dirty="0" err="1" smtClean="0"/>
              <a:t>νάταση</a:t>
            </a:r>
            <a:r>
              <a:rPr lang="en-US" sz="2000" dirty="0" smtClean="0"/>
              <a:t> </a:t>
            </a:r>
            <a:r>
              <a:rPr lang="en-US" sz="2000" dirty="0" err="1" smtClean="0"/>
              <a:t>χεριού</a:t>
            </a:r>
            <a:endParaRPr lang="en-US" sz="2000" dirty="0" smtClean="0"/>
          </a:p>
          <a:p>
            <a:pPr lvl="1"/>
            <a:r>
              <a:rPr lang="en-US" sz="2000" dirty="0" err="1" smtClean="0"/>
              <a:t>Ομαδικό</a:t>
            </a:r>
            <a:r>
              <a:rPr lang="en-US" sz="2000" dirty="0" smtClean="0"/>
              <a:t> chat</a:t>
            </a:r>
          </a:p>
          <a:p>
            <a:pPr lvl="1"/>
            <a:r>
              <a:rPr lang="el-GR" sz="2000" dirty="0" smtClean="0"/>
              <a:t>Α</a:t>
            </a:r>
            <a:r>
              <a:rPr lang="en-US" sz="2000" dirty="0" err="1" smtClean="0"/>
              <a:t>υξημένο</a:t>
            </a:r>
            <a:r>
              <a:rPr lang="en-US" sz="2000" dirty="0" smtClean="0"/>
              <a:t> </a:t>
            </a:r>
            <a:r>
              <a:rPr lang="en-US" sz="2000" dirty="0" err="1" smtClean="0"/>
              <a:t>έλεγχο</a:t>
            </a:r>
            <a:r>
              <a:rPr lang="en-US" sz="2000" dirty="0" smtClean="0"/>
              <a:t> </a:t>
            </a:r>
            <a:r>
              <a:rPr lang="en-US" sz="2000" dirty="0" err="1" smtClean="0"/>
              <a:t>από</a:t>
            </a:r>
            <a:r>
              <a:rPr lang="en-US" sz="2000" dirty="0" smtClean="0"/>
              <a:t> </a:t>
            </a:r>
            <a:r>
              <a:rPr lang="en-US" sz="2000" dirty="0" err="1" smtClean="0"/>
              <a:t>το</a:t>
            </a:r>
            <a:r>
              <a:rPr lang="en-US" sz="2000" dirty="0" smtClean="0"/>
              <a:t> </a:t>
            </a:r>
            <a:r>
              <a:rPr lang="en-US" sz="2000" dirty="0" err="1" smtClean="0"/>
              <a:t>συντονιστή</a:t>
            </a:r>
            <a:endParaRPr lang="en-US" sz="2000" dirty="0" smtClean="0"/>
          </a:p>
          <a:p>
            <a:pPr lvl="1"/>
            <a:r>
              <a:rPr lang="el-GR" sz="2000" dirty="0" smtClean="0"/>
              <a:t>Χ</a:t>
            </a:r>
            <a:r>
              <a:rPr lang="en-US" sz="2000" dirty="0" err="1" smtClean="0"/>
              <a:t>ωρισμό</a:t>
            </a:r>
            <a:r>
              <a:rPr lang="en-US" sz="2000" dirty="0" smtClean="0"/>
              <a:t> </a:t>
            </a:r>
            <a:r>
              <a:rPr lang="en-US" sz="2000" dirty="0" err="1" smtClean="0"/>
              <a:t>εκπαιδευτόμενων</a:t>
            </a:r>
            <a:r>
              <a:rPr lang="en-US" sz="2000" dirty="0" smtClean="0"/>
              <a:t> </a:t>
            </a:r>
            <a:r>
              <a:rPr lang="en-US" sz="2000" dirty="0" err="1" smtClean="0"/>
              <a:t>σε</a:t>
            </a:r>
            <a:r>
              <a:rPr lang="en-US" sz="2000" dirty="0" smtClean="0"/>
              <a:t> </a:t>
            </a:r>
            <a:r>
              <a:rPr lang="en-US" sz="2000" dirty="0" err="1" smtClean="0"/>
              <a:t>ομάδες</a:t>
            </a:r>
            <a:endParaRPr lang="en-US" sz="2000" dirty="0" smtClean="0"/>
          </a:p>
          <a:p>
            <a:pPr lvl="1"/>
            <a:r>
              <a:rPr lang="el-GR" sz="2000" dirty="0" smtClean="0"/>
              <a:t>Κ</a:t>
            </a:r>
            <a:r>
              <a:rPr lang="en-US" sz="2000" dirty="0" err="1" smtClean="0"/>
              <a:t>αταγραφή</a:t>
            </a:r>
            <a:r>
              <a:rPr lang="en-US" sz="2000" dirty="0" smtClean="0"/>
              <a:t> </a:t>
            </a:r>
            <a:r>
              <a:rPr lang="en-US" sz="2000" dirty="0" err="1" smtClean="0"/>
              <a:t>και</a:t>
            </a:r>
            <a:r>
              <a:rPr lang="en-US" sz="2000" dirty="0" smtClean="0"/>
              <a:t> </a:t>
            </a:r>
            <a:r>
              <a:rPr lang="en-US" sz="2000" dirty="0" err="1" smtClean="0"/>
              <a:t>αποθήκευση</a:t>
            </a:r>
            <a:r>
              <a:rPr lang="en-US" sz="2000" dirty="0" smtClean="0"/>
              <a:t> </a:t>
            </a:r>
            <a:r>
              <a:rPr lang="en-US" sz="2000" dirty="0" err="1" smtClean="0"/>
              <a:t>βιντεοδιαλέξεων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κ.ά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268760"/>
            <a:ext cx="7772400" cy="1470025"/>
          </a:xfrm>
        </p:spPr>
        <p:txBody>
          <a:bodyPr/>
          <a:lstStyle/>
          <a:p>
            <a:r>
              <a:rPr lang="en-US" altLang="en-US" dirty="0" err="1" smtClean="0"/>
              <a:t>Καλές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πρακτικές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στην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τηλεδιάσκεψη</a:t>
            </a:r>
            <a:endParaRPr lang="en-US" alt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071934" y="3071810"/>
            <a:ext cx="448625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smtClean="0">
                <a:solidFill>
                  <a:srgbClr val="3E5E66"/>
                </a:solidFill>
                <a:latin typeface="+mj-lt"/>
                <a:ea typeface="+mj-ea"/>
                <a:cs typeface="+mj-cs"/>
              </a:rPr>
              <a:t>ω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ς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χρήστες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ως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5E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επιμορφωτές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3E5E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Καλές</a:t>
            </a:r>
            <a:r>
              <a:rPr lang="en-US" dirty="0" smtClean="0"/>
              <a:t> </a:t>
            </a:r>
            <a:r>
              <a:rPr lang="en-US" dirty="0" err="1" smtClean="0"/>
              <a:t>πρακτικές</a:t>
            </a:r>
            <a:r>
              <a:rPr lang="en-US" dirty="0" smtClean="0"/>
              <a:t> </a:t>
            </a:r>
            <a:r>
              <a:rPr lang="en-US" dirty="0" err="1" smtClean="0"/>
              <a:t>τηλεδιάσκεψης</a:t>
            </a:r>
            <a:r>
              <a:rPr lang="en-US" dirty="0" smtClean="0"/>
              <a:t>  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χρήστης</a:t>
            </a:r>
            <a:r>
              <a:rPr lang="en-US" dirty="0" smtClean="0"/>
              <a:t> (1/4)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Βεβαιωθείτε</a:t>
            </a:r>
            <a:r>
              <a:rPr lang="en-US" sz="2400" dirty="0" smtClean="0"/>
              <a:t> </a:t>
            </a:r>
            <a:r>
              <a:rPr lang="en-US" sz="2400" dirty="0" err="1" smtClean="0"/>
              <a:t>ότι</a:t>
            </a:r>
            <a:r>
              <a:rPr lang="en-US" sz="2400" dirty="0" smtClean="0"/>
              <a:t> </a:t>
            </a:r>
            <a:r>
              <a:rPr lang="en-US" sz="2400" dirty="0" err="1" smtClean="0"/>
              <a:t>έχει</a:t>
            </a:r>
            <a:r>
              <a:rPr lang="en-US" sz="2400" dirty="0" smtClean="0"/>
              <a:t> </a:t>
            </a:r>
            <a:r>
              <a:rPr lang="en-US" sz="2400" dirty="0" err="1" smtClean="0"/>
              <a:t>γίνει</a:t>
            </a:r>
            <a:r>
              <a:rPr lang="en-US" sz="2400" dirty="0" smtClean="0"/>
              <a:t> </a:t>
            </a:r>
            <a:r>
              <a:rPr lang="en-US" sz="2400" dirty="0" err="1" smtClean="0"/>
              <a:t>σωστή</a:t>
            </a:r>
            <a:r>
              <a:rPr lang="en-US" sz="2400" dirty="0" smtClean="0"/>
              <a:t> </a:t>
            </a:r>
            <a:r>
              <a:rPr lang="en-US" sz="2400" dirty="0" err="1" smtClean="0"/>
              <a:t>εγκατάσταση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</a:t>
            </a:r>
            <a:r>
              <a:rPr lang="en-US" sz="2400" dirty="0" err="1" smtClean="0"/>
              <a:t>λογισμικού</a:t>
            </a:r>
            <a:r>
              <a:rPr lang="en-US" sz="2400" dirty="0" smtClean="0"/>
              <a:t> </a:t>
            </a:r>
            <a:r>
              <a:rPr lang="en-US" sz="2400" dirty="0" err="1" smtClean="0"/>
              <a:t>επικοινωνίας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λειτουργεί</a:t>
            </a:r>
            <a:r>
              <a:rPr lang="en-US" sz="2400" dirty="0" smtClean="0"/>
              <a:t> </a:t>
            </a:r>
            <a:r>
              <a:rPr lang="en-US" sz="2400" dirty="0" err="1" smtClean="0"/>
              <a:t>σωστά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Πριν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τηλεδιάσκεψη</a:t>
            </a:r>
            <a:r>
              <a:rPr lang="en-US" sz="2400" dirty="0" smtClean="0"/>
              <a:t> </a:t>
            </a:r>
            <a:r>
              <a:rPr lang="en-US" sz="2400" dirty="0" err="1" smtClean="0"/>
              <a:t>κάντε</a:t>
            </a:r>
            <a:r>
              <a:rPr lang="en-US" sz="2400" dirty="0" smtClean="0"/>
              <a:t> </a:t>
            </a:r>
            <a:r>
              <a:rPr lang="en-US" sz="2400" dirty="0" err="1" smtClean="0"/>
              <a:t>έλεγχο</a:t>
            </a:r>
            <a:r>
              <a:rPr lang="en-US" sz="2400" dirty="0" smtClean="0"/>
              <a:t> </a:t>
            </a:r>
            <a:r>
              <a:rPr lang="en-US" sz="2400" dirty="0" err="1" smtClean="0"/>
              <a:t>των</a:t>
            </a:r>
            <a:r>
              <a:rPr lang="en-US" sz="2400" dirty="0" smtClean="0"/>
              <a:t> </a:t>
            </a:r>
            <a:r>
              <a:rPr lang="en-US" sz="2400" dirty="0" err="1" smtClean="0"/>
              <a:t>ηχητικών</a:t>
            </a:r>
            <a:r>
              <a:rPr lang="en-US" sz="2400" dirty="0" smtClean="0"/>
              <a:t> </a:t>
            </a:r>
            <a:r>
              <a:rPr lang="en-US" sz="2400" dirty="0" err="1" smtClean="0"/>
              <a:t>συσκευών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Χρησιμοποιήστε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αντιπροσωπευτικό</a:t>
            </a:r>
            <a:r>
              <a:rPr lang="en-US" sz="2400" dirty="0" smtClean="0"/>
              <a:t> </a:t>
            </a:r>
            <a:r>
              <a:rPr lang="en-US" sz="2400" dirty="0" err="1" smtClean="0"/>
              <a:t>όνομα</a:t>
            </a:r>
            <a:r>
              <a:rPr lang="en-US" sz="2400" dirty="0" smtClean="0"/>
              <a:t> </a:t>
            </a:r>
            <a:r>
              <a:rPr lang="en-US" sz="2400" dirty="0" err="1" smtClean="0"/>
              <a:t>στην</a:t>
            </a:r>
            <a:r>
              <a:rPr lang="en-US" sz="2400" dirty="0" smtClean="0"/>
              <a:t> </a:t>
            </a:r>
            <a:r>
              <a:rPr lang="en-US" sz="2400" dirty="0" err="1" smtClean="0"/>
              <a:t>τηλεδιάσκεψη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err="1" smtClean="0"/>
              <a:t>Μιλήστε</a:t>
            </a:r>
            <a:r>
              <a:rPr lang="en-US" sz="2400" dirty="0" smtClean="0"/>
              <a:t> </a:t>
            </a:r>
            <a:r>
              <a:rPr lang="en-US" sz="2400" dirty="0" err="1" smtClean="0"/>
              <a:t>καθαρά</a:t>
            </a:r>
            <a:r>
              <a:rPr lang="en-US" sz="2400" dirty="0" smtClean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τόνωση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ΚΠΑΙΔΕΥΣΗ ΕΠΙΜΟΡΦΩΤΩΝ_PPT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ΕΚΠΑΙΔΕΥΣΗ ΕΠΙΜΟΡΦΩΤΩΝ_PPT_TEMPLATE</Template>
  <TotalTime>476</TotalTime>
  <Words>1686</Words>
  <Application>Microsoft Office PowerPoint</Application>
  <PresentationFormat>Προβολή στην οθόνη (4:3)</PresentationFormat>
  <Paragraphs>343</Paragraphs>
  <Slides>59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ΕΚΠΑΙΔΕΥΣΗ ΕΠΙΜΟΡΦΩΤΩΝ_PPT_TEMPLATE</vt:lpstr>
      <vt:lpstr>Σύγχρονη εξ αποστάσεως εκπαίδευση</vt:lpstr>
      <vt:lpstr>Χαρακτηριστικά τηλεδιάσκεψης</vt:lpstr>
      <vt:lpstr>Κατηγορίες λογισμικού τηλεδιάσκεψης</vt:lpstr>
      <vt:lpstr>Παραδείγματα λογισμικού τηλεδιάσκεψης</vt:lpstr>
      <vt:lpstr>Τηλεδιάσκεψη και eLearning</vt:lpstr>
      <vt:lpstr>Τηλεδιάσκεψη και μεικτή μάθηση</vt:lpstr>
      <vt:lpstr>Τηλεδιάσκεψη και συνεργασία</vt:lpstr>
      <vt:lpstr>Καλές πρακτικές στην τηλεδιάσκεψη</vt:lpstr>
      <vt:lpstr>Καλές πρακτικές τηλεδιάσκεψης  ως χρήστης (1/4)</vt:lpstr>
      <vt:lpstr>Καλές πρακτικές τηλεδιάσκεψης  ως χρήστης (2/4)</vt:lpstr>
      <vt:lpstr>Καλές πρακτικές τηλεδιάσκεψης  ως χρήστης (3/4)</vt:lpstr>
      <vt:lpstr>Καλές πρακτικές τηλεδιάσκεψης  ως χρήστης (4/4)</vt:lpstr>
      <vt:lpstr>Εμπειρία από προηγούμενες επιμορφώσεις - Καλές Πρακτικές ως επιμορφωτής</vt:lpstr>
      <vt:lpstr>Πριν τη σύγχρονη συνεδρία</vt:lpstr>
      <vt:lpstr>Κατά τη διάρκεια της συνεδρίας</vt:lpstr>
      <vt:lpstr>Ενέργειες προς αποφυγή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Περιβάλλον διεξαγωγής τηλεδιασκέψεων  Big Blue Button (BBB)</vt:lpstr>
      <vt:lpstr>Περιβάλλον διεξαγωγής τηλεδιάσκεψης</vt:lpstr>
      <vt:lpstr>Λειτουργίες</vt:lpstr>
      <vt:lpstr>Λειτουργίες</vt:lpstr>
      <vt:lpstr>Λειτουργίες</vt:lpstr>
      <vt:lpstr>Λειτουργίες</vt:lpstr>
      <vt:lpstr>Βιβλιογραφία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&lt;Τίτλος Παρουσίασης&gt;</dc:title>
  <dc:creator>Egarchou Demetra</dc:creator>
  <cp:lastModifiedBy>ttar</cp:lastModifiedBy>
  <cp:revision>50</cp:revision>
  <dcterms:created xsi:type="dcterms:W3CDTF">2018-03-02T12:22:46Z</dcterms:created>
  <dcterms:modified xsi:type="dcterms:W3CDTF">2018-08-07T16:34:33Z</dcterms:modified>
</cp:coreProperties>
</file>