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41" autoAdjust="0"/>
    <p:restoredTop sz="94624" autoAdjust="0"/>
  </p:normalViewPr>
  <p:slideViewPr>
    <p:cSldViewPr>
      <p:cViewPr varScale="1">
        <p:scale>
          <a:sx n="69" d="100"/>
          <a:sy n="69" d="100"/>
        </p:scale>
        <p:origin x="-1422" y="-102"/>
      </p:cViewPr>
      <p:guideLst>
        <p:guide orient="horz" pos="2160"/>
        <p:guide pos="2880"/>
      </p:guideLst>
    </p:cSldViewPr>
  </p:slideViewPr>
  <p:outlineViewPr>
    <p:cViewPr>
      <p:scale>
        <a:sx n="33" d="100"/>
        <a:sy n="33" d="100"/>
      </p:scale>
      <p:origin x="36" y="49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9F0EBB24-26BB-4A52-ADD1-A94BDECE966C}" type="datetimeFigureOut">
              <a:rPr lang="el-GR" smtClean="0"/>
              <a:t>16/1/2019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96F216F-F883-475F-9590-85F3716D24AF}"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9F0EBB24-26BB-4A52-ADD1-A94BDECE966C}" type="datetimeFigureOut">
              <a:rPr lang="el-GR" smtClean="0"/>
              <a:t>16/1/2019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96F216F-F883-475F-9590-85F3716D24AF}"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9F0EBB24-26BB-4A52-ADD1-A94BDECE966C}" type="datetimeFigureOut">
              <a:rPr lang="el-GR" smtClean="0"/>
              <a:t>16/1/2019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96F216F-F883-475F-9590-85F3716D24AF}"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9F0EBB24-26BB-4A52-ADD1-A94BDECE966C}" type="datetimeFigureOut">
              <a:rPr lang="el-GR" smtClean="0"/>
              <a:t>16/1/2019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96F216F-F883-475F-9590-85F3716D24AF}"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9F0EBB24-26BB-4A52-ADD1-A94BDECE966C}" type="datetimeFigureOut">
              <a:rPr lang="el-GR" smtClean="0"/>
              <a:t>16/1/2019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96F216F-F883-475F-9590-85F3716D24AF}"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9F0EBB24-26BB-4A52-ADD1-A94BDECE966C}" type="datetimeFigureOut">
              <a:rPr lang="el-GR" smtClean="0"/>
              <a:t>16/1/2019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96F216F-F883-475F-9590-85F3716D24AF}"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9F0EBB24-26BB-4A52-ADD1-A94BDECE966C}" type="datetimeFigureOut">
              <a:rPr lang="el-GR" smtClean="0"/>
              <a:t>16/1/2019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96F216F-F883-475F-9590-85F3716D24AF}"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9F0EBB24-26BB-4A52-ADD1-A94BDECE966C}" type="datetimeFigureOut">
              <a:rPr lang="el-GR" smtClean="0"/>
              <a:t>16/1/2019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96F216F-F883-475F-9590-85F3716D24AF}"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9F0EBB24-26BB-4A52-ADD1-A94BDECE966C}" type="datetimeFigureOut">
              <a:rPr lang="el-GR" smtClean="0"/>
              <a:t>16/1/2019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96F216F-F883-475F-9590-85F3716D24AF}"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F0EBB24-26BB-4A52-ADD1-A94BDECE966C}" type="datetimeFigureOut">
              <a:rPr lang="el-GR" smtClean="0"/>
              <a:t>16/1/2019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96F216F-F883-475F-9590-85F3716D24AF}"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F0EBB24-26BB-4A52-ADD1-A94BDECE966C}" type="datetimeFigureOut">
              <a:rPr lang="el-GR" smtClean="0"/>
              <a:t>16/1/2019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96F216F-F883-475F-9590-85F3716D24AF}"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0EBB24-26BB-4A52-ADD1-A94BDECE966C}" type="datetimeFigureOut">
              <a:rPr lang="el-GR" smtClean="0"/>
              <a:t>16/1/2019</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6F216F-F883-475F-9590-85F3716D24AF}"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785795"/>
            <a:ext cx="7772400" cy="1928825"/>
          </a:xfrm>
        </p:spPr>
        <p:txBody>
          <a:bodyPr>
            <a:normAutofit fontScale="90000"/>
          </a:bodyPr>
          <a:lstStyle/>
          <a:p>
            <a:r>
              <a:rPr lang="el-GR" b="1" dirty="0"/>
              <a:t>Πόσο απαραίτητη είναι η σωματική δραστηριότητα στα παιδιά;</a:t>
            </a:r>
            <a:r>
              <a:rPr lang="el-GR" dirty="0"/>
              <a:t/>
            </a:r>
            <a:br>
              <a:rPr lang="el-GR" dirty="0"/>
            </a:br>
            <a:endParaRPr lang="el-GR" dirty="0"/>
          </a:p>
        </p:txBody>
      </p:sp>
      <p:sp>
        <p:nvSpPr>
          <p:cNvPr id="3" name="2 - Υπότιτλος"/>
          <p:cNvSpPr>
            <a:spLocks noGrp="1"/>
          </p:cNvSpPr>
          <p:nvPr>
            <p:ph type="subTitle" idx="1"/>
          </p:nvPr>
        </p:nvSpPr>
        <p:spPr>
          <a:xfrm>
            <a:off x="1371600" y="2357430"/>
            <a:ext cx="6400800" cy="3281370"/>
          </a:xfrm>
        </p:spPr>
        <p:txBody>
          <a:bodyPr/>
          <a:lstStyle/>
          <a:p>
            <a:endParaRPr lang="el-GR" dirty="0"/>
          </a:p>
        </p:txBody>
      </p:sp>
      <p:pic>
        <p:nvPicPr>
          <p:cNvPr id="1026" name="Picture 2"/>
          <p:cNvPicPr>
            <a:picLocks noChangeAspect="1" noChangeArrowheads="1"/>
          </p:cNvPicPr>
          <p:nvPr/>
        </p:nvPicPr>
        <p:blipFill>
          <a:blip r:embed="rId2"/>
          <a:srcRect/>
          <a:stretch>
            <a:fillRect/>
          </a:stretch>
        </p:blipFill>
        <p:spPr bwMode="auto">
          <a:xfrm>
            <a:off x="1357290" y="2357430"/>
            <a:ext cx="6429419" cy="3286148"/>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714620"/>
            <a:ext cx="8229600" cy="3786214"/>
          </a:xfrm>
        </p:spPr>
        <p:txBody>
          <a:bodyPr>
            <a:normAutofit fontScale="92500" lnSpcReduction="20000"/>
          </a:bodyPr>
          <a:lstStyle/>
          <a:p>
            <a:r>
              <a:rPr lang="el-GR" dirty="0"/>
              <a:t>. Απαραίτητο είναι επίσης, να περιοριστεί ο χρόνος που αφιερώνουν τα παιδιά και οι έφηβοι μπροστά σε οθόνες (τηλεόραση, βιντεοπαιχνίδια, Η/Υ), θέτοντάς τους αυστηρά όρια. Οι κατευθυντήριες οδηγίες από επίσημους διεθνείς φορείς συνιστούν όχι περισσότερο από 1 ώρα ημερησίως για παιδιά σχολικής ηλικίας και έως 2 για τους εφήβους.</a:t>
            </a:r>
            <a:br>
              <a:rPr lang="el-GR" dirty="0"/>
            </a:br>
            <a:endParaRPr lang="el-GR" dirty="0"/>
          </a:p>
        </p:txBody>
      </p:sp>
      <p:pic>
        <p:nvPicPr>
          <p:cNvPr id="9218" name="Picture 2"/>
          <p:cNvPicPr>
            <a:picLocks noChangeAspect="1" noChangeArrowheads="1"/>
          </p:cNvPicPr>
          <p:nvPr/>
        </p:nvPicPr>
        <p:blipFill>
          <a:blip r:embed="rId2"/>
          <a:srcRect/>
          <a:stretch>
            <a:fillRect/>
          </a:stretch>
        </p:blipFill>
        <p:spPr bwMode="auto">
          <a:xfrm>
            <a:off x="1071538" y="428605"/>
            <a:ext cx="7215237" cy="2286016"/>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500306"/>
            <a:ext cx="8229600" cy="3625857"/>
          </a:xfrm>
        </p:spPr>
        <p:txBody>
          <a:bodyPr>
            <a:normAutofit fontScale="77500" lnSpcReduction="20000"/>
          </a:bodyPr>
          <a:lstStyle/>
          <a:p>
            <a:r>
              <a:rPr lang="el-GR" dirty="0"/>
              <a:t>. Η ενασχόληση των παιδιών με τον οργανωμένο αθλητισμό διδάσκει από μικρή ηλικία την ομαδικότητα και τον υγιή ανταγωνισμό, ενώ τους προσφέρει την ευκαιρία να βιώνουν συναισθήματα επιτυχίας αλλά και αποτυχίας μέσα σε ένα ελεγχόμενο περιβάλλον. Παράλληλα, οι </a:t>
            </a:r>
            <a:r>
              <a:rPr lang="el-GR" dirty="0" smtClean="0"/>
              <a:t>έφηβοι </a:t>
            </a:r>
            <a:r>
              <a:rPr lang="el-GR" dirty="0"/>
              <a:t>συμμετέχοντας σε δομημένες αθλητικές δραστηριότητες μαθαίνουν να τηρούν κανόνες, να βάζουν στόχους, να προσπαθούν συστηματικά για την επίτευξή τους, να απολαμβάνουν τις επιτυχίες, αλλά και να διαχειρίζονται ανεπιτυχή αποτελέσματα και απογοητεύσεις</a:t>
            </a:r>
            <a:r>
              <a:rPr lang="el-GR" dirty="0" smtClean="0"/>
              <a:t>.</a:t>
            </a:r>
            <a:endParaRPr lang="el-GR" dirty="0"/>
          </a:p>
        </p:txBody>
      </p:sp>
      <p:pic>
        <p:nvPicPr>
          <p:cNvPr id="10243" name="Picture 3"/>
          <p:cNvPicPr>
            <a:picLocks noChangeAspect="1" noChangeArrowheads="1"/>
          </p:cNvPicPr>
          <p:nvPr/>
        </p:nvPicPr>
        <p:blipFill>
          <a:blip r:embed="rId2"/>
          <a:srcRect/>
          <a:stretch>
            <a:fillRect/>
          </a:stretch>
        </p:blipFill>
        <p:spPr bwMode="auto">
          <a:xfrm>
            <a:off x="1643042" y="214290"/>
            <a:ext cx="5715039" cy="2143139"/>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5"/>
            <a:ext cx="8229600" cy="3357586"/>
          </a:xfrm>
        </p:spPr>
        <p:txBody>
          <a:bodyPr/>
          <a:lstStyle/>
          <a:p>
            <a:r>
              <a:rPr lang="el-GR" dirty="0"/>
              <a:t>Η επιλογή οργανωμένου αθλήματος θα πρέπει να γίνεται προσεκτικά και μετά από συζήτηση των γονέων με το παιδί, λαμβάνοντας υπόψη την αναπτυξιακή ετοιμότητα του παιδιού, το </a:t>
            </a:r>
            <a:r>
              <a:rPr lang="el-GR" dirty="0" err="1"/>
              <a:t>σωματότυπο</a:t>
            </a:r>
            <a:r>
              <a:rPr lang="el-GR" dirty="0"/>
              <a:t> και τα ενδιαφέροντά του</a:t>
            </a:r>
          </a:p>
        </p:txBody>
      </p:sp>
      <p:pic>
        <p:nvPicPr>
          <p:cNvPr id="11266" name="Picture 2"/>
          <p:cNvPicPr>
            <a:picLocks noChangeAspect="1" noChangeArrowheads="1"/>
          </p:cNvPicPr>
          <p:nvPr/>
        </p:nvPicPr>
        <p:blipFill>
          <a:blip r:embed="rId2"/>
          <a:srcRect/>
          <a:stretch>
            <a:fillRect/>
          </a:stretch>
        </p:blipFill>
        <p:spPr bwMode="auto">
          <a:xfrm>
            <a:off x="714348" y="3357562"/>
            <a:ext cx="7715304" cy="3286148"/>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7"/>
            <a:ext cx="8229600" cy="4214842"/>
          </a:xfrm>
        </p:spPr>
        <p:txBody>
          <a:bodyPr/>
          <a:lstStyle/>
          <a:p>
            <a:r>
              <a:rPr lang="el-GR" dirty="0"/>
              <a:t>Εν τέλει, καλό είναι να γνωρίζετε, ότι η συγκεκριμένη επιλογή απαιτεί μία σχετική δέσμευση και υποστήριξη, τόσο από τους γονείς όσο και από το παιδί. Οι συχνές αλλαγές σε σύντομο χρονικό διάστημα και η παράλληλη ενασχόληση με πολλά οργανωμένα αθλήματα, συνήθως, δεν έχουν θετικά αποτελέσματα</a:t>
            </a:r>
          </a:p>
        </p:txBody>
      </p:sp>
      <p:pic>
        <p:nvPicPr>
          <p:cNvPr id="12290" name="Picture 2"/>
          <p:cNvPicPr>
            <a:picLocks noChangeAspect="1" noChangeArrowheads="1"/>
          </p:cNvPicPr>
          <p:nvPr/>
        </p:nvPicPr>
        <p:blipFill>
          <a:blip r:embed="rId2"/>
          <a:srcRect/>
          <a:stretch>
            <a:fillRect/>
          </a:stretch>
        </p:blipFill>
        <p:spPr bwMode="auto">
          <a:xfrm>
            <a:off x="1357290" y="4214818"/>
            <a:ext cx="6643734" cy="2428892"/>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5697559"/>
          </a:xfrm>
        </p:spPr>
        <p:txBody>
          <a:bodyPr/>
          <a:lstStyle/>
          <a:p>
            <a:r>
              <a:rPr lang="el-GR" dirty="0"/>
              <a:t>Η καθημερινή φυσική δραστηριότητα σε συνδυασμό με την υγιεινή διατροφή αποτελούν σημαντικούς παράγοντες για την υγιή σωματική και ψυχοσυναισθηματική ανάπτυξη των παιδιών όλων των ηλικιών, από τη βρεφική έως και την εφηβική ηλικία.</a:t>
            </a:r>
          </a:p>
        </p:txBody>
      </p:sp>
      <p:pic>
        <p:nvPicPr>
          <p:cNvPr id="2050" name="Picture 2"/>
          <p:cNvPicPr>
            <a:picLocks noChangeAspect="1" noChangeArrowheads="1"/>
          </p:cNvPicPr>
          <p:nvPr/>
        </p:nvPicPr>
        <p:blipFill>
          <a:blip r:embed="rId2"/>
          <a:srcRect/>
          <a:stretch>
            <a:fillRect/>
          </a:stretch>
        </p:blipFill>
        <p:spPr bwMode="auto">
          <a:xfrm>
            <a:off x="1428728" y="3714752"/>
            <a:ext cx="6500857" cy="2786082"/>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85729"/>
            <a:ext cx="8229600" cy="4500594"/>
          </a:xfrm>
        </p:spPr>
        <p:txBody>
          <a:bodyPr>
            <a:normAutofit fontScale="92500" lnSpcReduction="10000"/>
          </a:bodyPr>
          <a:lstStyle/>
          <a:p>
            <a:r>
              <a:rPr lang="el-GR" dirty="0"/>
              <a:t>Ο καθημερινός δραστήριος ή καθιστικός τρόπος ζωής από νωρίς εγκαθιστά συμπεριφορές που συνήθως ακολουθούν το παιδί στην εφηβική και ενήλικη ζωή του. Κατά συνέπεια, οι γονείς οφείλουν να δώσουν ιδιαίτερη έμφαση στην προαγωγή της καθημερινής φυσικής άσκησης του παιδιού τους, καθώς όσο το παιδί μεγαλώνει, ο σύγχρονος τρόπος ζωής τείνει να προάγει κυρίως την υιοθέτηση ενός προτύπου καθιστικής ζωής.</a:t>
            </a:r>
          </a:p>
          <a:p>
            <a:endParaRPr lang="el-GR" dirty="0"/>
          </a:p>
        </p:txBody>
      </p:sp>
      <p:pic>
        <p:nvPicPr>
          <p:cNvPr id="3075" name="Picture 3"/>
          <p:cNvPicPr>
            <a:picLocks noChangeAspect="1" noChangeArrowheads="1"/>
          </p:cNvPicPr>
          <p:nvPr/>
        </p:nvPicPr>
        <p:blipFill>
          <a:blip r:embed="rId2"/>
          <a:srcRect/>
          <a:stretch>
            <a:fillRect/>
          </a:stretch>
        </p:blipFill>
        <p:spPr bwMode="auto">
          <a:xfrm>
            <a:off x="1571604" y="4429132"/>
            <a:ext cx="5786477" cy="2214578"/>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7"/>
            <a:ext cx="8229600" cy="4286280"/>
          </a:xfrm>
        </p:spPr>
        <p:txBody>
          <a:bodyPr>
            <a:normAutofit fontScale="85000" lnSpcReduction="10000"/>
          </a:bodyPr>
          <a:lstStyle/>
          <a:p>
            <a:r>
              <a:rPr lang="el-GR" dirty="0"/>
              <a:t>Τα οφέλη της φυσικής δραστηριότητας είναι ιδιαίτερα σημαντικά σε κάθε ηλικία. Ειδικότερα στα παιδιά και στους εφήβους η σωματική δραστηριότητα:</a:t>
            </a:r>
            <a:br>
              <a:rPr lang="el-GR" dirty="0"/>
            </a:br>
            <a:r>
              <a:rPr lang="el-GR" dirty="0"/>
              <a:t>• Συμβάλλει στη διατήρηση της καλής λειτουργίας του κυκλοφορικού και αναπνευστικού συστήματος.</a:t>
            </a:r>
            <a:br>
              <a:rPr lang="el-GR" dirty="0"/>
            </a:br>
            <a:r>
              <a:rPr lang="el-GR" dirty="0"/>
              <a:t>• Παίζει καθοριστικό ρόλο στη διατήρηση του σωστού σωματικού βάρους.</a:t>
            </a:r>
            <a:br>
              <a:rPr lang="el-GR" dirty="0"/>
            </a:br>
            <a:r>
              <a:rPr lang="el-GR" dirty="0"/>
              <a:t>• Συμβάλλει στην πρόληψη της παιδικής παχυσαρκίας και του σακχαρώδη διαβήτη τύπου 2.</a:t>
            </a:r>
          </a:p>
        </p:txBody>
      </p:sp>
      <p:pic>
        <p:nvPicPr>
          <p:cNvPr id="4098" name="Picture 2"/>
          <p:cNvPicPr>
            <a:picLocks noChangeAspect="1" noChangeArrowheads="1"/>
          </p:cNvPicPr>
          <p:nvPr/>
        </p:nvPicPr>
        <p:blipFill>
          <a:blip r:embed="rId2"/>
          <a:srcRect/>
          <a:stretch>
            <a:fillRect/>
          </a:stretch>
        </p:blipFill>
        <p:spPr bwMode="auto">
          <a:xfrm>
            <a:off x="1071538" y="3857628"/>
            <a:ext cx="7000924" cy="2714644"/>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srcRect/>
          <a:stretch>
            <a:fillRect/>
          </a:stretch>
        </p:blipFill>
        <p:spPr bwMode="auto">
          <a:xfrm>
            <a:off x="1500166" y="928670"/>
            <a:ext cx="5715040" cy="4643470"/>
          </a:xfrm>
          <a:prstGeom prst="rect">
            <a:avLst/>
          </a:prstGeom>
          <a:noFill/>
          <a:ln w="9525">
            <a:noFill/>
            <a:miter lim="800000"/>
            <a:headEnd/>
            <a:tailEnd/>
          </a:ln>
          <a:effectLst/>
        </p:spPr>
      </p:pic>
      <p:sp>
        <p:nvSpPr>
          <p:cNvPr id="3" name="2 - Θέση περιεχομένου"/>
          <p:cNvSpPr>
            <a:spLocks noGrp="1"/>
          </p:cNvSpPr>
          <p:nvPr>
            <p:ph idx="1"/>
          </p:nvPr>
        </p:nvSpPr>
        <p:spPr>
          <a:xfrm>
            <a:off x="457200" y="500042"/>
            <a:ext cx="8229600" cy="5626121"/>
          </a:xfrm>
        </p:spPr>
        <p:txBody>
          <a:bodyPr>
            <a:normAutofit fontScale="92500" lnSpcReduction="20000"/>
          </a:bodyPr>
          <a:lstStyle/>
          <a:p>
            <a:r>
              <a:rPr lang="el-GR" dirty="0"/>
              <a:t>• Αποτελεί έναν ισχυρό βιολογικό διεγέρτη για την έκκριση της αυξητικής ορμόνης (GH), η οποία ευνοεί τον καταβολισμό των λιπιδίων, των αναβολισμό των πρωτεϊνών και είναι επίσης υπεύθυνη για την επιτάχυνση της οστικής ανάπτυξης και την επίτευξη υψηλής κορυφαίας οστικής πυκνότητας.</a:t>
            </a:r>
            <a:br>
              <a:rPr lang="el-GR" dirty="0"/>
            </a:br>
            <a:r>
              <a:rPr lang="el-GR" dirty="0"/>
              <a:t>• Έχει ευεργετική επίδραση στην ενδυνάμωση του μυϊκού συστήματος, ώστε αυτό να είναι σε θέση να υποβαστάξει τον αυξανόμενο σκελετό.</a:t>
            </a:r>
            <a:br>
              <a:rPr lang="el-GR" dirty="0"/>
            </a:br>
            <a:r>
              <a:rPr lang="el-GR" dirty="0"/>
              <a:t>• Βοηθάει το παιδί στο να αποκτήσει σωστή στάση σώματος, η οποία συντελεί στη μείωση προβλημάτων όπως η κύφωση και η σκολίωση.</a:t>
            </a:r>
            <a:br>
              <a:rPr lang="el-GR" dirty="0"/>
            </a:br>
            <a:r>
              <a:rPr lang="el-GR" dirty="0"/>
              <a:t>• Συμβάλλει στην απόκτηση ευλυγίστου σώματος και καλύτερης αίσθησης ισορροπίας.</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85728"/>
            <a:ext cx="4471990" cy="6072230"/>
          </a:xfrm>
        </p:spPr>
        <p:txBody>
          <a:bodyPr>
            <a:normAutofit fontScale="77500" lnSpcReduction="20000"/>
          </a:bodyPr>
          <a:lstStyle/>
          <a:p>
            <a:r>
              <a:rPr lang="el-GR" dirty="0"/>
              <a:t>• Βελτιώνει την ποιότητα και τη διάρκεια του ύπνου.</a:t>
            </a:r>
            <a:br>
              <a:rPr lang="el-GR" dirty="0"/>
            </a:br>
            <a:r>
              <a:rPr lang="el-GR" dirty="0"/>
              <a:t>• Κατά τη διάρκεια της άσκησης στο σώμα εκκρίνονται οι «</a:t>
            </a:r>
            <a:r>
              <a:rPr lang="el-GR" dirty="0" err="1"/>
              <a:t>ενδορφίνες</a:t>
            </a:r>
            <a:r>
              <a:rPr lang="el-GR" dirty="0"/>
              <a:t>», ορμόνες που παράγονται από τον υποθάλαμο και την υπόφυση, οι οποίες μειώνουν τη νευρικότητα και το άγχος. Οι επιστήμονες  ονομάζουν αυτές τις ουσίες “ορμόνες της ευτυχίας”. </a:t>
            </a:r>
            <a:r>
              <a:rPr lang="el-GR" dirty="0" smtClean="0"/>
              <a:t>Κατ’ επέκταση</a:t>
            </a:r>
            <a:r>
              <a:rPr lang="el-GR" dirty="0"/>
              <a:t>, η συστηματική σωματική δραστηριότητα σχετίζεται με καλύτερη ψυχική υγεία των παιδιών και μειώνει την πιθανότητα εμφάνισης μελαγχολίας και κατάθλιψης.</a:t>
            </a:r>
            <a:br>
              <a:rPr lang="el-GR" dirty="0"/>
            </a:br>
            <a:endParaRPr lang="el-GR" dirty="0"/>
          </a:p>
        </p:txBody>
      </p:sp>
      <p:pic>
        <p:nvPicPr>
          <p:cNvPr id="6147" name="Picture 3"/>
          <p:cNvPicPr>
            <a:picLocks noChangeAspect="1" noChangeArrowheads="1"/>
          </p:cNvPicPr>
          <p:nvPr/>
        </p:nvPicPr>
        <p:blipFill>
          <a:blip r:embed="rId2"/>
          <a:srcRect/>
          <a:stretch>
            <a:fillRect/>
          </a:stretch>
        </p:blipFill>
        <p:spPr bwMode="auto">
          <a:xfrm>
            <a:off x="5000628" y="2000240"/>
            <a:ext cx="3857652" cy="4572032"/>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7"/>
            <a:ext cx="8229600" cy="4000528"/>
          </a:xfrm>
        </p:spPr>
        <p:txBody>
          <a:bodyPr>
            <a:normAutofit fontScale="77500" lnSpcReduction="20000"/>
          </a:bodyPr>
          <a:lstStyle/>
          <a:p>
            <a:r>
              <a:rPr lang="el-GR" dirty="0"/>
              <a:t>• Βελτιώνει πτυχές της νοητικής λειτουργίας, όπως ο προγραμματισμός, η βραχυπρόθεσμη μνήμη και η λήψη αποφάσεων.</a:t>
            </a:r>
            <a:br>
              <a:rPr lang="el-GR" dirty="0"/>
            </a:br>
            <a:r>
              <a:rPr lang="el-GR" dirty="0"/>
              <a:t>• Συμβάλλει στην καλύτερη αποδοχή της εικόνας του σώματος και κατ επέκταση στην αύξηση της αυτοπεποίθησης και της αυτοεκτίμησης.</a:t>
            </a:r>
            <a:br>
              <a:rPr lang="el-GR" dirty="0"/>
            </a:br>
            <a:r>
              <a:rPr lang="el-GR" dirty="0"/>
              <a:t>• Ευνοεί την κοινωνικοποίηση.</a:t>
            </a:r>
            <a:br>
              <a:rPr lang="el-GR" dirty="0"/>
            </a:br>
            <a:r>
              <a:rPr lang="el-GR" dirty="0"/>
              <a:t>• Συμβάλλει στη χαλάρωση, στη διασκέδαση και στην ευχάριστη και δημιουργική αξιοποίηση του ελεύθερου χρόνου.</a:t>
            </a:r>
            <a:br>
              <a:rPr lang="el-GR" dirty="0"/>
            </a:br>
            <a:r>
              <a:rPr lang="el-GR" dirty="0"/>
              <a:t>• Βοηθά στην αποτελεσματική αντιμετώπιση προκλήσεων, ορίων και ευκαιριών.</a:t>
            </a:r>
          </a:p>
          <a:p>
            <a:endParaRPr lang="el-GR" dirty="0"/>
          </a:p>
        </p:txBody>
      </p:sp>
      <p:pic>
        <p:nvPicPr>
          <p:cNvPr id="7170" name="Picture 2"/>
          <p:cNvPicPr>
            <a:picLocks noChangeAspect="1" noChangeArrowheads="1"/>
          </p:cNvPicPr>
          <p:nvPr/>
        </p:nvPicPr>
        <p:blipFill>
          <a:blip r:embed="rId2"/>
          <a:srcRect/>
          <a:stretch>
            <a:fillRect/>
          </a:stretch>
        </p:blipFill>
        <p:spPr bwMode="auto">
          <a:xfrm>
            <a:off x="1285852" y="4000504"/>
            <a:ext cx="6715171" cy="250033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357430"/>
            <a:ext cx="8229600" cy="3768733"/>
          </a:xfrm>
        </p:spPr>
        <p:txBody>
          <a:bodyPr>
            <a:normAutofit fontScale="85000" lnSpcReduction="20000"/>
          </a:bodyPr>
          <a:lstStyle/>
          <a:p>
            <a:r>
              <a:rPr lang="el-GR" dirty="0" smtClean="0"/>
              <a:t>Τα παιδιά προτιμότερο είναι να περπατούν, </a:t>
            </a:r>
            <a:r>
              <a:rPr lang="el-GR" dirty="0"/>
              <a:t>να </a:t>
            </a:r>
            <a:r>
              <a:rPr lang="el-GR" dirty="0" smtClean="0"/>
              <a:t>τρέχουν, </a:t>
            </a:r>
            <a:r>
              <a:rPr lang="el-GR" dirty="0"/>
              <a:t>να </a:t>
            </a:r>
            <a:r>
              <a:rPr lang="el-GR" dirty="0" smtClean="0"/>
              <a:t>σκαρφαλώνουν. Προτιμότερες είναι επίσης οι αποδράσεις </a:t>
            </a:r>
            <a:r>
              <a:rPr lang="el-GR" dirty="0"/>
              <a:t>στο φυσικό περιβάλλον (πάρκο, βουνό, θάλασσα) από τους κλειστούς εσωτερικούς </a:t>
            </a:r>
            <a:r>
              <a:rPr lang="el-GR" dirty="0" smtClean="0"/>
              <a:t>χώρους. Προσφέρουμε στα </a:t>
            </a:r>
            <a:r>
              <a:rPr lang="el-GR" dirty="0"/>
              <a:t>παιδιά μας παιχνίδια </a:t>
            </a:r>
            <a:r>
              <a:rPr lang="el-GR" dirty="0" smtClean="0"/>
              <a:t>π.χ. ποδήλατο</a:t>
            </a:r>
            <a:r>
              <a:rPr lang="el-GR" dirty="0"/>
              <a:t>, πατίνι κτλ, αλλά και τον κατάλληλο εξοπλισμό ασφαλείας π.χ. κράνος. Καλό είναι να </a:t>
            </a:r>
            <a:r>
              <a:rPr lang="el-GR" dirty="0" smtClean="0"/>
              <a:t>γνωρίζουμε όλοι, </a:t>
            </a:r>
            <a:r>
              <a:rPr lang="el-GR" dirty="0"/>
              <a:t>ότι το ελεύθερο παιχνίδι θα πρέπει να αποτελεί αναπόσπαστο κομμάτι της καθημερινότητας των παιδιών.</a:t>
            </a:r>
          </a:p>
        </p:txBody>
      </p:sp>
      <p:pic>
        <p:nvPicPr>
          <p:cNvPr id="8194" name="Picture 2"/>
          <p:cNvPicPr>
            <a:picLocks noChangeAspect="1" noChangeArrowheads="1"/>
          </p:cNvPicPr>
          <p:nvPr/>
        </p:nvPicPr>
        <p:blipFill>
          <a:blip r:embed="rId2"/>
          <a:srcRect/>
          <a:stretch>
            <a:fillRect/>
          </a:stretch>
        </p:blipFill>
        <p:spPr bwMode="auto">
          <a:xfrm>
            <a:off x="857224" y="285729"/>
            <a:ext cx="7429551" cy="2071702"/>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42918"/>
            <a:ext cx="8229600" cy="5483245"/>
          </a:xfrm>
        </p:spPr>
        <p:txBody>
          <a:bodyPr/>
          <a:lstStyle/>
          <a:p>
            <a:r>
              <a:rPr lang="el-GR" dirty="0"/>
              <a:t>Σημαντικό είναι επίσης, να ενισχύεται η σωματική δραστηριότητα των παιδιών μέσω απλών πράξεων της καθημερινότητας. </a:t>
            </a:r>
            <a:r>
              <a:rPr lang="el-GR" dirty="0" smtClean="0"/>
              <a:t>Ενθαρρύνουμε </a:t>
            </a:r>
            <a:r>
              <a:rPr lang="el-GR" dirty="0"/>
              <a:t>τα παιδιά να περπατούν και να χρησιμοποιούν σκάλες αντί για τον ανελκυστήρα, καθώς και να συμμετέχουν στην περιποίηση λουλουδιών στον κήπο, στο πλύσιμο του αυτοκινήτου, στη βόλτα με τα κατοικίδια και στα ψώνια στο σουπερμάρκετ.</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556</Words>
  <Application>Microsoft Office PowerPoint</Application>
  <PresentationFormat>Προβολή στην οθόνη (4:3)</PresentationFormat>
  <Paragraphs>13</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Θέμα του Office</vt:lpstr>
      <vt:lpstr>Πόσο απαραίτητη είναι η σωματική δραστηριότητα στα παιδιά;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Πόσο απαραίτητη είναι η σωματική δραστηριότητα στα παιδιά;</dc:title>
  <dc:creator>Vaio</dc:creator>
  <cp:lastModifiedBy>Vaio</cp:lastModifiedBy>
  <cp:revision>24</cp:revision>
  <dcterms:created xsi:type="dcterms:W3CDTF">2019-01-16T14:14:57Z</dcterms:created>
  <dcterms:modified xsi:type="dcterms:W3CDTF">2019-01-16T15:43:46Z</dcterms:modified>
</cp:coreProperties>
</file>