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9" r:id="rId2"/>
    <p:sldId id="258" r:id="rId3"/>
    <p:sldId id="257" r:id="rId4"/>
    <p:sldId id="260" r:id="rId5"/>
    <p:sldId id="261" r:id="rId6"/>
    <p:sldId id="262" r:id="rId7"/>
    <p:sldId id="263" r:id="rId8"/>
    <p:sldId id="264" r:id="rId9"/>
    <p:sldId id="265" r:id="rId10"/>
    <p:sldId id="277" r:id="rId11"/>
    <p:sldId id="278" r:id="rId12"/>
    <p:sldId id="266" r:id="rId13"/>
    <p:sldId id="267" r:id="rId14"/>
    <p:sldId id="268" r:id="rId15"/>
    <p:sldId id="269" r:id="rId16"/>
    <p:sldId id="270" r:id="rId17"/>
    <p:sldId id="271" r:id="rId18"/>
    <p:sldId id="272" r:id="rId19"/>
    <p:sldId id="273" r:id="rId20"/>
    <p:sldId id="274" r:id="rId21"/>
    <p:sldId id="275" r:id="rId22"/>
    <p:sldId id="276" r:id="rId2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A3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bg>
      <p:bgRef idx="1002">
        <a:schemeClr val="bg2"/>
      </p:bgRef>
    </p:bg>
    <p:spTree>
      <p:nvGrpSpPr>
        <p:cNvPr id="1" name=""/>
        <p:cNvGrpSpPr/>
        <p:nvPr/>
      </p:nvGrpSpPr>
      <p:grpSpPr>
        <a:xfrm>
          <a:off x="0" y="0"/>
          <a:ext cx="0" cy="0"/>
          <a:chOff x="0" y="0"/>
          <a:chExt cx="0" cy="0"/>
        </a:xfrm>
      </p:grpSpPr>
      <p:sp>
        <p:nvSpPr>
          <p:cNvPr id="9" name="8 - Τίτλος"/>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l-GR" smtClean="0"/>
              <a:t>Kλικ για επεξεργασία του τίτλου</a:t>
            </a:r>
            <a:endParaRPr kumimoji="0" lang="en-US"/>
          </a:p>
        </p:txBody>
      </p:sp>
      <p:sp>
        <p:nvSpPr>
          <p:cNvPr id="17" name="16 - Υπότιτλος"/>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30" name="29 - Θέση ημερομηνίας"/>
          <p:cNvSpPr>
            <a:spLocks noGrp="1"/>
          </p:cNvSpPr>
          <p:nvPr>
            <p:ph type="dt" sz="half" idx="10"/>
          </p:nvPr>
        </p:nvSpPr>
        <p:spPr/>
        <p:txBody>
          <a:bodyPr/>
          <a:lstStyle/>
          <a:p>
            <a:fld id="{2342CEA3-3058-4D43-AE35-B3DA76CB4003}" type="datetimeFigureOut">
              <a:rPr lang="el-GR" smtClean="0"/>
              <a:pPr/>
              <a:t>10/11/2018</a:t>
            </a:fld>
            <a:endParaRPr lang="el-GR"/>
          </a:p>
        </p:txBody>
      </p:sp>
      <p:sp>
        <p:nvSpPr>
          <p:cNvPr id="19" name="18 - Θέση υποσέλιδου"/>
          <p:cNvSpPr>
            <a:spLocks noGrp="1"/>
          </p:cNvSpPr>
          <p:nvPr>
            <p:ph type="ftr" sz="quarter" idx="11"/>
          </p:nvPr>
        </p:nvSpPr>
        <p:spPr/>
        <p:txBody>
          <a:bodyPr/>
          <a:lstStyle/>
          <a:p>
            <a:endParaRPr lang="el-GR"/>
          </a:p>
        </p:txBody>
      </p:sp>
      <p:sp>
        <p:nvSpPr>
          <p:cNvPr id="27" name="2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10/11/2018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914401"/>
            <a:ext cx="2057400" cy="5211763"/>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914401"/>
            <a:ext cx="6019800" cy="5211763"/>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10/11/2018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10/11/2018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2">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10/11/2018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10/11/2018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tIns="45720" anchor="b"/>
          <a:lstStyle>
            <a:lvl1pPr>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10/11/2018</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2342CEA3-3058-4D43-AE35-B3DA76CB4003}" type="datetimeFigureOut">
              <a:rPr lang="el-GR" smtClean="0"/>
              <a:pPr/>
              <a:t>10/11/2018</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10/11/2018</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10/11/2018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9" name="8 - Ψαλίδισμα και στρογγύλεμα μίας γωνίας του ορθογωνίου"/>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 Ορθογώνιο τρίγωνο"/>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 Τίτλος"/>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l-GR" smtClean="0"/>
              <a:t>Kλικ για επεξεργασία του τίτλου</a:t>
            </a:r>
            <a:endParaRPr kumimoji="0" lang="en-US"/>
          </a:p>
        </p:txBody>
      </p:sp>
      <p:sp>
        <p:nvSpPr>
          <p:cNvPr id="4" name="3 - Θέση κειμένου"/>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10/11/2018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a:xfrm>
            <a:off x="8077200" y="6356350"/>
            <a:ext cx="609600" cy="365125"/>
          </a:xfrm>
        </p:spPr>
        <p:txBody>
          <a:bodyPr/>
          <a:lstStyle/>
          <a:p>
            <a:fld id="{D3F1D1C4-C2D9-4231-9FB2-B2D9D97AA41D}" type="slidenum">
              <a:rPr lang="el-GR" smtClean="0"/>
              <a:pPr/>
              <a:t>‹#›</a:t>
            </a:fld>
            <a:endParaRPr lang="el-GR"/>
          </a:p>
        </p:txBody>
      </p:sp>
      <p:sp>
        <p:nvSpPr>
          <p:cNvPr id="3" name="2 - Θέση εικόνας"/>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10" name="9 - Ελεύθερη σχεδίαση"/>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 Ελεύθερη σχεδίαση"/>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 Ελεύθερη σχεδίαση"/>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 Θέση τίτλου"/>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l-GR" smtClean="0"/>
              <a:t>Kλικ για επεξεργασία του τίτλου</a:t>
            </a:r>
            <a:endParaRPr kumimoji="0" lang="en-US"/>
          </a:p>
        </p:txBody>
      </p:sp>
      <p:sp>
        <p:nvSpPr>
          <p:cNvPr id="30" name="29 - Θέση κειμένου"/>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0" name="9 - Θέση ημερομηνίας"/>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342CEA3-3058-4D43-AE35-B3DA76CB4003}" type="datetimeFigureOut">
              <a:rPr lang="el-GR" smtClean="0"/>
              <a:pPr/>
              <a:t>10/11/2018</a:t>
            </a:fld>
            <a:endParaRPr lang="el-GR"/>
          </a:p>
        </p:txBody>
      </p:sp>
      <p:sp>
        <p:nvSpPr>
          <p:cNvPr id="22" name="21 - Θέση υποσέλιδου"/>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l-GR"/>
          </a:p>
        </p:txBody>
      </p:sp>
      <p:sp>
        <p:nvSpPr>
          <p:cNvPr id="18" name="17 - Θέση αριθμού διαφάνειας"/>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3F1D1C4-C2D9-4231-9FB2-B2D9D97AA41D}" type="slidenum">
              <a:rPr lang="el-GR" smtClean="0"/>
              <a:pPr/>
              <a:t>‹#›</a:t>
            </a:fld>
            <a:endParaRPr lang="el-GR"/>
          </a:p>
        </p:txBody>
      </p:sp>
      <p:grpSp>
        <p:nvGrpSpPr>
          <p:cNvPr id="2" name="1 - Ομάδα"/>
          <p:cNvGrpSpPr/>
          <p:nvPr/>
        </p:nvGrpSpPr>
        <p:grpSpPr>
          <a:xfrm>
            <a:off x="-19017" y="202408"/>
            <a:ext cx="9180548" cy="649224"/>
            <a:chOff x="-19045" y="216550"/>
            <a:chExt cx="9180548" cy="649224"/>
          </a:xfrm>
        </p:grpSpPr>
        <p:sp>
          <p:nvSpPr>
            <p:cNvPr id="12" name="11 - Ελεύθερη σχεδίαση"/>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 Ελεύθερη σχεδίαση"/>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noAutofit/>
          </a:bodyPr>
          <a:lstStyle/>
          <a:p>
            <a:pPr algn="ctr"/>
            <a:r>
              <a:rPr lang="el-GR" sz="4400" dirty="0" smtClean="0">
                <a:latin typeface="Arial" pitchFamily="34" charset="0"/>
                <a:cs typeface="Arial" pitchFamily="34" charset="0"/>
              </a:rPr>
              <a:t>Οδηγός χρήσης της πλατφόρμας </a:t>
            </a:r>
            <a:endParaRPr lang="en-US" sz="4400" dirty="0">
              <a:latin typeface="Arial" pitchFamily="34" charset="0"/>
              <a:cs typeface="Arial" pitchFamily="34" charset="0"/>
            </a:endParaRPr>
          </a:p>
        </p:txBody>
      </p:sp>
      <p:sp>
        <p:nvSpPr>
          <p:cNvPr id="3" name="2 - Υπότιτλος"/>
          <p:cNvSpPr>
            <a:spLocks noGrp="1"/>
          </p:cNvSpPr>
          <p:nvPr>
            <p:ph type="subTitle" idx="1"/>
          </p:nvPr>
        </p:nvSpPr>
        <p:spPr/>
        <p:txBody>
          <a:bodyPr>
            <a:normAutofit/>
          </a:bodyPr>
          <a:lstStyle/>
          <a:p>
            <a:pPr algn="ctr"/>
            <a:r>
              <a:rPr lang="en-US" sz="3600" b="1" dirty="0" smtClean="0">
                <a:latin typeface="Arial" pitchFamily="34" charset="0"/>
                <a:cs typeface="Arial" pitchFamily="34" charset="0"/>
              </a:rPr>
              <a:t>Free Open </a:t>
            </a:r>
            <a:r>
              <a:rPr lang="en-US" sz="3600" b="1" dirty="0" smtClean="0">
                <a:latin typeface="Arial" pitchFamily="34" charset="0"/>
                <a:cs typeface="Arial" pitchFamily="34" charset="0"/>
              </a:rPr>
              <a:t>eClass</a:t>
            </a:r>
            <a:endParaRPr lang="en-US" sz="36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653194"/>
            <a:ext cx="8229600" cy="632666"/>
          </a:xfrm>
        </p:spPr>
        <p:txBody>
          <a:bodyPr>
            <a:normAutofit/>
          </a:bodyPr>
          <a:lstStyle/>
          <a:p>
            <a:r>
              <a:rPr lang="el-GR" sz="3200" b="1" dirty="0" smtClean="0">
                <a:latin typeface="Arial" pitchFamily="34" charset="0"/>
                <a:cs typeface="Arial" pitchFamily="34" charset="0"/>
              </a:rPr>
              <a:t>Θεματικές ενότητες</a:t>
            </a:r>
            <a:endParaRPr lang="en-US" sz="3200" b="1" dirty="0">
              <a:latin typeface="Arial" pitchFamily="34" charset="0"/>
              <a:cs typeface="Arial" pitchFamily="34" charset="0"/>
            </a:endParaRPr>
          </a:p>
        </p:txBody>
      </p:sp>
      <p:pic>
        <p:nvPicPr>
          <p:cNvPr id="4" name="3 - Θέση περιεχομένου" descr="Screenshot_21.png"/>
          <p:cNvPicPr>
            <a:picLocks noGrp="1" noChangeAspect="1"/>
          </p:cNvPicPr>
          <p:nvPr>
            <p:ph idx="1"/>
          </p:nvPr>
        </p:nvPicPr>
        <p:blipFill>
          <a:blip r:embed="rId2"/>
          <a:stretch>
            <a:fillRect/>
          </a:stretch>
        </p:blipFill>
        <p:spPr>
          <a:xfrm>
            <a:off x="0" y="2857497"/>
            <a:ext cx="7917506" cy="4000504"/>
          </a:xfrm>
        </p:spPr>
      </p:pic>
      <p:sp>
        <p:nvSpPr>
          <p:cNvPr id="5" name="4 - TextBox"/>
          <p:cNvSpPr txBox="1"/>
          <p:nvPr/>
        </p:nvSpPr>
        <p:spPr>
          <a:xfrm>
            <a:off x="285720" y="1357298"/>
            <a:ext cx="4071966" cy="1323439"/>
          </a:xfrm>
          <a:prstGeom prst="rect">
            <a:avLst/>
          </a:prstGeom>
          <a:ln w="12700"/>
        </p:spPr>
        <p:style>
          <a:lnRef idx="2">
            <a:schemeClr val="dk1"/>
          </a:lnRef>
          <a:fillRef idx="1">
            <a:schemeClr val="lt1"/>
          </a:fillRef>
          <a:effectRef idx="0">
            <a:schemeClr val="dk1"/>
          </a:effectRef>
          <a:fontRef idx="minor">
            <a:schemeClr val="dk1"/>
          </a:fontRef>
        </p:style>
        <p:txBody>
          <a:bodyPr wrap="square" rtlCol="0">
            <a:spAutoFit/>
          </a:bodyPr>
          <a:lstStyle/>
          <a:p>
            <a:r>
              <a:rPr lang="el-GR" sz="1600" b="1" dirty="0" smtClean="0">
                <a:latin typeface="Arial" pitchFamily="34" charset="0"/>
                <a:cs typeface="Arial" pitchFamily="34" charset="0"/>
              </a:rPr>
              <a:t>Κάθε θεματική ενότητα αναφέρεται ο τίτλος της ενότητας, την περιγραφή της ενότητας και τέλος την αντίστοιχη γραμμή μάθησης της θεματικής ενότητας</a:t>
            </a:r>
            <a:endParaRPr lang="en-US" sz="1600" b="1" dirty="0">
              <a:latin typeface="Arial" pitchFamily="34" charset="0"/>
              <a:cs typeface="Arial" pitchFamily="34" charset="0"/>
            </a:endParaRPr>
          </a:p>
        </p:txBody>
      </p:sp>
      <p:sp>
        <p:nvSpPr>
          <p:cNvPr id="6" name="5 - TextBox"/>
          <p:cNvSpPr txBox="1"/>
          <p:nvPr/>
        </p:nvSpPr>
        <p:spPr>
          <a:xfrm>
            <a:off x="5072066" y="1319743"/>
            <a:ext cx="3857652" cy="1323439"/>
          </a:xfrm>
          <a:prstGeom prst="rect">
            <a:avLst/>
          </a:prstGeom>
          <a:ln w="12700"/>
        </p:spPr>
        <p:style>
          <a:lnRef idx="2">
            <a:schemeClr val="dk1"/>
          </a:lnRef>
          <a:fillRef idx="1">
            <a:schemeClr val="lt1"/>
          </a:fillRef>
          <a:effectRef idx="0">
            <a:schemeClr val="dk1"/>
          </a:effectRef>
          <a:fontRef idx="minor">
            <a:schemeClr val="dk1"/>
          </a:fontRef>
        </p:style>
        <p:txBody>
          <a:bodyPr wrap="square" rtlCol="0">
            <a:spAutoFit/>
          </a:bodyPr>
          <a:lstStyle/>
          <a:p>
            <a:r>
              <a:rPr lang="el-GR" sz="1600" b="1" dirty="0" smtClean="0">
                <a:latin typeface="Arial" pitchFamily="34" charset="0"/>
                <a:cs typeface="Arial" pitchFamily="34" charset="0"/>
              </a:rPr>
              <a:t>Αν ο χρήστης επιλέξει με κλικ τον τίτλο της γραμμής μάθησης τότε θα τον μεταφέρει απ ευθείας στο </a:t>
            </a:r>
            <a:r>
              <a:rPr lang="el-GR" sz="1600" b="1" dirty="0" smtClean="0">
                <a:latin typeface="Arial" pitchFamily="34" charset="0"/>
                <a:cs typeface="Arial" pitchFamily="34" charset="0"/>
              </a:rPr>
              <a:t>Εκπαιδευτικό περιβάλλον </a:t>
            </a:r>
            <a:r>
              <a:rPr lang="el-GR" sz="1600" b="1" dirty="0" smtClean="0">
                <a:latin typeface="Arial" pitchFamily="34" charset="0"/>
                <a:cs typeface="Arial" pitchFamily="34" charset="0"/>
              </a:rPr>
              <a:t>της θεματικής </a:t>
            </a:r>
            <a:r>
              <a:rPr lang="el-GR" sz="1600" b="1" dirty="0" smtClean="0">
                <a:latin typeface="Arial" pitchFamily="34" charset="0"/>
                <a:cs typeface="Arial" pitchFamily="34" charset="0"/>
              </a:rPr>
              <a:t>ενότητας</a:t>
            </a:r>
            <a:endParaRPr lang="en-US" sz="1600" b="1" dirty="0">
              <a:latin typeface="Arial" pitchFamily="34" charset="0"/>
              <a:cs typeface="Arial" pitchFamily="34" charset="0"/>
            </a:endParaRPr>
          </a:p>
        </p:txBody>
      </p:sp>
      <p:cxnSp>
        <p:nvCxnSpPr>
          <p:cNvPr id="8" name="7 - Ευθύγραμμο βέλος σύνδεσης"/>
          <p:cNvCxnSpPr/>
          <p:nvPr/>
        </p:nvCxnSpPr>
        <p:spPr>
          <a:xfrm rot="5400000" flipH="1" flipV="1">
            <a:off x="2107392" y="3607594"/>
            <a:ext cx="1785949" cy="4"/>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cxnSp>
        <p:nvCxnSpPr>
          <p:cNvPr id="12" name="11 - Γωνιακή σύνδεση"/>
          <p:cNvCxnSpPr/>
          <p:nvPr/>
        </p:nvCxnSpPr>
        <p:spPr>
          <a:xfrm rot="5400000" flipH="1" flipV="1">
            <a:off x="4071934" y="3000372"/>
            <a:ext cx="3500462" cy="2786082"/>
          </a:xfrm>
          <a:prstGeom prst="bentConnector3">
            <a:avLst>
              <a:gd name="adj1" fmla="val 50000"/>
            </a:avLst>
          </a:prstGeom>
          <a:ln>
            <a:solidFill>
              <a:srgbClr val="00FA3C"/>
            </a:solidFill>
            <a:tailEnd type="arrow"/>
          </a:ln>
        </p:spPr>
        <p:style>
          <a:lnRef idx="2">
            <a:schemeClr val="dk1"/>
          </a:lnRef>
          <a:fillRef idx="0">
            <a:schemeClr val="dk1"/>
          </a:fillRef>
          <a:effectRef idx="1">
            <a:schemeClr val="dk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57158" y="785794"/>
            <a:ext cx="8572560" cy="1061294"/>
          </a:xfrm>
        </p:spPr>
        <p:txBody>
          <a:bodyPr>
            <a:normAutofit/>
          </a:bodyPr>
          <a:lstStyle/>
          <a:p>
            <a:r>
              <a:rPr lang="el-GR" sz="3200" b="1" dirty="0" smtClean="0">
                <a:latin typeface="Arial" pitchFamily="34" charset="0"/>
                <a:cs typeface="Arial" pitchFamily="34" charset="0"/>
              </a:rPr>
              <a:t>Εκπαιδευτικό περιβάλλον θεματικής ενότητας</a:t>
            </a:r>
            <a:endParaRPr lang="en-US" sz="3200" b="1" dirty="0">
              <a:latin typeface="Arial" pitchFamily="34" charset="0"/>
              <a:cs typeface="Arial" pitchFamily="34" charset="0"/>
            </a:endParaRPr>
          </a:p>
        </p:txBody>
      </p:sp>
      <p:pic>
        <p:nvPicPr>
          <p:cNvPr id="4" name="3 - Θέση περιεχομένου" descr="Screenshot_22.png"/>
          <p:cNvPicPr>
            <a:picLocks noGrp="1" noChangeAspect="1"/>
          </p:cNvPicPr>
          <p:nvPr>
            <p:ph idx="1"/>
          </p:nvPr>
        </p:nvPicPr>
        <p:blipFill>
          <a:blip r:embed="rId2"/>
          <a:stretch>
            <a:fillRect/>
          </a:stretch>
        </p:blipFill>
        <p:spPr>
          <a:xfrm>
            <a:off x="0" y="3361173"/>
            <a:ext cx="8229600" cy="3496827"/>
          </a:xfrm>
        </p:spPr>
      </p:pic>
      <p:sp>
        <p:nvSpPr>
          <p:cNvPr id="5" name="4 - TextBox"/>
          <p:cNvSpPr txBox="1"/>
          <p:nvPr/>
        </p:nvSpPr>
        <p:spPr>
          <a:xfrm>
            <a:off x="5357818" y="1857364"/>
            <a:ext cx="2643206" cy="1077218"/>
          </a:xfrm>
          <a:prstGeom prst="rect">
            <a:avLst/>
          </a:prstGeom>
          <a:ln w="12700"/>
        </p:spPr>
        <p:style>
          <a:lnRef idx="2">
            <a:schemeClr val="dk1"/>
          </a:lnRef>
          <a:fillRef idx="1">
            <a:schemeClr val="lt1"/>
          </a:fillRef>
          <a:effectRef idx="0">
            <a:schemeClr val="dk1"/>
          </a:effectRef>
          <a:fontRef idx="minor">
            <a:schemeClr val="dk1"/>
          </a:fontRef>
        </p:style>
        <p:txBody>
          <a:bodyPr wrap="square" rtlCol="0">
            <a:spAutoFit/>
          </a:bodyPr>
          <a:lstStyle/>
          <a:p>
            <a:r>
              <a:rPr lang="el-GR" sz="1600" b="1" dirty="0" smtClean="0">
                <a:latin typeface="Arial" pitchFamily="34" charset="0"/>
                <a:cs typeface="Arial" pitchFamily="34" charset="0"/>
              </a:rPr>
              <a:t>Κουμπί εξόδου από το εκπαιδευτικό περιβάλλον θεματικής ενότητας</a:t>
            </a:r>
            <a:endParaRPr lang="en-US" sz="1600" b="1" dirty="0">
              <a:latin typeface="Arial" pitchFamily="34" charset="0"/>
              <a:cs typeface="Arial" pitchFamily="34" charset="0"/>
            </a:endParaRPr>
          </a:p>
        </p:txBody>
      </p:sp>
      <p:sp>
        <p:nvSpPr>
          <p:cNvPr id="6" name="5 - TextBox"/>
          <p:cNvSpPr txBox="1"/>
          <p:nvPr/>
        </p:nvSpPr>
        <p:spPr>
          <a:xfrm>
            <a:off x="3214678" y="1857364"/>
            <a:ext cx="2071702" cy="830997"/>
          </a:xfrm>
          <a:prstGeom prst="rect">
            <a:avLst/>
          </a:prstGeom>
          <a:ln w="12700"/>
        </p:spPr>
        <p:style>
          <a:lnRef idx="2">
            <a:schemeClr val="dk1"/>
          </a:lnRef>
          <a:fillRef idx="1">
            <a:schemeClr val="lt1"/>
          </a:fillRef>
          <a:effectRef idx="0">
            <a:schemeClr val="dk1"/>
          </a:effectRef>
          <a:fontRef idx="minor">
            <a:schemeClr val="dk1"/>
          </a:fontRef>
        </p:style>
        <p:txBody>
          <a:bodyPr wrap="square" rtlCol="0">
            <a:spAutoFit/>
          </a:bodyPr>
          <a:lstStyle/>
          <a:p>
            <a:r>
              <a:rPr lang="el-GR" sz="1600" b="1" dirty="0" smtClean="0">
                <a:latin typeface="Arial" pitchFamily="34" charset="0"/>
                <a:cs typeface="Arial" pitchFamily="34" charset="0"/>
              </a:rPr>
              <a:t>Πεδίο προβολής σελίδων θεματικής ενότητας</a:t>
            </a:r>
            <a:endParaRPr lang="en-US" sz="1600" b="1" dirty="0">
              <a:latin typeface="Arial" pitchFamily="34" charset="0"/>
              <a:cs typeface="Arial" pitchFamily="34" charset="0"/>
            </a:endParaRPr>
          </a:p>
        </p:txBody>
      </p:sp>
      <p:sp>
        <p:nvSpPr>
          <p:cNvPr id="7" name="6 - TextBox"/>
          <p:cNvSpPr txBox="1"/>
          <p:nvPr/>
        </p:nvSpPr>
        <p:spPr>
          <a:xfrm>
            <a:off x="6858016" y="4286256"/>
            <a:ext cx="2071702" cy="584775"/>
          </a:xfrm>
          <a:prstGeom prst="rect">
            <a:avLst/>
          </a:prstGeom>
          <a:ln w="12700"/>
        </p:spPr>
        <p:style>
          <a:lnRef idx="2">
            <a:schemeClr val="dk1"/>
          </a:lnRef>
          <a:fillRef idx="1">
            <a:schemeClr val="lt1"/>
          </a:fillRef>
          <a:effectRef idx="0">
            <a:schemeClr val="dk1"/>
          </a:effectRef>
          <a:fontRef idx="minor">
            <a:schemeClr val="dk1"/>
          </a:fontRef>
        </p:style>
        <p:txBody>
          <a:bodyPr wrap="square" rtlCol="0">
            <a:spAutoFit/>
          </a:bodyPr>
          <a:lstStyle/>
          <a:p>
            <a:r>
              <a:rPr lang="el-GR" sz="1600" b="1" dirty="0" smtClean="0">
                <a:latin typeface="Arial" pitchFamily="34" charset="0"/>
                <a:cs typeface="Arial" pitchFamily="34" charset="0"/>
              </a:rPr>
              <a:t>Μπάρα ποσοστού προόδου</a:t>
            </a:r>
            <a:endParaRPr lang="en-US" sz="1600" b="1" dirty="0">
              <a:latin typeface="Arial" pitchFamily="34" charset="0"/>
              <a:cs typeface="Arial" pitchFamily="34" charset="0"/>
            </a:endParaRPr>
          </a:p>
        </p:txBody>
      </p:sp>
      <p:cxnSp>
        <p:nvCxnSpPr>
          <p:cNvPr id="8" name="7 - Ευθύγραμμο βέλος σύνδεσης"/>
          <p:cNvCxnSpPr/>
          <p:nvPr/>
        </p:nvCxnSpPr>
        <p:spPr>
          <a:xfrm rot="5400000" flipH="1" flipV="1">
            <a:off x="6822298" y="3178966"/>
            <a:ext cx="500066" cy="2"/>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cxnSp>
        <p:nvCxnSpPr>
          <p:cNvPr id="9" name="8 - Ευθύγραμμο βέλος σύνδεσης"/>
          <p:cNvCxnSpPr/>
          <p:nvPr/>
        </p:nvCxnSpPr>
        <p:spPr>
          <a:xfrm rot="5400000" flipH="1" flipV="1">
            <a:off x="3321836" y="3178966"/>
            <a:ext cx="928694" cy="2"/>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cxnSp>
        <p:nvCxnSpPr>
          <p:cNvPr id="10" name="9 - Ευθύγραμμο βέλος σύνδεσης"/>
          <p:cNvCxnSpPr/>
          <p:nvPr/>
        </p:nvCxnSpPr>
        <p:spPr>
          <a:xfrm rot="5400000" flipH="1" flipV="1">
            <a:off x="-32" y="3143249"/>
            <a:ext cx="428629" cy="1588"/>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sp>
        <p:nvSpPr>
          <p:cNvPr id="11" name="10 - TextBox"/>
          <p:cNvSpPr txBox="1"/>
          <p:nvPr/>
        </p:nvSpPr>
        <p:spPr>
          <a:xfrm>
            <a:off x="71406" y="1857364"/>
            <a:ext cx="3071834" cy="1084841"/>
          </a:xfrm>
          <a:prstGeom prst="rect">
            <a:avLst/>
          </a:prstGeom>
          <a:ln w="12700"/>
        </p:spPr>
        <p:style>
          <a:lnRef idx="2">
            <a:schemeClr val="dk1"/>
          </a:lnRef>
          <a:fillRef idx="1">
            <a:schemeClr val="lt1"/>
          </a:fillRef>
          <a:effectRef idx="0">
            <a:schemeClr val="dk1"/>
          </a:effectRef>
          <a:fontRef idx="minor">
            <a:schemeClr val="dk1"/>
          </a:fontRef>
        </p:style>
        <p:txBody>
          <a:bodyPr wrap="square" rtlCol="0">
            <a:spAutoFit/>
          </a:bodyPr>
          <a:lstStyle/>
          <a:p>
            <a:r>
              <a:rPr lang="el-GR" sz="1600" b="1" dirty="0" smtClean="0">
                <a:latin typeface="Arial" pitchFamily="34" charset="0"/>
                <a:cs typeface="Arial" pitchFamily="34" charset="0"/>
              </a:rPr>
              <a:t>Μενού που αν ανοίξει εμφανίζονται οι θεματικές ενότητες που βρίσκονται ανοιχτές εκείνη την ώρα</a:t>
            </a:r>
            <a:endParaRPr lang="en-US" sz="1600" b="1" dirty="0">
              <a:latin typeface="Arial" pitchFamily="34" charset="0"/>
              <a:cs typeface="Arial" pitchFamily="34" charset="0"/>
            </a:endParaRPr>
          </a:p>
        </p:txBody>
      </p:sp>
      <p:cxnSp>
        <p:nvCxnSpPr>
          <p:cNvPr id="17" name="16 - Ευθύγραμμο βέλος σύνδεσης"/>
          <p:cNvCxnSpPr/>
          <p:nvPr/>
        </p:nvCxnSpPr>
        <p:spPr>
          <a:xfrm rot="5400000">
            <a:off x="7822429" y="3964785"/>
            <a:ext cx="642942" cy="1588"/>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571480"/>
            <a:ext cx="8229600" cy="632666"/>
          </a:xfrm>
        </p:spPr>
        <p:txBody>
          <a:bodyPr>
            <a:normAutofit/>
          </a:bodyPr>
          <a:lstStyle/>
          <a:p>
            <a:r>
              <a:rPr lang="el-GR" sz="3200" b="1" dirty="0" smtClean="0">
                <a:latin typeface="Arial" pitchFamily="34" charset="0"/>
                <a:cs typeface="Arial" pitchFamily="34" charset="0"/>
              </a:rPr>
              <a:t>Ανακοινώσεις</a:t>
            </a:r>
            <a:endParaRPr lang="en-US" sz="3200" b="1" dirty="0">
              <a:latin typeface="Arial" pitchFamily="34" charset="0"/>
              <a:cs typeface="Arial" pitchFamily="34" charset="0"/>
            </a:endParaRPr>
          </a:p>
        </p:txBody>
      </p:sp>
      <p:pic>
        <p:nvPicPr>
          <p:cNvPr id="4" name="3 - Θέση περιεχομένου" descr="Screenshot_9.png"/>
          <p:cNvPicPr>
            <a:picLocks noGrp="1" noChangeAspect="1"/>
          </p:cNvPicPr>
          <p:nvPr>
            <p:ph idx="1"/>
          </p:nvPr>
        </p:nvPicPr>
        <p:blipFill>
          <a:blip r:embed="rId2"/>
          <a:stretch>
            <a:fillRect/>
          </a:stretch>
        </p:blipFill>
        <p:spPr>
          <a:xfrm>
            <a:off x="0" y="2491701"/>
            <a:ext cx="8229600" cy="4366299"/>
          </a:xfrm>
        </p:spPr>
      </p:pic>
      <p:sp>
        <p:nvSpPr>
          <p:cNvPr id="5" name="4 - TextBox"/>
          <p:cNvSpPr txBox="1"/>
          <p:nvPr/>
        </p:nvSpPr>
        <p:spPr>
          <a:xfrm>
            <a:off x="785786" y="1571612"/>
            <a:ext cx="5286412" cy="584775"/>
          </a:xfrm>
          <a:prstGeom prst="rect">
            <a:avLst/>
          </a:prstGeom>
          <a:ln w="12700"/>
        </p:spPr>
        <p:style>
          <a:lnRef idx="2">
            <a:schemeClr val="dk1"/>
          </a:lnRef>
          <a:fillRef idx="1">
            <a:schemeClr val="lt1"/>
          </a:fillRef>
          <a:effectRef idx="0">
            <a:schemeClr val="dk1"/>
          </a:effectRef>
          <a:fontRef idx="minor">
            <a:schemeClr val="dk1"/>
          </a:fontRef>
        </p:style>
        <p:txBody>
          <a:bodyPr wrap="square" rtlCol="0">
            <a:spAutoFit/>
          </a:bodyPr>
          <a:lstStyle/>
          <a:p>
            <a:r>
              <a:rPr lang="el-GR" sz="1600" b="1" dirty="0" smtClean="0">
                <a:latin typeface="Arial" pitchFamily="34" charset="0"/>
                <a:cs typeface="Arial" pitchFamily="34" charset="0"/>
              </a:rPr>
              <a:t>Στο μενού Ανακοινώσεις περιλαμβάνονται όλες οι ανακοινώσεις με χρονολογική σειρά </a:t>
            </a:r>
            <a:endParaRPr lang="en-US" sz="1600" b="1" dirty="0">
              <a:latin typeface="Arial" pitchFamily="34" charset="0"/>
              <a:cs typeface="Arial" pitchFamily="34" charset="0"/>
            </a:endParaRPr>
          </a:p>
        </p:txBody>
      </p:sp>
      <p:cxnSp>
        <p:nvCxnSpPr>
          <p:cNvPr id="6" name="5 - Ευθύγραμμο βέλος σύνδεσης"/>
          <p:cNvCxnSpPr/>
          <p:nvPr/>
        </p:nvCxnSpPr>
        <p:spPr>
          <a:xfrm rot="5400000" flipH="1" flipV="1">
            <a:off x="3821902" y="2893215"/>
            <a:ext cx="1500199" cy="2"/>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642918"/>
            <a:ext cx="8229600" cy="632666"/>
          </a:xfrm>
        </p:spPr>
        <p:txBody>
          <a:bodyPr>
            <a:normAutofit/>
          </a:bodyPr>
          <a:lstStyle/>
          <a:p>
            <a:r>
              <a:rPr lang="el-GR" sz="3200" b="1" dirty="0" smtClean="0">
                <a:latin typeface="Arial" pitchFamily="34" charset="0"/>
                <a:cs typeface="Arial" pitchFamily="34" charset="0"/>
              </a:rPr>
              <a:t>Βαθμολόγιο</a:t>
            </a:r>
            <a:endParaRPr lang="en-US" sz="3200" b="1" dirty="0">
              <a:latin typeface="Arial" pitchFamily="34" charset="0"/>
              <a:cs typeface="Arial" pitchFamily="34" charset="0"/>
            </a:endParaRPr>
          </a:p>
        </p:txBody>
      </p:sp>
      <p:pic>
        <p:nvPicPr>
          <p:cNvPr id="4" name="3 - Θέση περιεχομένου" descr="Screenshot_10.png"/>
          <p:cNvPicPr>
            <a:picLocks noGrp="1" noChangeAspect="1"/>
          </p:cNvPicPr>
          <p:nvPr>
            <p:ph idx="1"/>
          </p:nvPr>
        </p:nvPicPr>
        <p:blipFill>
          <a:blip r:embed="rId2"/>
          <a:stretch>
            <a:fillRect/>
          </a:stretch>
        </p:blipFill>
        <p:spPr>
          <a:xfrm>
            <a:off x="0" y="2691114"/>
            <a:ext cx="8229600" cy="4166886"/>
          </a:xfrm>
        </p:spPr>
      </p:pic>
      <p:sp>
        <p:nvSpPr>
          <p:cNvPr id="5" name="4 - TextBox"/>
          <p:cNvSpPr txBox="1"/>
          <p:nvPr/>
        </p:nvSpPr>
        <p:spPr>
          <a:xfrm>
            <a:off x="357158" y="1643050"/>
            <a:ext cx="5715040" cy="830997"/>
          </a:xfrm>
          <a:prstGeom prst="rect">
            <a:avLst/>
          </a:prstGeom>
          <a:ln w="12700"/>
        </p:spPr>
        <p:style>
          <a:lnRef idx="2">
            <a:schemeClr val="dk1"/>
          </a:lnRef>
          <a:fillRef idx="1">
            <a:schemeClr val="lt1"/>
          </a:fillRef>
          <a:effectRef idx="0">
            <a:schemeClr val="dk1"/>
          </a:effectRef>
          <a:fontRef idx="minor">
            <a:schemeClr val="dk1"/>
          </a:fontRef>
        </p:style>
        <p:txBody>
          <a:bodyPr wrap="square" rtlCol="0">
            <a:spAutoFit/>
          </a:bodyPr>
          <a:lstStyle/>
          <a:p>
            <a:r>
              <a:rPr lang="el-GR" sz="1600" b="1" dirty="0" smtClean="0">
                <a:latin typeface="Arial" pitchFamily="34" charset="0"/>
                <a:cs typeface="Arial" pitchFamily="34" charset="0"/>
              </a:rPr>
              <a:t>Στο μενού Βαθμολόγιο εμφανίζονται οι βαθμοί του χρήστη, σε αυτή την περίπτωση δεν εμφανίζεται κάτι γιατί δεν έχουν προστεθεί από τον καθηγητή βαθμοί</a:t>
            </a:r>
            <a:endParaRPr lang="en-US" sz="1600" b="1" dirty="0">
              <a:latin typeface="Arial" pitchFamily="34" charset="0"/>
              <a:cs typeface="Arial" pitchFamily="34" charset="0"/>
            </a:endParaRPr>
          </a:p>
        </p:txBody>
      </p:sp>
      <p:cxnSp>
        <p:nvCxnSpPr>
          <p:cNvPr id="6" name="5 - Ευθύγραμμο βέλος σύνδεσης"/>
          <p:cNvCxnSpPr/>
          <p:nvPr/>
        </p:nvCxnSpPr>
        <p:spPr>
          <a:xfrm rot="5400000" flipH="1" flipV="1">
            <a:off x="2143109" y="3214687"/>
            <a:ext cx="1428761" cy="1"/>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96070"/>
            <a:ext cx="8229600" cy="489790"/>
          </a:xfrm>
        </p:spPr>
        <p:txBody>
          <a:bodyPr>
            <a:noAutofit/>
          </a:bodyPr>
          <a:lstStyle/>
          <a:p>
            <a:r>
              <a:rPr lang="el-GR" sz="3200" b="1" dirty="0" smtClean="0">
                <a:latin typeface="Arial" pitchFamily="34" charset="0"/>
                <a:cs typeface="Arial" pitchFamily="34" charset="0"/>
              </a:rPr>
              <a:t>Γραμμή μάθησης</a:t>
            </a:r>
            <a:endParaRPr lang="en-US" sz="3200" b="1" dirty="0">
              <a:latin typeface="Arial" pitchFamily="34" charset="0"/>
              <a:cs typeface="Arial" pitchFamily="34" charset="0"/>
            </a:endParaRPr>
          </a:p>
        </p:txBody>
      </p:sp>
      <p:pic>
        <p:nvPicPr>
          <p:cNvPr id="4" name="3 - Θέση περιεχομένου" descr="Screenshot_11.png"/>
          <p:cNvPicPr>
            <a:picLocks noGrp="1" noChangeAspect="1"/>
          </p:cNvPicPr>
          <p:nvPr>
            <p:ph idx="1"/>
          </p:nvPr>
        </p:nvPicPr>
        <p:blipFill>
          <a:blip r:embed="rId2"/>
          <a:stretch>
            <a:fillRect/>
          </a:stretch>
        </p:blipFill>
        <p:spPr>
          <a:xfrm>
            <a:off x="-1" y="2786059"/>
            <a:ext cx="8102755" cy="4071942"/>
          </a:xfrm>
        </p:spPr>
      </p:pic>
      <p:sp>
        <p:nvSpPr>
          <p:cNvPr id="5" name="4 - TextBox"/>
          <p:cNvSpPr txBox="1"/>
          <p:nvPr/>
        </p:nvSpPr>
        <p:spPr>
          <a:xfrm>
            <a:off x="0" y="1357298"/>
            <a:ext cx="6143636" cy="1323439"/>
          </a:xfrm>
          <a:prstGeom prst="rect">
            <a:avLst/>
          </a:prstGeom>
          <a:ln w="12700"/>
        </p:spPr>
        <p:style>
          <a:lnRef idx="2">
            <a:schemeClr val="dk1"/>
          </a:lnRef>
          <a:fillRef idx="1">
            <a:schemeClr val="lt1"/>
          </a:fillRef>
          <a:effectRef idx="0">
            <a:schemeClr val="dk1"/>
          </a:effectRef>
          <a:fontRef idx="minor">
            <a:schemeClr val="dk1"/>
          </a:fontRef>
        </p:style>
        <p:txBody>
          <a:bodyPr wrap="square" rtlCol="0">
            <a:spAutoFit/>
          </a:bodyPr>
          <a:lstStyle/>
          <a:p>
            <a:r>
              <a:rPr lang="el-GR" sz="1600" b="1" dirty="0" smtClean="0">
                <a:latin typeface="Arial" pitchFamily="34" charset="0"/>
                <a:cs typeface="Arial" pitchFamily="34" charset="0"/>
              </a:rPr>
              <a:t>Στο μενού Γραμμή Μάθησης υπάρχει η λίστα με τις γραμμές μάθησης, ο χρήστης πρέπει να ξεκινήσει με την πρώτη στη λίστα και μόλις την ολοκληρώσει επιτυχώς πηγαίνει την επόμενη. Για να ξεκινήσει και να του εμφανιστεί το εκπαιδευτικό </a:t>
            </a:r>
            <a:r>
              <a:rPr lang="el-GR" sz="1600" b="1" dirty="0" smtClean="0">
                <a:latin typeface="Arial" pitchFamily="34" charset="0"/>
                <a:cs typeface="Arial" pitchFamily="34" charset="0"/>
              </a:rPr>
              <a:t>περιβάλλον </a:t>
            </a:r>
            <a:r>
              <a:rPr lang="el-GR" sz="1600" b="1" dirty="0" smtClean="0">
                <a:latin typeface="Arial" pitchFamily="34" charset="0"/>
                <a:cs typeface="Arial" pitchFamily="34" charset="0"/>
              </a:rPr>
              <a:t>της θεματικής </a:t>
            </a:r>
            <a:r>
              <a:rPr lang="el-GR" sz="1600" b="1" dirty="0" smtClean="0">
                <a:latin typeface="Arial" pitchFamily="34" charset="0"/>
                <a:cs typeface="Arial" pitchFamily="34" charset="0"/>
              </a:rPr>
              <a:t>ενότητας</a:t>
            </a:r>
            <a:endParaRPr lang="en-US" sz="1600" b="1" dirty="0">
              <a:latin typeface="Arial" pitchFamily="34" charset="0"/>
              <a:cs typeface="Arial" pitchFamily="34" charset="0"/>
            </a:endParaRPr>
          </a:p>
        </p:txBody>
      </p:sp>
      <p:sp>
        <p:nvSpPr>
          <p:cNvPr id="6" name="5 - TextBox"/>
          <p:cNvSpPr txBox="1"/>
          <p:nvPr/>
        </p:nvSpPr>
        <p:spPr>
          <a:xfrm>
            <a:off x="6572264" y="857232"/>
            <a:ext cx="2428892" cy="1569660"/>
          </a:xfrm>
          <a:prstGeom prst="rect">
            <a:avLst/>
          </a:prstGeom>
          <a:ln w="12700"/>
        </p:spPr>
        <p:style>
          <a:lnRef idx="2">
            <a:schemeClr val="dk1"/>
          </a:lnRef>
          <a:fillRef idx="1">
            <a:schemeClr val="lt1"/>
          </a:fillRef>
          <a:effectRef idx="0">
            <a:schemeClr val="dk1"/>
          </a:effectRef>
          <a:fontRef idx="minor">
            <a:schemeClr val="dk1"/>
          </a:fontRef>
        </p:style>
        <p:txBody>
          <a:bodyPr wrap="square" rtlCol="0">
            <a:spAutoFit/>
          </a:bodyPr>
          <a:lstStyle/>
          <a:p>
            <a:r>
              <a:rPr lang="el-GR" sz="1600" b="1" dirty="0" smtClean="0">
                <a:latin typeface="Arial" pitchFamily="34" charset="0"/>
                <a:cs typeface="Arial" pitchFamily="34" charset="0"/>
              </a:rPr>
              <a:t>Οι μπάρες δεξιά από τους τίτλους κάθε γραμμής μάθησης εμφανίζουν το ποσοστό προόδου κάθε μιας</a:t>
            </a:r>
            <a:endParaRPr lang="en-US" sz="1600" b="1" dirty="0">
              <a:latin typeface="Arial" pitchFamily="34" charset="0"/>
              <a:cs typeface="Arial" pitchFamily="34" charset="0"/>
            </a:endParaRPr>
          </a:p>
        </p:txBody>
      </p:sp>
      <p:cxnSp>
        <p:nvCxnSpPr>
          <p:cNvPr id="7" name="6 - Ευθύγραμμο βέλος σύνδεσης"/>
          <p:cNvCxnSpPr/>
          <p:nvPr/>
        </p:nvCxnSpPr>
        <p:spPr>
          <a:xfrm rot="5400000" flipH="1" flipV="1">
            <a:off x="2214547" y="3357562"/>
            <a:ext cx="1285885" cy="1"/>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cxnSp>
        <p:nvCxnSpPr>
          <p:cNvPr id="8" name="7 - Ευθύγραμμο βέλος σύνδεσης"/>
          <p:cNvCxnSpPr/>
          <p:nvPr/>
        </p:nvCxnSpPr>
        <p:spPr>
          <a:xfrm rot="5400000" flipH="1" flipV="1">
            <a:off x="6643703" y="3214685"/>
            <a:ext cx="1571636" cy="2"/>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85794"/>
            <a:ext cx="8229600" cy="489790"/>
          </a:xfrm>
        </p:spPr>
        <p:txBody>
          <a:bodyPr>
            <a:noAutofit/>
          </a:bodyPr>
          <a:lstStyle/>
          <a:p>
            <a:r>
              <a:rPr lang="el-GR" sz="3200" b="1" dirty="0" smtClean="0">
                <a:latin typeface="Arial" pitchFamily="34" charset="0"/>
                <a:cs typeface="Arial" pitchFamily="34" charset="0"/>
              </a:rPr>
              <a:t>Έ</a:t>
            </a:r>
            <a:r>
              <a:rPr lang="el-GR" sz="3200" b="1" dirty="0" smtClean="0">
                <a:latin typeface="Arial" pitchFamily="34" charset="0"/>
                <a:cs typeface="Arial" pitchFamily="34" charset="0"/>
              </a:rPr>
              <a:t>γγραφα</a:t>
            </a:r>
            <a:endParaRPr lang="en-US" sz="3200" b="1" dirty="0">
              <a:latin typeface="Arial" pitchFamily="34" charset="0"/>
              <a:cs typeface="Arial" pitchFamily="34" charset="0"/>
            </a:endParaRPr>
          </a:p>
        </p:txBody>
      </p:sp>
      <p:pic>
        <p:nvPicPr>
          <p:cNvPr id="4" name="3 - Θέση περιεχομένου" descr="Screenshot_12.png"/>
          <p:cNvPicPr>
            <a:picLocks noGrp="1" noChangeAspect="1"/>
          </p:cNvPicPr>
          <p:nvPr>
            <p:ph idx="1"/>
          </p:nvPr>
        </p:nvPicPr>
        <p:blipFill>
          <a:blip r:embed="rId2"/>
          <a:stretch>
            <a:fillRect/>
          </a:stretch>
        </p:blipFill>
        <p:spPr>
          <a:xfrm>
            <a:off x="0" y="3142995"/>
            <a:ext cx="7286644" cy="3715005"/>
          </a:xfrm>
        </p:spPr>
      </p:pic>
      <p:sp>
        <p:nvSpPr>
          <p:cNvPr id="5" name="4 - TextBox"/>
          <p:cNvSpPr txBox="1"/>
          <p:nvPr/>
        </p:nvSpPr>
        <p:spPr>
          <a:xfrm>
            <a:off x="357158" y="1285860"/>
            <a:ext cx="8286808" cy="1815882"/>
          </a:xfrm>
          <a:prstGeom prst="rect">
            <a:avLst/>
          </a:prstGeom>
          <a:ln w="12700"/>
        </p:spPr>
        <p:style>
          <a:lnRef idx="2">
            <a:schemeClr val="dk1"/>
          </a:lnRef>
          <a:fillRef idx="1">
            <a:schemeClr val="lt1"/>
          </a:fillRef>
          <a:effectRef idx="0">
            <a:schemeClr val="dk1"/>
          </a:effectRef>
          <a:fontRef idx="minor">
            <a:schemeClr val="dk1"/>
          </a:fontRef>
        </p:style>
        <p:txBody>
          <a:bodyPr wrap="square" rtlCol="0">
            <a:spAutoFit/>
          </a:bodyPr>
          <a:lstStyle/>
          <a:p>
            <a:r>
              <a:rPr lang="el-GR" sz="1600" b="1" dirty="0" smtClean="0">
                <a:latin typeface="Arial" pitchFamily="34" charset="0"/>
                <a:cs typeface="Arial" pitchFamily="34" charset="0"/>
              </a:rPr>
              <a:t>Στο μενού Έγγραφα υπάρχουν όλα τα έγγραφα του μαθήματος χωρισμένα σε φακέλους. Ο χρήστης μπορεί να τα προβάλει εφόσον ο τύπους αρχείου του το επιτρέπει αλλά και να τα κατεβάσει στην συσκευή του. Σε κάθε αρχείο από τα αριστερά προς τα δεξιά αναφέρεται ο τύπος του αρχείου, το όνομα του, το μέγεθος του, η ημερομηνία που προστέθηκε στη λίστα και στο τέλος βρίσκεται το κουμπί που αν το πατήσει κατεβάζει το αρχείο, Για προβολή πατάει πάνω στο όνομα του αρχείου</a:t>
            </a:r>
            <a:endParaRPr lang="en-US" sz="1600" b="1" dirty="0">
              <a:latin typeface="Arial" pitchFamily="34" charset="0"/>
              <a:cs typeface="Arial" pitchFamily="34" charset="0"/>
            </a:endParaRPr>
          </a:p>
        </p:txBody>
      </p:sp>
      <p:cxnSp>
        <p:nvCxnSpPr>
          <p:cNvPr id="6" name="5 - Ευθύγραμμο βέλος σύνδεσης"/>
          <p:cNvCxnSpPr/>
          <p:nvPr/>
        </p:nvCxnSpPr>
        <p:spPr>
          <a:xfrm rot="5400000" flipH="1" flipV="1">
            <a:off x="3644101" y="3856837"/>
            <a:ext cx="1571635" cy="1585"/>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14356"/>
            <a:ext cx="8229600" cy="561228"/>
          </a:xfrm>
        </p:spPr>
        <p:txBody>
          <a:bodyPr>
            <a:normAutofit/>
          </a:bodyPr>
          <a:lstStyle/>
          <a:p>
            <a:r>
              <a:rPr lang="el-GR" sz="3200" b="1" dirty="0" smtClean="0">
                <a:latin typeface="Arial" pitchFamily="34" charset="0"/>
                <a:cs typeface="Arial" pitchFamily="34" charset="0"/>
              </a:rPr>
              <a:t>Εργασίες</a:t>
            </a:r>
            <a:endParaRPr lang="en-US" sz="3200" b="1" dirty="0">
              <a:latin typeface="Arial" pitchFamily="34" charset="0"/>
              <a:cs typeface="Arial" pitchFamily="34" charset="0"/>
            </a:endParaRPr>
          </a:p>
        </p:txBody>
      </p:sp>
      <p:pic>
        <p:nvPicPr>
          <p:cNvPr id="4" name="3 - Θέση περιεχομένου" descr="Screenshot_13.png"/>
          <p:cNvPicPr>
            <a:picLocks noGrp="1" noChangeAspect="1"/>
          </p:cNvPicPr>
          <p:nvPr>
            <p:ph idx="1"/>
          </p:nvPr>
        </p:nvPicPr>
        <p:blipFill>
          <a:blip r:embed="rId2"/>
          <a:stretch>
            <a:fillRect/>
          </a:stretch>
        </p:blipFill>
        <p:spPr>
          <a:xfrm>
            <a:off x="0" y="2944746"/>
            <a:ext cx="8358214" cy="3913253"/>
          </a:xfrm>
        </p:spPr>
      </p:pic>
      <p:sp>
        <p:nvSpPr>
          <p:cNvPr id="5" name="4 - TextBox"/>
          <p:cNvSpPr txBox="1"/>
          <p:nvPr/>
        </p:nvSpPr>
        <p:spPr>
          <a:xfrm>
            <a:off x="214314" y="1285860"/>
            <a:ext cx="8715404" cy="1569660"/>
          </a:xfrm>
          <a:prstGeom prst="rect">
            <a:avLst/>
          </a:prstGeom>
          <a:ln w="12700"/>
        </p:spPr>
        <p:style>
          <a:lnRef idx="2">
            <a:schemeClr val="dk1"/>
          </a:lnRef>
          <a:fillRef idx="1">
            <a:schemeClr val="lt1"/>
          </a:fillRef>
          <a:effectRef idx="0">
            <a:schemeClr val="dk1"/>
          </a:effectRef>
          <a:fontRef idx="minor">
            <a:schemeClr val="dk1"/>
          </a:fontRef>
        </p:style>
        <p:txBody>
          <a:bodyPr wrap="square" rtlCol="0">
            <a:spAutoFit/>
          </a:bodyPr>
          <a:lstStyle/>
          <a:p>
            <a:r>
              <a:rPr lang="el-GR" sz="1600" b="1" dirty="0" smtClean="0">
                <a:latin typeface="Arial" pitchFamily="34" charset="0"/>
                <a:cs typeface="Arial" pitchFamily="34" charset="0"/>
              </a:rPr>
              <a:t>Στο μενού Εργασίες περιέχονται όλες οι εργασίες που έχει αναθέσει ο εκπαιδευτής στους χρήστες του μαθήματος. Κάθε εργασία περιλαμβάνει τίτλο, προθεσμία υποβολής και έναν καταμετρητή του χρόνου που απομένει, την επιλογή αν έχει αποσταλεί η εργασία στον εκπαιδευτή ή όχι και τέλος τον βαθμό που πήρε η εργασία</a:t>
            </a:r>
          </a:p>
          <a:p>
            <a:r>
              <a:rPr lang="el-GR" sz="1600" b="1" dirty="0" smtClean="0">
                <a:latin typeface="Arial" pitchFamily="34" charset="0"/>
                <a:cs typeface="Arial" pitchFamily="34" charset="0"/>
              </a:rPr>
              <a:t>Για περισσότερες λεπτομέρειες και οδηγίες ο χρήστης πρέπει να επιλέξει και να πατήσει κλικ πάνω στον τίτλο</a:t>
            </a:r>
            <a:endParaRPr lang="en-US" sz="1600" b="1" dirty="0">
              <a:latin typeface="Arial" pitchFamily="34" charset="0"/>
              <a:cs typeface="Arial" pitchFamily="34" charset="0"/>
            </a:endParaRPr>
          </a:p>
        </p:txBody>
      </p:sp>
      <p:cxnSp>
        <p:nvCxnSpPr>
          <p:cNvPr id="6" name="5 - Ευθύγραμμο βέλος σύνδεσης"/>
          <p:cNvCxnSpPr/>
          <p:nvPr/>
        </p:nvCxnSpPr>
        <p:spPr>
          <a:xfrm rot="5400000" flipH="1" flipV="1">
            <a:off x="4071935" y="3500438"/>
            <a:ext cx="1285885" cy="2"/>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571480"/>
            <a:ext cx="8229600" cy="704104"/>
          </a:xfrm>
        </p:spPr>
        <p:txBody>
          <a:bodyPr>
            <a:normAutofit/>
          </a:bodyPr>
          <a:lstStyle/>
          <a:p>
            <a:r>
              <a:rPr lang="el-GR" sz="3200" b="1" dirty="0" smtClean="0">
                <a:latin typeface="Arial" pitchFamily="34" charset="0"/>
                <a:cs typeface="Arial" pitchFamily="34" charset="0"/>
              </a:rPr>
              <a:t>Ερωτηματολόγια</a:t>
            </a:r>
            <a:endParaRPr lang="en-US" sz="3200" b="1" dirty="0">
              <a:latin typeface="Arial" pitchFamily="34" charset="0"/>
              <a:cs typeface="Arial" pitchFamily="34" charset="0"/>
            </a:endParaRPr>
          </a:p>
        </p:txBody>
      </p:sp>
      <p:pic>
        <p:nvPicPr>
          <p:cNvPr id="4" name="3 - Θέση περιεχομένου" descr="Screenshot_14.png"/>
          <p:cNvPicPr>
            <a:picLocks noGrp="1" noChangeAspect="1"/>
          </p:cNvPicPr>
          <p:nvPr>
            <p:ph idx="1"/>
          </p:nvPr>
        </p:nvPicPr>
        <p:blipFill>
          <a:blip r:embed="rId2"/>
          <a:stretch>
            <a:fillRect/>
          </a:stretch>
        </p:blipFill>
        <p:spPr>
          <a:xfrm>
            <a:off x="0" y="2921368"/>
            <a:ext cx="7715272" cy="3936632"/>
          </a:xfrm>
        </p:spPr>
      </p:pic>
      <p:sp>
        <p:nvSpPr>
          <p:cNvPr id="5" name="4 - TextBox"/>
          <p:cNvSpPr txBox="1"/>
          <p:nvPr/>
        </p:nvSpPr>
        <p:spPr>
          <a:xfrm>
            <a:off x="214314" y="1285860"/>
            <a:ext cx="8715404" cy="1569660"/>
          </a:xfrm>
          <a:prstGeom prst="rect">
            <a:avLst/>
          </a:prstGeom>
          <a:ln w="12700"/>
        </p:spPr>
        <p:style>
          <a:lnRef idx="2">
            <a:schemeClr val="dk1"/>
          </a:lnRef>
          <a:fillRef idx="1">
            <a:schemeClr val="lt1"/>
          </a:fillRef>
          <a:effectRef idx="0">
            <a:schemeClr val="dk1"/>
          </a:effectRef>
          <a:fontRef idx="minor">
            <a:schemeClr val="dk1"/>
          </a:fontRef>
        </p:style>
        <p:txBody>
          <a:bodyPr wrap="square" rtlCol="0">
            <a:spAutoFit/>
          </a:bodyPr>
          <a:lstStyle/>
          <a:p>
            <a:r>
              <a:rPr lang="el-GR" sz="1600" b="1" dirty="0" smtClean="0">
                <a:latin typeface="Arial" pitchFamily="34" charset="0"/>
                <a:cs typeface="Arial" pitchFamily="34" charset="0"/>
              </a:rPr>
              <a:t>Στο μενού Ερωτηματολόγια υπάρχουν τα ερωτηματολόγια που έχει προσθέσει ο καθηγητής. Συνήθως χρησιμεύουν για την αξιολόγηση του μαθήματος και καλούνται όλοι χρήστες του μαθήματος να το συμπληρώσουν. Κάθε ερωτηματολόγιο στη λίστα έχει τίτλο, κάτω από τον τίτλο περιγραφή, δίπλα αναφέρεται η ημερομηνία έναρξης και λήξης, έπειτα η επιλογή συμμετοχής και τέλος η επιλογή κατεβάσματος που στην συγκεκριμένη περίπτωση έχει απενεργοποιηθεί</a:t>
            </a:r>
            <a:endParaRPr lang="en-US" sz="1600" b="1" dirty="0">
              <a:latin typeface="Arial" pitchFamily="34" charset="0"/>
              <a:cs typeface="Arial" pitchFamily="34" charset="0"/>
            </a:endParaRPr>
          </a:p>
        </p:txBody>
      </p:sp>
      <p:cxnSp>
        <p:nvCxnSpPr>
          <p:cNvPr id="6" name="5 - Ευθύγραμμο βέλος σύνδεσης"/>
          <p:cNvCxnSpPr/>
          <p:nvPr/>
        </p:nvCxnSpPr>
        <p:spPr>
          <a:xfrm rot="5400000" flipH="1" flipV="1">
            <a:off x="5144299" y="3499647"/>
            <a:ext cx="1285883" cy="1585"/>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642918"/>
            <a:ext cx="8229600" cy="632666"/>
          </a:xfrm>
        </p:spPr>
        <p:txBody>
          <a:bodyPr>
            <a:normAutofit/>
          </a:bodyPr>
          <a:lstStyle/>
          <a:p>
            <a:r>
              <a:rPr lang="el-GR" sz="3200" b="1" dirty="0" smtClean="0">
                <a:latin typeface="Arial" pitchFamily="34" charset="0"/>
                <a:cs typeface="Arial" pitchFamily="34" charset="0"/>
              </a:rPr>
              <a:t>Ημερολόγιο</a:t>
            </a:r>
            <a:endParaRPr lang="en-US" sz="3200" b="1" dirty="0">
              <a:latin typeface="Arial" pitchFamily="34" charset="0"/>
              <a:cs typeface="Arial" pitchFamily="34" charset="0"/>
            </a:endParaRPr>
          </a:p>
        </p:txBody>
      </p:sp>
      <p:pic>
        <p:nvPicPr>
          <p:cNvPr id="4" name="3 - Θέση περιεχομένου" descr="Screenshot_15.png"/>
          <p:cNvPicPr>
            <a:picLocks noGrp="1" noChangeAspect="1"/>
          </p:cNvPicPr>
          <p:nvPr>
            <p:ph idx="1"/>
          </p:nvPr>
        </p:nvPicPr>
        <p:blipFill>
          <a:blip r:embed="rId2"/>
          <a:stretch>
            <a:fillRect/>
          </a:stretch>
        </p:blipFill>
        <p:spPr>
          <a:xfrm>
            <a:off x="1" y="2643181"/>
            <a:ext cx="7020204" cy="4214819"/>
          </a:xfrm>
        </p:spPr>
      </p:pic>
      <p:sp>
        <p:nvSpPr>
          <p:cNvPr id="5" name="4 - TextBox"/>
          <p:cNvSpPr txBox="1"/>
          <p:nvPr/>
        </p:nvSpPr>
        <p:spPr>
          <a:xfrm>
            <a:off x="142844" y="1285860"/>
            <a:ext cx="6357982" cy="1077218"/>
          </a:xfrm>
          <a:prstGeom prst="rect">
            <a:avLst/>
          </a:prstGeom>
          <a:ln w="12700"/>
        </p:spPr>
        <p:style>
          <a:lnRef idx="2">
            <a:schemeClr val="dk1"/>
          </a:lnRef>
          <a:fillRef idx="1">
            <a:schemeClr val="lt1"/>
          </a:fillRef>
          <a:effectRef idx="0">
            <a:schemeClr val="dk1"/>
          </a:effectRef>
          <a:fontRef idx="minor">
            <a:schemeClr val="dk1"/>
          </a:fontRef>
        </p:style>
        <p:txBody>
          <a:bodyPr wrap="square" rtlCol="0">
            <a:spAutoFit/>
          </a:bodyPr>
          <a:lstStyle/>
          <a:p>
            <a:r>
              <a:rPr lang="el-GR" sz="1600" b="1" dirty="0" smtClean="0">
                <a:latin typeface="Arial" pitchFamily="34" charset="0"/>
                <a:cs typeface="Arial" pitchFamily="34" charset="0"/>
              </a:rPr>
              <a:t>Στο μενού Ημερολόγιο εμφανίζεται ένα ημερολόγιο που περιέχονται όλα τα σημαντικά γεγονότα του μαθήματος. Ο χρήστης μπορεί να επιλέξει να προβάλλεται ανά έτος, ανά μήνα, ανά εβδομάδα, ανά μέρα</a:t>
            </a:r>
            <a:endParaRPr lang="en-US" sz="1600" b="1" dirty="0">
              <a:latin typeface="Arial" pitchFamily="34" charset="0"/>
              <a:cs typeface="Arial" pitchFamily="34" charset="0"/>
            </a:endParaRPr>
          </a:p>
        </p:txBody>
      </p:sp>
      <p:cxnSp>
        <p:nvCxnSpPr>
          <p:cNvPr id="6" name="5 - Ευθύγραμμο βέλος σύνδεσης"/>
          <p:cNvCxnSpPr/>
          <p:nvPr/>
        </p:nvCxnSpPr>
        <p:spPr>
          <a:xfrm rot="5400000" flipH="1" flipV="1">
            <a:off x="4608514" y="2963862"/>
            <a:ext cx="1214443" cy="1587"/>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sp>
        <p:nvSpPr>
          <p:cNvPr id="8" name="7 - TextBox"/>
          <p:cNvSpPr txBox="1"/>
          <p:nvPr/>
        </p:nvSpPr>
        <p:spPr>
          <a:xfrm>
            <a:off x="7143768" y="1277386"/>
            <a:ext cx="1928826" cy="5509200"/>
          </a:xfrm>
          <a:prstGeom prst="rect">
            <a:avLst/>
          </a:prstGeom>
          <a:ln w="12700"/>
        </p:spPr>
        <p:style>
          <a:lnRef idx="2">
            <a:schemeClr val="dk1"/>
          </a:lnRef>
          <a:fillRef idx="1">
            <a:schemeClr val="lt1"/>
          </a:fillRef>
          <a:effectRef idx="0">
            <a:schemeClr val="dk1"/>
          </a:effectRef>
          <a:fontRef idx="minor">
            <a:schemeClr val="dk1"/>
          </a:fontRef>
        </p:style>
        <p:txBody>
          <a:bodyPr wrap="square" rtlCol="0">
            <a:spAutoFit/>
          </a:bodyPr>
          <a:lstStyle/>
          <a:p>
            <a:r>
              <a:rPr lang="el-GR" sz="1600" b="1" dirty="0" smtClean="0">
                <a:latin typeface="Arial" pitchFamily="34" charset="0"/>
                <a:cs typeface="Arial" pitchFamily="34" charset="0"/>
              </a:rPr>
              <a:t>Αυτή η κουκίδα συμβολίζει ένα γεγονός, αν την επιλέξει με κλικ ο χρήστης αναφέρονται περισσότερες πληροφορίες για αυτό. Γεγονός αποτελεί μια εργασία για παράδειγμα. Το μπλε χρώμα συμβολίζει την έναρξη, το κόκκινο την λήξη, το πράσινο για γεγονός συστήματος και το μωβ για προσωπικό γεγονός</a:t>
            </a:r>
            <a:endParaRPr lang="en-US" sz="1600" b="1" dirty="0">
              <a:latin typeface="Arial" pitchFamily="34" charset="0"/>
              <a:cs typeface="Arial" pitchFamily="34" charset="0"/>
            </a:endParaRPr>
          </a:p>
        </p:txBody>
      </p:sp>
      <p:cxnSp>
        <p:nvCxnSpPr>
          <p:cNvPr id="11" name="10 - Ευθύγραμμο βέλος σύνδεσης"/>
          <p:cNvCxnSpPr/>
          <p:nvPr/>
        </p:nvCxnSpPr>
        <p:spPr>
          <a:xfrm>
            <a:off x="6215074" y="6715148"/>
            <a:ext cx="928694" cy="1588"/>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642918"/>
            <a:ext cx="8229600" cy="632666"/>
          </a:xfrm>
        </p:spPr>
        <p:txBody>
          <a:bodyPr>
            <a:normAutofit/>
          </a:bodyPr>
          <a:lstStyle/>
          <a:p>
            <a:r>
              <a:rPr lang="el-GR" sz="3200" b="1" dirty="0" smtClean="0">
                <a:latin typeface="Arial" pitchFamily="34" charset="0"/>
                <a:cs typeface="Arial" pitchFamily="34" charset="0"/>
              </a:rPr>
              <a:t>Κουβεντούλα</a:t>
            </a:r>
            <a:endParaRPr lang="en-US" sz="3200" b="1" dirty="0">
              <a:latin typeface="Arial" pitchFamily="34" charset="0"/>
              <a:cs typeface="Arial" pitchFamily="34" charset="0"/>
            </a:endParaRPr>
          </a:p>
        </p:txBody>
      </p:sp>
      <p:pic>
        <p:nvPicPr>
          <p:cNvPr id="4" name="3 - Θέση περιεχομένου" descr="Screenshot_16.png"/>
          <p:cNvPicPr>
            <a:picLocks noGrp="1" noChangeAspect="1"/>
          </p:cNvPicPr>
          <p:nvPr>
            <p:ph idx="1"/>
          </p:nvPr>
        </p:nvPicPr>
        <p:blipFill>
          <a:blip r:embed="rId2"/>
          <a:stretch>
            <a:fillRect/>
          </a:stretch>
        </p:blipFill>
        <p:spPr>
          <a:xfrm>
            <a:off x="0" y="2694047"/>
            <a:ext cx="8229600" cy="4163953"/>
          </a:xfrm>
        </p:spPr>
      </p:pic>
      <p:sp>
        <p:nvSpPr>
          <p:cNvPr id="5" name="4 - TextBox"/>
          <p:cNvSpPr txBox="1"/>
          <p:nvPr/>
        </p:nvSpPr>
        <p:spPr>
          <a:xfrm>
            <a:off x="428596" y="1285860"/>
            <a:ext cx="8286808" cy="1323439"/>
          </a:xfrm>
          <a:prstGeom prst="rect">
            <a:avLst/>
          </a:prstGeom>
          <a:ln w="12700"/>
        </p:spPr>
        <p:style>
          <a:lnRef idx="2">
            <a:schemeClr val="dk1"/>
          </a:lnRef>
          <a:fillRef idx="1">
            <a:schemeClr val="lt1"/>
          </a:fillRef>
          <a:effectRef idx="0">
            <a:schemeClr val="dk1"/>
          </a:effectRef>
          <a:fontRef idx="minor">
            <a:schemeClr val="dk1"/>
          </a:fontRef>
        </p:style>
        <p:txBody>
          <a:bodyPr wrap="square" rtlCol="0">
            <a:spAutoFit/>
          </a:bodyPr>
          <a:lstStyle/>
          <a:p>
            <a:r>
              <a:rPr lang="el-GR" sz="1600" b="1" dirty="0" smtClean="0">
                <a:latin typeface="Arial" pitchFamily="34" charset="0"/>
                <a:cs typeface="Arial" pitchFamily="34" charset="0"/>
              </a:rPr>
              <a:t>Στο μενού Κουβεντούλα ο εκπαιδευτής προσθέτει ερωτήματα και θέματα προς συζήτηση με τους χρήστες του μαθήματος. Κάθε συζήτηση αποτελείτε από τίτλο και το θέμα συζήτησης που θέλει να συζητηθεί, η κατάσταση εμφάνισης και η ημερομηνία έναρξης</a:t>
            </a:r>
          </a:p>
          <a:p>
            <a:r>
              <a:rPr lang="el-GR" sz="1600" b="1" dirty="0" smtClean="0">
                <a:latin typeface="Arial" pitchFamily="34" charset="0"/>
                <a:cs typeface="Arial" pitchFamily="34" charset="0"/>
              </a:rPr>
              <a:t>Ο χρήστης για να απαντήσει επιλέγει με κλικ το τίτλο της συζήτησης </a:t>
            </a:r>
            <a:endParaRPr lang="en-US" sz="1600" b="1" dirty="0">
              <a:latin typeface="Arial" pitchFamily="34" charset="0"/>
              <a:cs typeface="Arial" pitchFamily="34" charset="0"/>
            </a:endParaRPr>
          </a:p>
        </p:txBody>
      </p:sp>
      <p:cxnSp>
        <p:nvCxnSpPr>
          <p:cNvPr id="6" name="5 - Ευθύγραμμο βέλος σύνδεσης"/>
          <p:cNvCxnSpPr/>
          <p:nvPr/>
        </p:nvCxnSpPr>
        <p:spPr>
          <a:xfrm rot="5400000" flipH="1" flipV="1">
            <a:off x="5893603" y="3321844"/>
            <a:ext cx="1357324" cy="1"/>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85794"/>
            <a:ext cx="8229600" cy="489790"/>
          </a:xfrm>
        </p:spPr>
        <p:txBody>
          <a:bodyPr>
            <a:noAutofit/>
          </a:bodyPr>
          <a:lstStyle/>
          <a:p>
            <a:r>
              <a:rPr lang="el-GR" sz="3200" b="1" dirty="0" smtClean="0">
                <a:latin typeface="Arial" pitchFamily="34" charset="0"/>
                <a:cs typeface="Arial" pitchFamily="34" charset="0"/>
              </a:rPr>
              <a:t>Σελίδα σύνδεσης </a:t>
            </a:r>
            <a:endParaRPr lang="en-US" sz="3200" b="1" dirty="0">
              <a:latin typeface="Arial" pitchFamily="34" charset="0"/>
              <a:cs typeface="Arial" pitchFamily="34" charset="0"/>
            </a:endParaRPr>
          </a:p>
        </p:txBody>
      </p:sp>
      <p:pic>
        <p:nvPicPr>
          <p:cNvPr id="4" name="3 - Θέση περιεχομένου" descr="Screenshot_1.png"/>
          <p:cNvPicPr>
            <a:picLocks noGrp="1" noChangeAspect="1"/>
          </p:cNvPicPr>
          <p:nvPr>
            <p:ph idx="1"/>
          </p:nvPr>
        </p:nvPicPr>
        <p:blipFill>
          <a:blip r:embed="rId2"/>
          <a:stretch>
            <a:fillRect/>
          </a:stretch>
        </p:blipFill>
        <p:spPr>
          <a:xfrm>
            <a:off x="0" y="3788378"/>
            <a:ext cx="8229600" cy="3069622"/>
          </a:xfrm>
        </p:spPr>
      </p:pic>
      <p:cxnSp>
        <p:nvCxnSpPr>
          <p:cNvPr id="7" name="6 - Ευθύγραμμο βέλος σύνδεσης"/>
          <p:cNvCxnSpPr/>
          <p:nvPr/>
        </p:nvCxnSpPr>
        <p:spPr>
          <a:xfrm rot="5400000" flipH="1" flipV="1">
            <a:off x="-1071602" y="4143380"/>
            <a:ext cx="3000396" cy="1588"/>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sp>
        <p:nvSpPr>
          <p:cNvPr id="8" name="7 - TextBox"/>
          <p:cNvSpPr txBox="1"/>
          <p:nvPr/>
        </p:nvSpPr>
        <p:spPr>
          <a:xfrm>
            <a:off x="71406" y="1812185"/>
            <a:ext cx="4357718" cy="830997"/>
          </a:xfrm>
          <a:prstGeom prst="rect">
            <a:avLst/>
          </a:prstGeom>
          <a:ln w="12700"/>
        </p:spPr>
        <p:style>
          <a:lnRef idx="2">
            <a:schemeClr val="dk1"/>
          </a:lnRef>
          <a:fillRef idx="1">
            <a:schemeClr val="lt1"/>
          </a:fillRef>
          <a:effectRef idx="0">
            <a:schemeClr val="dk1"/>
          </a:effectRef>
          <a:fontRef idx="minor">
            <a:schemeClr val="dk1"/>
          </a:fontRef>
        </p:style>
        <p:txBody>
          <a:bodyPr wrap="square" rtlCol="0">
            <a:spAutoFit/>
          </a:bodyPr>
          <a:lstStyle/>
          <a:p>
            <a:r>
              <a:rPr lang="el-GR" sz="1600" b="1" dirty="0" smtClean="0">
                <a:latin typeface="Arial" pitchFamily="34" charset="0"/>
                <a:cs typeface="Arial" pitchFamily="34" charset="0"/>
              </a:rPr>
              <a:t>Αν ο επισκέπτης της σελίδας δεν είναι εγγεγραμμένος χρήστης πατάει στην επιλογή Εγγραφή για να εγγραφεί</a:t>
            </a:r>
            <a:endParaRPr lang="en-US" sz="1600" b="1" dirty="0">
              <a:latin typeface="Arial" pitchFamily="34" charset="0"/>
              <a:cs typeface="Arial" pitchFamily="34" charset="0"/>
            </a:endParaRPr>
          </a:p>
        </p:txBody>
      </p:sp>
      <p:sp>
        <p:nvSpPr>
          <p:cNvPr id="9" name="8 - TextBox"/>
          <p:cNvSpPr txBox="1"/>
          <p:nvPr/>
        </p:nvSpPr>
        <p:spPr>
          <a:xfrm>
            <a:off x="4500562" y="1785926"/>
            <a:ext cx="4357718" cy="1077218"/>
          </a:xfrm>
          <a:prstGeom prst="rect">
            <a:avLst/>
          </a:prstGeom>
          <a:ln w="12700"/>
        </p:spPr>
        <p:style>
          <a:lnRef idx="2">
            <a:schemeClr val="dk1"/>
          </a:lnRef>
          <a:fillRef idx="1">
            <a:schemeClr val="lt1"/>
          </a:fillRef>
          <a:effectRef idx="0">
            <a:schemeClr val="dk1"/>
          </a:effectRef>
          <a:fontRef idx="minor">
            <a:schemeClr val="dk1"/>
          </a:fontRef>
        </p:style>
        <p:txBody>
          <a:bodyPr wrap="square" rtlCol="0">
            <a:spAutoFit/>
          </a:bodyPr>
          <a:lstStyle/>
          <a:p>
            <a:r>
              <a:rPr lang="el-GR" sz="1600" b="1" dirty="0" smtClean="0">
                <a:latin typeface="Arial" pitchFamily="34" charset="0"/>
                <a:cs typeface="Arial" pitchFamily="34" charset="0"/>
              </a:rPr>
              <a:t>Αν ο επισκέπτης της σελίδας είναι εγγεγραμμένος χρήστης συμπληρώνει σε αυτά τα πεδία τα στοιχεία του και πατάει το κουμπί Είσοδος</a:t>
            </a:r>
            <a:endParaRPr lang="en-US" sz="1600" b="1" dirty="0">
              <a:latin typeface="Arial" pitchFamily="34" charset="0"/>
              <a:cs typeface="Arial" pitchFamily="34" charset="0"/>
            </a:endParaRPr>
          </a:p>
        </p:txBody>
      </p:sp>
      <p:cxnSp>
        <p:nvCxnSpPr>
          <p:cNvPr id="12" name="11 - Ευθύγραμμο βέλος σύνδεσης"/>
          <p:cNvCxnSpPr/>
          <p:nvPr/>
        </p:nvCxnSpPr>
        <p:spPr>
          <a:xfrm rot="16200000" flipV="1">
            <a:off x="5822168" y="3821909"/>
            <a:ext cx="1928825" cy="1"/>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14356"/>
            <a:ext cx="8229600" cy="561228"/>
          </a:xfrm>
        </p:spPr>
        <p:txBody>
          <a:bodyPr/>
          <a:lstStyle/>
          <a:p>
            <a:r>
              <a:rPr lang="el-GR" sz="3200" b="1" dirty="0" smtClean="0">
                <a:latin typeface="Arial" pitchFamily="34" charset="0"/>
                <a:cs typeface="Arial" pitchFamily="34" charset="0"/>
              </a:rPr>
              <a:t>Μηνύματα</a:t>
            </a:r>
            <a:endParaRPr lang="en-US" sz="3200" b="1" dirty="0">
              <a:latin typeface="Arial" pitchFamily="34" charset="0"/>
              <a:cs typeface="Arial" pitchFamily="34" charset="0"/>
            </a:endParaRPr>
          </a:p>
        </p:txBody>
      </p:sp>
      <p:pic>
        <p:nvPicPr>
          <p:cNvPr id="6" name="5 - Θέση περιεχομένου" descr="Screenshot_18.png"/>
          <p:cNvPicPr>
            <a:picLocks noGrp="1" noChangeAspect="1"/>
          </p:cNvPicPr>
          <p:nvPr>
            <p:ph idx="1"/>
          </p:nvPr>
        </p:nvPicPr>
        <p:blipFill>
          <a:blip r:embed="rId2"/>
          <a:stretch>
            <a:fillRect/>
          </a:stretch>
        </p:blipFill>
        <p:spPr>
          <a:xfrm>
            <a:off x="1" y="2857496"/>
            <a:ext cx="7429520" cy="4000504"/>
          </a:xfrm>
        </p:spPr>
      </p:pic>
      <p:sp>
        <p:nvSpPr>
          <p:cNvPr id="7" name="6 - TextBox"/>
          <p:cNvSpPr txBox="1"/>
          <p:nvPr/>
        </p:nvSpPr>
        <p:spPr>
          <a:xfrm>
            <a:off x="285720" y="1357298"/>
            <a:ext cx="7072362" cy="1323439"/>
          </a:xfrm>
          <a:prstGeom prst="rect">
            <a:avLst/>
          </a:prstGeom>
          <a:ln w="12700"/>
        </p:spPr>
        <p:style>
          <a:lnRef idx="2">
            <a:schemeClr val="dk1"/>
          </a:lnRef>
          <a:fillRef idx="1">
            <a:schemeClr val="lt1"/>
          </a:fillRef>
          <a:effectRef idx="0">
            <a:schemeClr val="dk1"/>
          </a:effectRef>
          <a:fontRef idx="minor">
            <a:schemeClr val="dk1"/>
          </a:fontRef>
        </p:style>
        <p:txBody>
          <a:bodyPr wrap="square" rtlCol="0">
            <a:spAutoFit/>
          </a:bodyPr>
          <a:lstStyle/>
          <a:p>
            <a:r>
              <a:rPr lang="el-GR" sz="1600" b="1" dirty="0" smtClean="0">
                <a:latin typeface="Arial" pitchFamily="34" charset="0"/>
                <a:cs typeface="Arial" pitchFamily="34" charset="0"/>
              </a:rPr>
              <a:t>Στο μενού Μηνύματα υπάρχει η καρτέλα Εισερχόμενα με όλα τα μηνύματα που έχει στείλει ο χρήστης και στην καρτέλα Εξερχόμενα όλα τα μηνύματα που έχει δεχτεί ο χρήστης. Αυτή το  μενού επιτρέπει την προσωπική συνομιλία μεταξύ των χρηστών και των χρηστών με τον εκπαιδευτή</a:t>
            </a:r>
            <a:endParaRPr lang="en-US" sz="1600" b="1" dirty="0">
              <a:latin typeface="Arial" pitchFamily="34" charset="0"/>
              <a:cs typeface="Arial" pitchFamily="34" charset="0"/>
            </a:endParaRPr>
          </a:p>
        </p:txBody>
      </p:sp>
      <p:sp>
        <p:nvSpPr>
          <p:cNvPr id="8" name="7 - TextBox"/>
          <p:cNvSpPr txBox="1"/>
          <p:nvPr/>
        </p:nvSpPr>
        <p:spPr>
          <a:xfrm>
            <a:off x="7500958" y="3000372"/>
            <a:ext cx="1571636" cy="2062103"/>
          </a:xfrm>
          <a:prstGeom prst="rect">
            <a:avLst/>
          </a:prstGeom>
          <a:ln w="12700"/>
        </p:spPr>
        <p:style>
          <a:lnRef idx="2">
            <a:schemeClr val="dk1"/>
          </a:lnRef>
          <a:fillRef idx="1">
            <a:schemeClr val="lt1"/>
          </a:fillRef>
          <a:effectRef idx="0">
            <a:schemeClr val="dk1"/>
          </a:effectRef>
          <a:fontRef idx="minor">
            <a:schemeClr val="dk1"/>
          </a:fontRef>
        </p:style>
        <p:txBody>
          <a:bodyPr wrap="square" rtlCol="0">
            <a:spAutoFit/>
          </a:bodyPr>
          <a:lstStyle/>
          <a:p>
            <a:r>
              <a:rPr lang="el-GR" sz="1600" b="1" dirty="0" smtClean="0">
                <a:latin typeface="Arial" pitchFamily="34" charset="0"/>
                <a:cs typeface="Arial" pitchFamily="34" charset="0"/>
              </a:rPr>
              <a:t>Για να στείλει νέο μήνυμα ο χρήστης πρέπει να επιλέξει το κουμπί Νέο μήνυμα μαθήματος</a:t>
            </a:r>
            <a:endParaRPr lang="en-US" sz="1600" b="1" dirty="0">
              <a:latin typeface="Arial" pitchFamily="34" charset="0"/>
              <a:cs typeface="Arial" pitchFamily="34" charset="0"/>
            </a:endParaRPr>
          </a:p>
        </p:txBody>
      </p:sp>
      <p:cxnSp>
        <p:nvCxnSpPr>
          <p:cNvPr id="9" name="8 - Ευθύγραμμο βέλος σύνδεσης"/>
          <p:cNvCxnSpPr/>
          <p:nvPr/>
        </p:nvCxnSpPr>
        <p:spPr>
          <a:xfrm rot="16200000" flipV="1">
            <a:off x="4500562" y="3786190"/>
            <a:ext cx="2143142" cy="2"/>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cxnSp>
        <p:nvCxnSpPr>
          <p:cNvPr id="10" name="9 - Ευθύγραμμο βέλος σύνδεσης"/>
          <p:cNvCxnSpPr/>
          <p:nvPr/>
        </p:nvCxnSpPr>
        <p:spPr>
          <a:xfrm>
            <a:off x="7000892" y="4214818"/>
            <a:ext cx="500068" cy="1588"/>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14356"/>
            <a:ext cx="8229600" cy="561228"/>
          </a:xfrm>
        </p:spPr>
        <p:txBody>
          <a:bodyPr>
            <a:normAutofit/>
          </a:bodyPr>
          <a:lstStyle/>
          <a:p>
            <a:r>
              <a:rPr lang="el-GR" sz="3200" b="1" dirty="0" smtClean="0">
                <a:latin typeface="Arial" pitchFamily="34" charset="0"/>
                <a:cs typeface="Arial" pitchFamily="34" charset="0"/>
              </a:rPr>
              <a:t>Πληροφορίες</a:t>
            </a:r>
            <a:endParaRPr lang="en-US" sz="3200" b="1" dirty="0">
              <a:latin typeface="Arial" pitchFamily="34" charset="0"/>
              <a:cs typeface="Arial" pitchFamily="34" charset="0"/>
            </a:endParaRPr>
          </a:p>
        </p:txBody>
      </p:sp>
      <p:pic>
        <p:nvPicPr>
          <p:cNvPr id="4" name="3 - Θέση περιεχομένου" descr="Screenshot_19.png"/>
          <p:cNvPicPr>
            <a:picLocks noGrp="1" noChangeAspect="1"/>
          </p:cNvPicPr>
          <p:nvPr>
            <p:ph idx="1"/>
          </p:nvPr>
        </p:nvPicPr>
        <p:blipFill>
          <a:blip r:embed="rId2"/>
          <a:stretch>
            <a:fillRect/>
          </a:stretch>
        </p:blipFill>
        <p:spPr>
          <a:xfrm>
            <a:off x="0" y="2468563"/>
            <a:ext cx="7506155" cy="4389437"/>
          </a:xfrm>
        </p:spPr>
      </p:pic>
      <p:sp>
        <p:nvSpPr>
          <p:cNvPr id="5" name="4 - TextBox"/>
          <p:cNvSpPr txBox="1"/>
          <p:nvPr/>
        </p:nvSpPr>
        <p:spPr>
          <a:xfrm>
            <a:off x="500034" y="1383557"/>
            <a:ext cx="7858180" cy="830997"/>
          </a:xfrm>
          <a:prstGeom prst="rect">
            <a:avLst/>
          </a:prstGeom>
          <a:ln w="12700"/>
        </p:spPr>
        <p:style>
          <a:lnRef idx="2">
            <a:schemeClr val="dk1"/>
          </a:lnRef>
          <a:fillRef idx="1">
            <a:schemeClr val="lt1"/>
          </a:fillRef>
          <a:effectRef idx="0">
            <a:schemeClr val="dk1"/>
          </a:effectRef>
          <a:fontRef idx="minor">
            <a:schemeClr val="dk1"/>
          </a:fontRef>
        </p:style>
        <p:txBody>
          <a:bodyPr wrap="square" rtlCol="0">
            <a:spAutoFit/>
          </a:bodyPr>
          <a:lstStyle/>
          <a:p>
            <a:r>
              <a:rPr lang="el-GR" sz="1600" b="1" dirty="0" smtClean="0">
                <a:latin typeface="Arial" pitchFamily="34" charset="0"/>
                <a:cs typeface="Arial" pitchFamily="34" charset="0"/>
              </a:rPr>
              <a:t>Στο μενού Πληροφορίες αναφέρονται όλες οι πληροφορίες του μαθήματος όπως οι  Προαπαιτούμενες γνώσεις, τα Περιεχόμενα μαθήματος οι Μαθησιακοί στόχοι κ.α.</a:t>
            </a:r>
            <a:endParaRPr lang="en-US" sz="1600" b="1" dirty="0">
              <a:latin typeface="Arial" pitchFamily="34" charset="0"/>
              <a:cs typeface="Arial" pitchFamily="34" charset="0"/>
            </a:endParaRPr>
          </a:p>
        </p:txBody>
      </p:sp>
      <p:cxnSp>
        <p:nvCxnSpPr>
          <p:cNvPr id="6" name="5 - Ευθύγραμμο βέλος σύνδεσης"/>
          <p:cNvCxnSpPr/>
          <p:nvPr/>
        </p:nvCxnSpPr>
        <p:spPr>
          <a:xfrm rot="5400000" flipH="1" flipV="1">
            <a:off x="4787109" y="2928143"/>
            <a:ext cx="1428759" cy="1585"/>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14356"/>
            <a:ext cx="8229600" cy="561228"/>
          </a:xfrm>
        </p:spPr>
        <p:txBody>
          <a:bodyPr/>
          <a:lstStyle/>
          <a:p>
            <a:r>
              <a:rPr lang="el-GR" sz="3200" b="1" dirty="0" smtClean="0">
                <a:latin typeface="Arial" pitchFamily="34" charset="0"/>
                <a:cs typeface="Arial" pitchFamily="34" charset="0"/>
              </a:rPr>
              <a:t>Σύνδεσμοι</a:t>
            </a:r>
            <a:endParaRPr lang="en-US" sz="3200" b="1" dirty="0">
              <a:latin typeface="Arial" pitchFamily="34" charset="0"/>
              <a:cs typeface="Arial" pitchFamily="34" charset="0"/>
            </a:endParaRPr>
          </a:p>
        </p:txBody>
      </p:sp>
      <p:pic>
        <p:nvPicPr>
          <p:cNvPr id="4" name="3 - Θέση περιεχομένου" descr="Screenshot_20.png"/>
          <p:cNvPicPr>
            <a:picLocks noGrp="1" noChangeAspect="1"/>
          </p:cNvPicPr>
          <p:nvPr>
            <p:ph idx="1"/>
          </p:nvPr>
        </p:nvPicPr>
        <p:blipFill>
          <a:blip r:embed="rId2"/>
          <a:stretch>
            <a:fillRect/>
          </a:stretch>
        </p:blipFill>
        <p:spPr>
          <a:xfrm>
            <a:off x="0" y="2668242"/>
            <a:ext cx="8229600" cy="4189758"/>
          </a:xfrm>
        </p:spPr>
      </p:pic>
      <p:sp>
        <p:nvSpPr>
          <p:cNvPr id="5" name="4 - TextBox"/>
          <p:cNvSpPr txBox="1"/>
          <p:nvPr/>
        </p:nvSpPr>
        <p:spPr>
          <a:xfrm>
            <a:off x="285720" y="1357298"/>
            <a:ext cx="8501122" cy="1077218"/>
          </a:xfrm>
          <a:prstGeom prst="rect">
            <a:avLst/>
          </a:prstGeom>
          <a:ln w="12700"/>
        </p:spPr>
        <p:style>
          <a:lnRef idx="2">
            <a:schemeClr val="dk1"/>
          </a:lnRef>
          <a:fillRef idx="1">
            <a:schemeClr val="lt1"/>
          </a:fillRef>
          <a:effectRef idx="0">
            <a:schemeClr val="dk1"/>
          </a:effectRef>
          <a:fontRef idx="minor">
            <a:schemeClr val="dk1"/>
          </a:fontRef>
        </p:style>
        <p:txBody>
          <a:bodyPr wrap="square" rtlCol="0">
            <a:spAutoFit/>
          </a:bodyPr>
          <a:lstStyle/>
          <a:p>
            <a:r>
              <a:rPr lang="el-GR" sz="1600" b="1" dirty="0" smtClean="0">
                <a:latin typeface="Arial" pitchFamily="34" charset="0"/>
                <a:cs typeface="Arial" pitchFamily="34" charset="0"/>
              </a:rPr>
              <a:t>Στο μενού Σύνδεσμοι περιλαμβάνονται όλοι οι εξωτερικοί σύνδεσμοί που έχει προσθέσει ο καθηγητής για το κατέβασμα κάποιου προγράμματος </a:t>
            </a:r>
            <a:r>
              <a:rPr lang="el-GR" sz="1600" b="1" smtClean="0">
                <a:latin typeface="Arial" pitchFamily="34" charset="0"/>
                <a:cs typeface="Arial" pitchFamily="34" charset="0"/>
              </a:rPr>
              <a:t>για παράδειγμα.</a:t>
            </a:r>
            <a:endParaRPr lang="el-GR" sz="1600" b="1" dirty="0" smtClean="0">
              <a:latin typeface="Arial" pitchFamily="34" charset="0"/>
              <a:cs typeface="Arial" pitchFamily="34" charset="0"/>
            </a:endParaRPr>
          </a:p>
          <a:p>
            <a:r>
              <a:rPr lang="el-GR" sz="1600" b="1" dirty="0" smtClean="0">
                <a:latin typeface="Arial" pitchFamily="34" charset="0"/>
                <a:cs typeface="Arial" pitchFamily="34" charset="0"/>
              </a:rPr>
              <a:t>Κάθε σύνδεσμος στη λίστα έχει τίτλο και περιγραφή. Για να συνδεθεί με το</a:t>
            </a:r>
            <a:r>
              <a:rPr lang="en-US" sz="1600" b="1" dirty="0" smtClean="0">
                <a:latin typeface="Arial" pitchFamily="34" charset="0"/>
                <a:cs typeface="Arial" pitchFamily="34" charset="0"/>
              </a:rPr>
              <a:t> link </a:t>
            </a:r>
            <a:r>
              <a:rPr lang="el-GR" sz="1600" b="1" dirty="0" smtClean="0">
                <a:latin typeface="Arial" pitchFamily="34" charset="0"/>
                <a:cs typeface="Arial" pitchFamily="34" charset="0"/>
              </a:rPr>
              <a:t>του συνδέσμου ο χρήστης πρέπει να πατήσει κλικ στο τίτλο του συνδέσμου</a:t>
            </a:r>
            <a:endParaRPr lang="en-US" sz="1600" b="1" dirty="0">
              <a:latin typeface="Arial" pitchFamily="34" charset="0"/>
              <a:cs typeface="Arial" pitchFamily="34" charset="0"/>
            </a:endParaRPr>
          </a:p>
        </p:txBody>
      </p:sp>
      <p:cxnSp>
        <p:nvCxnSpPr>
          <p:cNvPr id="6" name="5 - Ευθύγραμμο βέλος σύνδεσης"/>
          <p:cNvCxnSpPr/>
          <p:nvPr/>
        </p:nvCxnSpPr>
        <p:spPr>
          <a:xfrm rot="5400000" flipH="1" flipV="1">
            <a:off x="5822166" y="3178966"/>
            <a:ext cx="1500198" cy="2"/>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642918"/>
            <a:ext cx="8229600" cy="561228"/>
          </a:xfrm>
        </p:spPr>
        <p:txBody>
          <a:bodyPr>
            <a:normAutofit/>
          </a:bodyPr>
          <a:lstStyle/>
          <a:p>
            <a:r>
              <a:rPr lang="el-GR" sz="3200" b="1" dirty="0" smtClean="0">
                <a:latin typeface="Arial" pitchFamily="34" charset="0"/>
                <a:cs typeface="Arial" pitchFamily="34" charset="0"/>
              </a:rPr>
              <a:t>Αρχική σελίδα συνδεδεμένου χρήστη</a:t>
            </a:r>
            <a:endParaRPr lang="en-US" sz="3200" b="1" dirty="0">
              <a:latin typeface="Arial" pitchFamily="34" charset="0"/>
              <a:cs typeface="Arial" pitchFamily="34" charset="0"/>
            </a:endParaRPr>
          </a:p>
        </p:txBody>
      </p:sp>
      <p:pic>
        <p:nvPicPr>
          <p:cNvPr id="4" name="3 - Θέση περιεχομένου" descr="Screenshot_2.png"/>
          <p:cNvPicPr>
            <a:picLocks noGrp="1" noChangeAspect="1"/>
          </p:cNvPicPr>
          <p:nvPr>
            <p:ph idx="1"/>
          </p:nvPr>
        </p:nvPicPr>
        <p:blipFill>
          <a:blip r:embed="rId2"/>
          <a:stretch>
            <a:fillRect/>
          </a:stretch>
        </p:blipFill>
        <p:spPr>
          <a:xfrm>
            <a:off x="0" y="3167568"/>
            <a:ext cx="8229600" cy="3690432"/>
          </a:xfrm>
        </p:spPr>
      </p:pic>
      <p:sp>
        <p:nvSpPr>
          <p:cNvPr id="5" name="4 - TextBox"/>
          <p:cNvSpPr txBox="1"/>
          <p:nvPr/>
        </p:nvSpPr>
        <p:spPr>
          <a:xfrm>
            <a:off x="214282" y="1714488"/>
            <a:ext cx="4357718" cy="1077218"/>
          </a:xfrm>
          <a:prstGeom prst="rect">
            <a:avLst/>
          </a:prstGeom>
          <a:ln w="12700"/>
        </p:spPr>
        <p:style>
          <a:lnRef idx="2">
            <a:schemeClr val="dk1"/>
          </a:lnRef>
          <a:fillRef idx="1">
            <a:schemeClr val="lt1"/>
          </a:fillRef>
          <a:effectRef idx="0">
            <a:schemeClr val="dk1"/>
          </a:effectRef>
          <a:fontRef idx="minor">
            <a:schemeClr val="dk1"/>
          </a:fontRef>
        </p:style>
        <p:txBody>
          <a:bodyPr wrap="square" rtlCol="0">
            <a:spAutoFit/>
          </a:bodyPr>
          <a:lstStyle/>
          <a:p>
            <a:r>
              <a:rPr lang="el-GR" sz="1600" b="1" dirty="0" smtClean="0">
                <a:latin typeface="Arial" pitchFamily="34" charset="0"/>
                <a:cs typeface="Arial" pitchFamily="34" charset="0"/>
              </a:rPr>
              <a:t>Στα δεξιά της αρχικής σελίδας του συνδεδεμένου χρήστη υπάρχουν μενού. Για να εγγραφεί σε ένα μάθημα επιλέγει το μενού Μαθήματα</a:t>
            </a:r>
            <a:endParaRPr lang="en-US" sz="1600" b="1" dirty="0">
              <a:latin typeface="Arial" pitchFamily="34" charset="0"/>
              <a:cs typeface="Arial" pitchFamily="34" charset="0"/>
            </a:endParaRPr>
          </a:p>
        </p:txBody>
      </p:sp>
      <p:sp>
        <p:nvSpPr>
          <p:cNvPr id="6" name="5 - TextBox"/>
          <p:cNvSpPr txBox="1"/>
          <p:nvPr/>
        </p:nvSpPr>
        <p:spPr>
          <a:xfrm>
            <a:off x="4714876" y="2143116"/>
            <a:ext cx="4357718" cy="830997"/>
          </a:xfrm>
          <a:prstGeom prst="rect">
            <a:avLst/>
          </a:prstGeom>
          <a:ln w="12700"/>
        </p:spPr>
        <p:style>
          <a:lnRef idx="2">
            <a:schemeClr val="dk1"/>
          </a:lnRef>
          <a:fillRef idx="1">
            <a:schemeClr val="lt1"/>
          </a:fillRef>
          <a:effectRef idx="0">
            <a:schemeClr val="dk1"/>
          </a:effectRef>
          <a:fontRef idx="minor">
            <a:schemeClr val="dk1"/>
          </a:fontRef>
        </p:style>
        <p:txBody>
          <a:bodyPr wrap="square" rtlCol="0">
            <a:spAutoFit/>
          </a:bodyPr>
          <a:lstStyle/>
          <a:p>
            <a:r>
              <a:rPr lang="el-GR" sz="1600" b="1" dirty="0" smtClean="0">
                <a:latin typeface="Arial" pitchFamily="34" charset="0"/>
                <a:cs typeface="Arial" pitchFamily="34" charset="0"/>
              </a:rPr>
              <a:t>Ένας άλλος τρόπος για να εγγραφεί σε μαθήματα είναι να επιλέξει το κουμπί Εγγραφή σε μάθημα</a:t>
            </a:r>
            <a:endParaRPr lang="en-US" sz="1600" b="1" dirty="0">
              <a:latin typeface="Arial" pitchFamily="34" charset="0"/>
              <a:cs typeface="Arial" pitchFamily="34" charset="0"/>
            </a:endParaRPr>
          </a:p>
        </p:txBody>
      </p:sp>
      <p:cxnSp>
        <p:nvCxnSpPr>
          <p:cNvPr id="7" name="6 - Ευθύγραμμο βέλος σύνδεσης"/>
          <p:cNvCxnSpPr/>
          <p:nvPr/>
        </p:nvCxnSpPr>
        <p:spPr>
          <a:xfrm rot="5400000" flipH="1" flipV="1">
            <a:off x="-607255" y="3821115"/>
            <a:ext cx="2071702" cy="1588"/>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cxnSp>
        <p:nvCxnSpPr>
          <p:cNvPr id="8" name="7 - Ευθύγραμμο βέλος σύνδεσης"/>
          <p:cNvCxnSpPr/>
          <p:nvPr/>
        </p:nvCxnSpPr>
        <p:spPr>
          <a:xfrm rot="5400000" flipH="1" flipV="1">
            <a:off x="6893735" y="3535363"/>
            <a:ext cx="1071570" cy="1588"/>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642918"/>
            <a:ext cx="8229600" cy="632666"/>
          </a:xfrm>
        </p:spPr>
        <p:txBody>
          <a:bodyPr>
            <a:normAutofit/>
          </a:bodyPr>
          <a:lstStyle/>
          <a:p>
            <a:r>
              <a:rPr lang="el-GR" sz="3200" b="1" dirty="0" smtClean="0">
                <a:latin typeface="Arial" pitchFamily="34" charset="0"/>
                <a:cs typeface="Arial" pitchFamily="34" charset="0"/>
              </a:rPr>
              <a:t>Επιλογή κατηγορίας μαθήματος</a:t>
            </a:r>
            <a:endParaRPr lang="en-US" sz="3200" b="1" dirty="0">
              <a:latin typeface="Arial" pitchFamily="34" charset="0"/>
              <a:cs typeface="Arial" pitchFamily="34" charset="0"/>
            </a:endParaRPr>
          </a:p>
        </p:txBody>
      </p:sp>
      <p:pic>
        <p:nvPicPr>
          <p:cNvPr id="4" name="3 - Θέση περιεχομένου" descr="Screenshot_3.png"/>
          <p:cNvPicPr>
            <a:picLocks noGrp="1" noChangeAspect="1"/>
          </p:cNvPicPr>
          <p:nvPr>
            <p:ph idx="1"/>
          </p:nvPr>
        </p:nvPicPr>
        <p:blipFill>
          <a:blip r:embed="rId2"/>
          <a:stretch>
            <a:fillRect/>
          </a:stretch>
        </p:blipFill>
        <p:spPr>
          <a:xfrm>
            <a:off x="0" y="2949880"/>
            <a:ext cx="8229600" cy="3908120"/>
          </a:xfrm>
        </p:spPr>
      </p:pic>
      <p:sp>
        <p:nvSpPr>
          <p:cNvPr id="5" name="4 - TextBox"/>
          <p:cNvSpPr txBox="1"/>
          <p:nvPr/>
        </p:nvSpPr>
        <p:spPr>
          <a:xfrm>
            <a:off x="71406" y="1844093"/>
            <a:ext cx="6143668" cy="584775"/>
          </a:xfrm>
          <a:prstGeom prst="rect">
            <a:avLst/>
          </a:prstGeom>
          <a:ln w="12700"/>
        </p:spPr>
        <p:style>
          <a:lnRef idx="2">
            <a:schemeClr val="dk1"/>
          </a:lnRef>
          <a:fillRef idx="1">
            <a:schemeClr val="lt1"/>
          </a:fillRef>
          <a:effectRef idx="0">
            <a:schemeClr val="dk1"/>
          </a:effectRef>
          <a:fontRef idx="minor">
            <a:schemeClr val="dk1"/>
          </a:fontRef>
        </p:style>
        <p:txBody>
          <a:bodyPr wrap="square" rtlCol="0">
            <a:spAutoFit/>
          </a:bodyPr>
          <a:lstStyle/>
          <a:p>
            <a:r>
              <a:rPr lang="el-GR" sz="1600" b="1" dirty="0" smtClean="0">
                <a:latin typeface="Arial" pitchFamily="34" charset="0"/>
                <a:cs typeface="Arial" pitchFamily="34" charset="0"/>
              </a:rPr>
              <a:t>Στο πεδίο Κατηγορία Μαθημάτων ο χρήστης επιλέγει σε ποιας κατηγορίας μαθημάτων θέλει να εγγραφεί σε μαθήματα </a:t>
            </a:r>
            <a:endParaRPr lang="en-US" sz="1600" b="1" dirty="0">
              <a:latin typeface="Arial" pitchFamily="34" charset="0"/>
              <a:cs typeface="Arial" pitchFamily="34" charset="0"/>
            </a:endParaRPr>
          </a:p>
        </p:txBody>
      </p:sp>
      <p:cxnSp>
        <p:nvCxnSpPr>
          <p:cNvPr id="6" name="5 - Ευθύγραμμο βέλος σύνδεσης"/>
          <p:cNvCxnSpPr/>
          <p:nvPr/>
        </p:nvCxnSpPr>
        <p:spPr>
          <a:xfrm rot="5400000" flipH="1" flipV="1">
            <a:off x="1500960" y="3571082"/>
            <a:ext cx="2286016" cy="1588"/>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642918"/>
            <a:ext cx="8229600" cy="632666"/>
          </a:xfrm>
        </p:spPr>
        <p:txBody>
          <a:bodyPr>
            <a:normAutofit/>
          </a:bodyPr>
          <a:lstStyle/>
          <a:p>
            <a:r>
              <a:rPr lang="el-GR" sz="3200" b="1" dirty="0" smtClean="0">
                <a:latin typeface="Arial" pitchFamily="34" charset="0"/>
                <a:cs typeface="Arial" pitchFamily="34" charset="0"/>
              </a:rPr>
              <a:t>Επιλογή μαθήματος</a:t>
            </a:r>
            <a:endParaRPr lang="en-US" sz="3200" b="1" dirty="0">
              <a:latin typeface="Arial" pitchFamily="34" charset="0"/>
              <a:cs typeface="Arial" pitchFamily="34" charset="0"/>
            </a:endParaRPr>
          </a:p>
        </p:txBody>
      </p:sp>
      <p:pic>
        <p:nvPicPr>
          <p:cNvPr id="4" name="3 - Θέση περιεχομένου" descr="Screenshot_4.png"/>
          <p:cNvPicPr>
            <a:picLocks noGrp="1" noChangeAspect="1"/>
          </p:cNvPicPr>
          <p:nvPr>
            <p:ph idx="1"/>
          </p:nvPr>
        </p:nvPicPr>
        <p:blipFill>
          <a:blip r:embed="rId2"/>
          <a:stretch>
            <a:fillRect/>
          </a:stretch>
        </p:blipFill>
        <p:spPr>
          <a:xfrm>
            <a:off x="0" y="2857496"/>
            <a:ext cx="5448222" cy="4000504"/>
          </a:xfrm>
        </p:spPr>
      </p:pic>
      <p:sp>
        <p:nvSpPr>
          <p:cNvPr id="5" name="4 - TextBox"/>
          <p:cNvSpPr txBox="1"/>
          <p:nvPr/>
        </p:nvSpPr>
        <p:spPr>
          <a:xfrm>
            <a:off x="5429256" y="785794"/>
            <a:ext cx="3643306" cy="6001643"/>
          </a:xfrm>
          <a:prstGeom prst="rect">
            <a:avLst/>
          </a:prstGeom>
          <a:ln w="12700"/>
        </p:spPr>
        <p:style>
          <a:lnRef idx="2">
            <a:schemeClr val="dk1"/>
          </a:lnRef>
          <a:fillRef idx="1">
            <a:schemeClr val="lt1"/>
          </a:fillRef>
          <a:effectRef idx="0">
            <a:schemeClr val="dk1"/>
          </a:effectRef>
          <a:fontRef idx="minor">
            <a:schemeClr val="dk1"/>
          </a:fontRef>
        </p:style>
        <p:txBody>
          <a:bodyPr wrap="square" rtlCol="0">
            <a:spAutoFit/>
          </a:bodyPr>
          <a:lstStyle/>
          <a:p>
            <a:r>
              <a:rPr lang="el-GR" sz="1600" b="1" dirty="0" smtClean="0">
                <a:latin typeface="Arial" pitchFamily="34" charset="0"/>
                <a:cs typeface="Arial" pitchFamily="34" charset="0"/>
              </a:rPr>
              <a:t>Στην λίστα που εμφανίζεται υπάρχουν τα μαθήματα της κατηγορίας που επέλεξε ο χρήστης. </a:t>
            </a:r>
            <a:r>
              <a:rPr lang="el-GR" sz="1600" b="1" dirty="0" smtClean="0">
                <a:latin typeface="Arial" pitchFamily="34" charset="0"/>
                <a:cs typeface="Arial" pitchFamily="34" charset="0"/>
              </a:rPr>
              <a:t>Κάθε επιλογή από δεξιά προς τα αριστερά έχει ένα κουτάκι επιλογής </a:t>
            </a:r>
            <a:r>
              <a:rPr lang="el-GR" sz="1600" b="1" dirty="0" smtClean="0">
                <a:latin typeface="Arial" pitchFamily="34" charset="0"/>
                <a:cs typeface="Arial" pitchFamily="34" charset="0"/>
              </a:rPr>
              <a:t>μαθήματος, τον τίτλο του μαθήματος, δίπλα από τον τίτλο τον κωδικό του μαθήματος, σε κάποια μαθήματα που απαιτούν κωδικό εγγραφής υπάρχει ένα πλαίσιο συμπλήρωσης, μετά εμφανίζεται το όνομα του καθηγητή του μαθήματος και τέλος ένα σύμβολο λουκέτο που προσδιορίζει αν ένα μάθημα είναι ανοιχτό, κλειστό, απαιτείτε εγγραφή, ανενεργό </a:t>
            </a:r>
          </a:p>
          <a:p>
            <a:endParaRPr lang="el-GR" sz="1600" b="1" dirty="0" smtClean="0">
              <a:latin typeface="Arial" pitchFamily="34" charset="0"/>
              <a:cs typeface="Arial" pitchFamily="34" charset="0"/>
            </a:endParaRPr>
          </a:p>
          <a:p>
            <a:r>
              <a:rPr lang="el-GR" sz="1600" b="1" dirty="0" smtClean="0">
                <a:latin typeface="Arial" pitchFamily="34" charset="0"/>
                <a:cs typeface="Arial" pitchFamily="34" charset="0"/>
              </a:rPr>
              <a:t>Δ</a:t>
            </a:r>
            <a:r>
              <a:rPr lang="el-GR" sz="1600" b="1" dirty="0" smtClean="0">
                <a:latin typeface="Arial" pitchFamily="34" charset="0"/>
                <a:cs typeface="Arial" pitchFamily="34" charset="0"/>
              </a:rPr>
              <a:t>ιαλέγει σε ποιο θέλει να εγγραφεί, αν απαιτείτε κωδικός εγγραφής τον συμπληρώνει και επιλέγει το κουτί επιλογής, αν δεν απαιτείτε κωδικός εγγραφής επιλέγει το κουτί επιλογής απ ευθείας</a:t>
            </a:r>
          </a:p>
        </p:txBody>
      </p:sp>
      <p:cxnSp>
        <p:nvCxnSpPr>
          <p:cNvPr id="12" name="11 - Γωνιακή σύνδεση"/>
          <p:cNvCxnSpPr/>
          <p:nvPr/>
        </p:nvCxnSpPr>
        <p:spPr>
          <a:xfrm rot="5400000" flipH="1" flipV="1">
            <a:off x="3179171" y="4250325"/>
            <a:ext cx="2714218" cy="1785948"/>
          </a:xfrm>
          <a:prstGeom prst="bentConnector2">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14356"/>
            <a:ext cx="8229600" cy="561228"/>
          </a:xfrm>
        </p:spPr>
        <p:txBody>
          <a:bodyPr>
            <a:normAutofit/>
          </a:bodyPr>
          <a:lstStyle/>
          <a:p>
            <a:r>
              <a:rPr lang="el-GR" sz="3200" b="1" dirty="0" smtClean="0">
                <a:latin typeface="Arial" pitchFamily="34" charset="0"/>
                <a:cs typeface="Arial" pitchFamily="34" charset="0"/>
              </a:rPr>
              <a:t>Εγγραφή μαθήματος</a:t>
            </a:r>
            <a:endParaRPr lang="en-US" sz="3200" b="1" dirty="0">
              <a:latin typeface="Arial" pitchFamily="34" charset="0"/>
              <a:cs typeface="Arial" pitchFamily="34" charset="0"/>
            </a:endParaRPr>
          </a:p>
        </p:txBody>
      </p:sp>
      <p:pic>
        <p:nvPicPr>
          <p:cNvPr id="4" name="3 - Θέση περιεχομένου" descr="Screenshot_5.png"/>
          <p:cNvPicPr>
            <a:picLocks noGrp="1" noChangeAspect="1"/>
          </p:cNvPicPr>
          <p:nvPr>
            <p:ph idx="1"/>
          </p:nvPr>
        </p:nvPicPr>
        <p:blipFill>
          <a:blip r:embed="rId2"/>
          <a:stretch>
            <a:fillRect/>
          </a:stretch>
        </p:blipFill>
        <p:spPr>
          <a:xfrm>
            <a:off x="500034" y="4786323"/>
            <a:ext cx="8215370" cy="857256"/>
          </a:xfrm>
        </p:spPr>
      </p:pic>
      <p:sp>
        <p:nvSpPr>
          <p:cNvPr id="5" name="4 - TextBox"/>
          <p:cNvSpPr txBox="1"/>
          <p:nvPr/>
        </p:nvSpPr>
        <p:spPr>
          <a:xfrm>
            <a:off x="1500166" y="1812185"/>
            <a:ext cx="6072230" cy="1815882"/>
          </a:xfrm>
          <a:prstGeom prst="rect">
            <a:avLst/>
          </a:prstGeom>
          <a:ln w="12700"/>
        </p:spPr>
        <p:style>
          <a:lnRef idx="2">
            <a:schemeClr val="dk1"/>
          </a:lnRef>
          <a:fillRef idx="1">
            <a:schemeClr val="lt1"/>
          </a:fillRef>
          <a:effectRef idx="0">
            <a:schemeClr val="dk1"/>
          </a:effectRef>
          <a:fontRef idx="minor">
            <a:schemeClr val="dk1"/>
          </a:fontRef>
        </p:style>
        <p:txBody>
          <a:bodyPr wrap="square" rtlCol="0">
            <a:spAutoFit/>
          </a:bodyPr>
          <a:lstStyle/>
          <a:p>
            <a:r>
              <a:rPr lang="el-GR" sz="1600" b="1" dirty="0" smtClean="0">
                <a:latin typeface="Arial" pitchFamily="34" charset="0"/>
                <a:cs typeface="Arial" pitchFamily="34" charset="0"/>
              </a:rPr>
              <a:t>Για το μάθημα Συστήματα ηλεκτρονικού εμπορίου με έμφαση στο ψηφιακό μάρκετινγκ απαιτείτε ο κωδικός (</a:t>
            </a:r>
            <a:r>
              <a:rPr lang="en-US" sz="1600" b="1" dirty="0" err="1" smtClean="0">
                <a:latin typeface="Arial" pitchFamily="34" charset="0"/>
                <a:cs typeface="Arial" pitchFamily="34" charset="0"/>
              </a:rPr>
              <a:t>antoalex</a:t>
            </a:r>
            <a:r>
              <a:rPr lang="en-US" sz="1600" b="1" dirty="0" smtClean="0">
                <a:latin typeface="Arial" pitchFamily="34" charset="0"/>
                <a:cs typeface="Arial" pitchFamily="34" charset="0"/>
              </a:rPr>
              <a:t>),</a:t>
            </a:r>
            <a:r>
              <a:rPr lang="el-GR" sz="1600" b="1" dirty="0" smtClean="0">
                <a:latin typeface="Arial" pitchFamily="34" charset="0"/>
                <a:cs typeface="Arial" pitchFamily="34" charset="0"/>
              </a:rPr>
              <a:t> αν συμπληρωθεί σωστά τότε εμφανίζεται ένα πράσινο τικ και μπορεί ο χρήστης να επιλέξει το κουτί επιλογής. Όταν κάνει και το τελευταίο βήμα μέσα στο κουτί επιλογής εμφανίζεται ένα μαύρο τικ που σημαίνει ότι έχει εγγραφεί επιτυχώς σε αυτό το μάθημα</a:t>
            </a:r>
            <a:endParaRPr lang="en-US" sz="1600" b="1" dirty="0">
              <a:latin typeface="Arial" pitchFamily="34" charset="0"/>
              <a:cs typeface="Arial" pitchFamily="34" charset="0"/>
            </a:endParaRPr>
          </a:p>
        </p:txBody>
      </p:sp>
      <p:sp>
        <p:nvSpPr>
          <p:cNvPr id="6" name="5 - Ορθογώνιο"/>
          <p:cNvSpPr/>
          <p:nvPr/>
        </p:nvSpPr>
        <p:spPr>
          <a:xfrm>
            <a:off x="2571736" y="5143512"/>
            <a:ext cx="1571636" cy="3571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6 - Ορθογώνιο"/>
          <p:cNvSpPr/>
          <p:nvPr/>
        </p:nvSpPr>
        <p:spPr>
          <a:xfrm flipH="1">
            <a:off x="642910" y="4857760"/>
            <a:ext cx="366714" cy="3571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7 - Ευθύγραμμο βέλος σύνδεσης"/>
          <p:cNvCxnSpPr/>
          <p:nvPr/>
        </p:nvCxnSpPr>
        <p:spPr>
          <a:xfrm rot="5400000" flipH="1" flipV="1">
            <a:off x="2535222" y="4392619"/>
            <a:ext cx="1500198" cy="1589"/>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cxnSp>
        <p:nvCxnSpPr>
          <p:cNvPr id="11" name="10 - Shape"/>
          <p:cNvCxnSpPr>
            <a:stCxn id="7" idx="0"/>
          </p:cNvCxnSpPr>
          <p:nvPr/>
        </p:nvCxnSpPr>
        <p:spPr>
          <a:xfrm rot="5400000" flipH="1" flipV="1">
            <a:off x="1770439" y="3342084"/>
            <a:ext cx="571504" cy="2459849"/>
          </a:xfrm>
          <a:prstGeom prst="bentConnector2">
            <a:avLst/>
          </a:prstGeom>
          <a:ln>
            <a:solidFill>
              <a:srgbClr val="FF0000"/>
            </a:solidFill>
          </a:ln>
        </p:spPr>
        <p:style>
          <a:lnRef idx="2">
            <a:schemeClr val="dk1"/>
          </a:lnRef>
          <a:fillRef idx="0">
            <a:schemeClr val="dk1"/>
          </a:fillRef>
          <a:effectRef idx="1">
            <a:schemeClr val="dk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24632"/>
            <a:ext cx="8229600" cy="561228"/>
          </a:xfrm>
        </p:spPr>
        <p:txBody>
          <a:bodyPr>
            <a:normAutofit/>
          </a:bodyPr>
          <a:lstStyle/>
          <a:p>
            <a:r>
              <a:rPr lang="el-GR" sz="3200" b="1" dirty="0" smtClean="0">
                <a:latin typeface="Arial" pitchFamily="34" charset="0"/>
                <a:cs typeface="Arial" pitchFamily="34" charset="0"/>
              </a:rPr>
              <a:t>Αρχική σελίδα με εγγεγραμμένα μαθήματα</a:t>
            </a:r>
            <a:endParaRPr lang="en-US" sz="3200" b="1" dirty="0">
              <a:latin typeface="Arial" pitchFamily="34" charset="0"/>
              <a:cs typeface="Arial" pitchFamily="34" charset="0"/>
            </a:endParaRPr>
          </a:p>
        </p:txBody>
      </p:sp>
      <p:pic>
        <p:nvPicPr>
          <p:cNvPr id="4" name="3 - Θέση περιεχομένου" descr="Screenshot_6.png"/>
          <p:cNvPicPr>
            <a:picLocks noGrp="1" noChangeAspect="1"/>
          </p:cNvPicPr>
          <p:nvPr>
            <p:ph idx="1"/>
          </p:nvPr>
        </p:nvPicPr>
        <p:blipFill>
          <a:blip r:embed="rId2"/>
          <a:stretch>
            <a:fillRect/>
          </a:stretch>
        </p:blipFill>
        <p:spPr>
          <a:xfrm>
            <a:off x="1" y="2846094"/>
            <a:ext cx="6858016" cy="4011906"/>
          </a:xfrm>
        </p:spPr>
      </p:pic>
      <p:sp>
        <p:nvSpPr>
          <p:cNvPr id="5" name="4 - TextBox"/>
          <p:cNvSpPr txBox="1"/>
          <p:nvPr/>
        </p:nvSpPr>
        <p:spPr>
          <a:xfrm>
            <a:off x="428596" y="1857364"/>
            <a:ext cx="4357718" cy="830997"/>
          </a:xfrm>
          <a:prstGeom prst="rect">
            <a:avLst/>
          </a:prstGeom>
          <a:ln w="12700"/>
        </p:spPr>
        <p:style>
          <a:lnRef idx="2">
            <a:schemeClr val="dk1"/>
          </a:lnRef>
          <a:fillRef idx="1">
            <a:schemeClr val="lt1"/>
          </a:fillRef>
          <a:effectRef idx="0">
            <a:schemeClr val="dk1"/>
          </a:effectRef>
          <a:fontRef idx="minor">
            <a:schemeClr val="dk1"/>
          </a:fontRef>
        </p:style>
        <p:txBody>
          <a:bodyPr wrap="square" rtlCol="0">
            <a:spAutoFit/>
          </a:bodyPr>
          <a:lstStyle/>
          <a:p>
            <a:r>
              <a:rPr lang="el-GR" sz="1600" b="1" dirty="0" smtClean="0">
                <a:latin typeface="Arial" pitchFamily="34" charset="0"/>
                <a:cs typeface="Arial" pitchFamily="34" charset="0"/>
              </a:rPr>
              <a:t>Στο κέντρο της αρχικής σελίδας εμφανίζονται τα μαθήματα στα οποία είναι εγγεγραμμένος ο χρήστης</a:t>
            </a:r>
            <a:endParaRPr lang="en-US" sz="1600" b="1" dirty="0">
              <a:latin typeface="Arial" pitchFamily="34" charset="0"/>
              <a:cs typeface="Arial" pitchFamily="34" charset="0"/>
            </a:endParaRPr>
          </a:p>
        </p:txBody>
      </p:sp>
      <p:sp>
        <p:nvSpPr>
          <p:cNvPr id="6" name="5 - TextBox"/>
          <p:cNvSpPr txBox="1"/>
          <p:nvPr/>
        </p:nvSpPr>
        <p:spPr>
          <a:xfrm>
            <a:off x="7000892" y="4510169"/>
            <a:ext cx="2071702" cy="2062103"/>
          </a:xfrm>
          <a:prstGeom prst="rect">
            <a:avLst/>
          </a:prstGeom>
          <a:ln w="12700"/>
        </p:spPr>
        <p:style>
          <a:lnRef idx="2">
            <a:schemeClr val="dk1"/>
          </a:lnRef>
          <a:fillRef idx="1">
            <a:schemeClr val="lt1"/>
          </a:fillRef>
          <a:effectRef idx="0">
            <a:schemeClr val="dk1"/>
          </a:effectRef>
          <a:fontRef idx="minor">
            <a:schemeClr val="dk1"/>
          </a:fontRef>
        </p:style>
        <p:txBody>
          <a:bodyPr wrap="square" rtlCol="0">
            <a:spAutoFit/>
          </a:bodyPr>
          <a:lstStyle/>
          <a:p>
            <a:r>
              <a:rPr lang="el-GR" sz="1600" b="1" dirty="0" smtClean="0">
                <a:latin typeface="Arial" pitchFamily="34" charset="0"/>
                <a:cs typeface="Arial" pitchFamily="34" charset="0"/>
              </a:rPr>
              <a:t>Στο κέντρο της σελίδας και κάτω από το πεδίο των εγγεγραμμένων μαθημάτων  υπάρχουν οι τελευταίες ανακοινώσεις τους</a:t>
            </a:r>
            <a:endParaRPr lang="en-US" sz="1600" b="1" dirty="0">
              <a:latin typeface="Arial" pitchFamily="34" charset="0"/>
              <a:cs typeface="Arial" pitchFamily="34" charset="0"/>
            </a:endParaRPr>
          </a:p>
        </p:txBody>
      </p:sp>
      <p:sp>
        <p:nvSpPr>
          <p:cNvPr id="7" name="6 - TextBox"/>
          <p:cNvSpPr txBox="1"/>
          <p:nvPr/>
        </p:nvSpPr>
        <p:spPr>
          <a:xfrm>
            <a:off x="6357950" y="1428736"/>
            <a:ext cx="2071702" cy="1323439"/>
          </a:xfrm>
          <a:prstGeom prst="rect">
            <a:avLst/>
          </a:prstGeom>
          <a:ln w="12700"/>
        </p:spPr>
        <p:style>
          <a:lnRef idx="2">
            <a:schemeClr val="dk1"/>
          </a:lnRef>
          <a:fillRef idx="1">
            <a:schemeClr val="lt1"/>
          </a:fillRef>
          <a:effectRef idx="0">
            <a:schemeClr val="dk1"/>
          </a:effectRef>
          <a:fontRef idx="minor">
            <a:schemeClr val="dk1"/>
          </a:fontRef>
        </p:style>
        <p:txBody>
          <a:bodyPr wrap="square" rtlCol="0">
            <a:spAutoFit/>
          </a:bodyPr>
          <a:lstStyle/>
          <a:p>
            <a:r>
              <a:rPr lang="el-GR" sz="1600" b="1" dirty="0" smtClean="0">
                <a:latin typeface="Arial" pitchFamily="34" charset="0"/>
                <a:cs typeface="Arial" pitchFamily="34" charset="0"/>
              </a:rPr>
              <a:t>Στην αρχική σελίδα πλέον υπάρχει δεξιά ένα ημερολόγιο όλων των μαθημάτων</a:t>
            </a:r>
            <a:endParaRPr lang="en-US" sz="1600" b="1" dirty="0">
              <a:latin typeface="Arial" pitchFamily="34" charset="0"/>
              <a:cs typeface="Arial" pitchFamily="34" charset="0"/>
            </a:endParaRPr>
          </a:p>
        </p:txBody>
      </p:sp>
      <p:cxnSp>
        <p:nvCxnSpPr>
          <p:cNvPr id="10" name="9 - Ευθύγραμμο βέλος σύνδεσης"/>
          <p:cNvCxnSpPr/>
          <p:nvPr/>
        </p:nvCxnSpPr>
        <p:spPr>
          <a:xfrm rot="5400000" flipH="1" flipV="1">
            <a:off x="2536812" y="3035298"/>
            <a:ext cx="642942" cy="1587"/>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cxnSp>
        <p:nvCxnSpPr>
          <p:cNvPr id="12" name="11 - Ευθύγραμμο βέλος σύνδεσης"/>
          <p:cNvCxnSpPr/>
          <p:nvPr/>
        </p:nvCxnSpPr>
        <p:spPr>
          <a:xfrm rot="5400000" flipH="1" flipV="1">
            <a:off x="6500826" y="3071810"/>
            <a:ext cx="571504" cy="1588"/>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cxnSp>
        <p:nvCxnSpPr>
          <p:cNvPr id="13" name="12 - Ευθύγραμμο βέλος σύνδεσης"/>
          <p:cNvCxnSpPr/>
          <p:nvPr/>
        </p:nvCxnSpPr>
        <p:spPr>
          <a:xfrm flipV="1">
            <a:off x="4429125" y="6500834"/>
            <a:ext cx="2571769" cy="1"/>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85794"/>
            <a:ext cx="8472518" cy="489790"/>
          </a:xfrm>
        </p:spPr>
        <p:txBody>
          <a:bodyPr>
            <a:noAutofit/>
          </a:bodyPr>
          <a:lstStyle/>
          <a:p>
            <a:r>
              <a:rPr lang="el-GR" sz="3200" b="1" dirty="0" smtClean="0">
                <a:latin typeface="Arial" pitchFamily="34" charset="0"/>
                <a:cs typeface="Arial" pitchFamily="34" charset="0"/>
              </a:rPr>
              <a:t>Περιγραφή και μενού επιλογών μαθήματος</a:t>
            </a:r>
            <a:endParaRPr lang="en-US" sz="3200" b="1" dirty="0">
              <a:latin typeface="Arial" pitchFamily="34" charset="0"/>
              <a:cs typeface="Arial" pitchFamily="34" charset="0"/>
            </a:endParaRPr>
          </a:p>
        </p:txBody>
      </p:sp>
      <p:pic>
        <p:nvPicPr>
          <p:cNvPr id="4" name="3 - Θέση περιεχομένου" descr="Screenshot_7.png"/>
          <p:cNvPicPr>
            <a:picLocks noGrp="1" noChangeAspect="1"/>
          </p:cNvPicPr>
          <p:nvPr>
            <p:ph idx="1"/>
          </p:nvPr>
        </p:nvPicPr>
        <p:blipFill>
          <a:blip r:embed="rId2"/>
          <a:stretch>
            <a:fillRect/>
          </a:stretch>
        </p:blipFill>
        <p:spPr>
          <a:xfrm>
            <a:off x="0" y="2468563"/>
            <a:ext cx="7517624" cy="4389437"/>
          </a:xfrm>
        </p:spPr>
      </p:pic>
      <p:sp>
        <p:nvSpPr>
          <p:cNvPr id="5" name="4 - TextBox"/>
          <p:cNvSpPr txBox="1"/>
          <p:nvPr/>
        </p:nvSpPr>
        <p:spPr>
          <a:xfrm>
            <a:off x="4572000" y="1629779"/>
            <a:ext cx="4357718" cy="584775"/>
          </a:xfrm>
          <a:prstGeom prst="rect">
            <a:avLst/>
          </a:prstGeom>
          <a:ln w="12700"/>
        </p:spPr>
        <p:style>
          <a:lnRef idx="2">
            <a:schemeClr val="dk1"/>
          </a:lnRef>
          <a:fillRef idx="1">
            <a:schemeClr val="lt1"/>
          </a:fillRef>
          <a:effectRef idx="0">
            <a:schemeClr val="dk1"/>
          </a:effectRef>
          <a:fontRef idx="minor">
            <a:schemeClr val="dk1"/>
          </a:fontRef>
        </p:style>
        <p:txBody>
          <a:bodyPr wrap="square" rtlCol="0">
            <a:spAutoFit/>
          </a:bodyPr>
          <a:lstStyle/>
          <a:p>
            <a:r>
              <a:rPr lang="el-GR" sz="1600" b="1" dirty="0" smtClean="0">
                <a:latin typeface="Arial" pitchFamily="34" charset="0"/>
                <a:cs typeface="Arial" pitchFamily="34" charset="0"/>
              </a:rPr>
              <a:t>Στο κέντρο της αρχικής σελίδας του μαθήματος υπάρχει η περιγραφή του</a:t>
            </a:r>
            <a:endParaRPr lang="en-US" sz="1600" b="1" dirty="0">
              <a:latin typeface="Arial" pitchFamily="34" charset="0"/>
              <a:cs typeface="Arial" pitchFamily="34" charset="0"/>
            </a:endParaRPr>
          </a:p>
        </p:txBody>
      </p:sp>
      <p:sp>
        <p:nvSpPr>
          <p:cNvPr id="6" name="5 - TextBox"/>
          <p:cNvSpPr txBox="1"/>
          <p:nvPr/>
        </p:nvSpPr>
        <p:spPr>
          <a:xfrm>
            <a:off x="71406" y="1240681"/>
            <a:ext cx="4357718" cy="830997"/>
          </a:xfrm>
          <a:prstGeom prst="rect">
            <a:avLst/>
          </a:prstGeom>
          <a:ln w="12700"/>
        </p:spPr>
        <p:style>
          <a:lnRef idx="2">
            <a:schemeClr val="dk1"/>
          </a:lnRef>
          <a:fillRef idx="1">
            <a:schemeClr val="lt1"/>
          </a:fillRef>
          <a:effectRef idx="0">
            <a:schemeClr val="dk1"/>
          </a:effectRef>
          <a:fontRef idx="minor">
            <a:schemeClr val="dk1"/>
          </a:fontRef>
        </p:style>
        <p:txBody>
          <a:bodyPr wrap="square" rtlCol="0">
            <a:spAutoFit/>
          </a:bodyPr>
          <a:lstStyle/>
          <a:p>
            <a:r>
              <a:rPr lang="el-GR" sz="1600" b="1" dirty="0" smtClean="0">
                <a:latin typeface="Arial" pitchFamily="34" charset="0"/>
                <a:cs typeface="Arial" pitchFamily="34" charset="0"/>
              </a:rPr>
              <a:t>Στη δεξιά πλευρά της αρχικής σελίδας τους μαθήματος υπάρχει το μενού επιλογών. </a:t>
            </a:r>
            <a:endParaRPr lang="en-US" sz="1600" b="1" dirty="0">
              <a:latin typeface="Arial" pitchFamily="34" charset="0"/>
              <a:cs typeface="Arial" pitchFamily="34" charset="0"/>
            </a:endParaRPr>
          </a:p>
        </p:txBody>
      </p:sp>
      <p:cxnSp>
        <p:nvCxnSpPr>
          <p:cNvPr id="7" name="6 - Ευθύγραμμο βέλος σύνδεσης"/>
          <p:cNvCxnSpPr/>
          <p:nvPr/>
        </p:nvCxnSpPr>
        <p:spPr>
          <a:xfrm rot="5400000" flipH="1" flipV="1">
            <a:off x="285719" y="2571744"/>
            <a:ext cx="1000132" cy="1"/>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cxnSp>
        <p:nvCxnSpPr>
          <p:cNvPr id="8" name="7 - Ευθύγραμμο βέλος σύνδεσης"/>
          <p:cNvCxnSpPr/>
          <p:nvPr/>
        </p:nvCxnSpPr>
        <p:spPr>
          <a:xfrm rot="5400000" flipH="1" flipV="1">
            <a:off x="6107918" y="2607463"/>
            <a:ext cx="785819" cy="2"/>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14356"/>
            <a:ext cx="8229600" cy="561228"/>
          </a:xfrm>
        </p:spPr>
        <p:txBody>
          <a:bodyPr>
            <a:normAutofit/>
          </a:bodyPr>
          <a:lstStyle/>
          <a:p>
            <a:r>
              <a:rPr lang="el-GR" sz="3200" b="1" dirty="0" smtClean="0">
                <a:latin typeface="Arial" pitchFamily="34" charset="0"/>
                <a:cs typeface="Arial" pitchFamily="34" charset="0"/>
              </a:rPr>
              <a:t>Πεδία αρχικής σελίδας μαθήματος</a:t>
            </a:r>
            <a:endParaRPr lang="en-US" sz="3200" b="1" dirty="0">
              <a:latin typeface="Arial" pitchFamily="34" charset="0"/>
              <a:cs typeface="Arial" pitchFamily="34" charset="0"/>
            </a:endParaRPr>
          </a:p>
        </p:txBody>
      </p:sp>
      <p:pic>
        <p:nvPicPr>
          <p:cNvPr id="4" name="3 - Θέση περιεχομένου" descr="Screenshot_8.png"/>
          <p:cNvPicPr>
            <a:picLocks noGrp="1" noChangeAspect="1"/>
          </p:cNvPicPr>
          <p:nvPr>
            <p:ph idx="1"/>
          </p:nvPr>
        </p:nvPicPr>
        <p:blipFill>
          <a:blip r:embed="rId2"/>
          <a:stretch>
            <a:fillRect/>
          </a:stretch>
        </p:blipFill>
        <p:spPr>
          <a:xfrm>
            <a:off x="0" y="2571744"/>
            <a:ext cx="7180337" cy="4286256"/>
          </a:xfrm>
        </p:spPr>
      </p:pic>
      <p:sp>
        <p:nvSpPr>
          <p:cNvPr id="5" name="4 - TextBox"/>
          <p:cNvSpPr txBox="1"/>
          <p:nvPr/>
        </p:nvSpPr>
        <p:spPr>
          <a:xfrm>
            <a:off x="71406" y="1351650"/>
            <a:ext cx="6000792" cy="1077218"/>
          </a:xfrm>
          <a:prstGeom prst="rect">
            <a:avLst/>
          </a:prstGeom>
          <a:ln w="12700"/>
        </p:spPr>
        <p:style>
          <a:lnRef idx="2">
            <a:schemeClr val="dk1"/>
          </a:lnRef>
          <a:fillRef idx="1">
            <a:schemeClr val="lt1"/>
          </a:fillRef>
          <a:effectRef idx="0">
            <a:schemeClr val="dk1"/>
          </a:effectRef>
          <a:fontRef idx="minor">
            <a:schemeClr val="dk1"/>
          </a:fontRef>
        </p:style>
        <p:txBody>
          <a:bodyPr wrap="square" rtlCol="0">
            <a:spAutoFit/>
          </a:bodyPr>
          <a:lstStyle/>
          <a:p>
            <a:r>
              <a:rPr lang="el-GR" sz="1600" b="1" dirty="0" smtClean="0">
                <a:latin typeface="Arial" pitchFamily="34" charset="0"/>
                <a:cs typeface="Arial" pitchFamily="34" charset="0"/>
              </a:rPr>
              <a:t>Στο κέντρο της αρχικής σελίδας του μαθήματος και κάτω από την περιγραφή υπάρχει το πεδίο Θεματικές Ενότητες. Σε αυτό περιέχονται πληροφορίες για κάθε ενότητα και το αντίστοιχο μάθημα της γραμμής μάθησης</a:t>
            </a:r>
            <a:endParaRPr lang="en-US" sz="1600" b="1" dirty="0">
              <a:latin typeface="Arial" pitchFamily="34" charset="0"/>
              <a:cs typeface="Arial" pitchFamily="34" charset="0"/>
            </a:endParaRPr>
          </a:p>
        </p:txBody>
      </p:sp>
      <p:cxnSp>
        <p:nvCxnSpPr>
          <p:cNvPr id="6" name="5 - Ευθύγραμμο βέλος σύνδεσης"/>
          <p:cNvCxnSpPr/>
          <p:nvPr/>
        </p:nvCxnSpPr>
        <p:spPr>
          <a:xfrm rot="5400000" flipH="1" flipV="1">
            <a:off x="3357555" y="2643182"/>
            <a:ext cx="428628" cy="1"/>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sp>
        <p:nvSpPr>
          <p:cNvPr id="10" name="9 - TextBox"/>
          <p:cNvSpPr txBox="1"/>
          <p:nvPr/>
        </p:nvSpPr>
        <p:spPr>
          <a:xfrm>
            <a:off x="7358082" y="1571612"/>
            <a:ext cx="1428760" cy="1323439"/>
          </a:xfrm>
          <a:prstGeom prst="rect">
            <a:avLst/>
          </a:prstGeom>
          <a:ln w="12700"/>
        </p:spPr>
        <p:style>
          <a:lnRef idx="2">
            <a:schemeClr val="dk1"/>
          </a:lnRef>
          <a:fillRef idx="1">
            <a:schemeClr val="lt1"/>
          </a:fillRef>
          <a:effectRef idx="0">
            <a:schemeClr val="dk1"/>
          </a:effectRef>
          <a:fontRef idx="minor">
            <a:schemeClr val="dk1"/>
          </a:fontRef>
        </p:style>
        <p:txBody>
          <a:bodyPr wrap="square" rtlCol="0">
            <a:spAutoFit/>
          </a:bodyPr>
          <a:lstStyle/>
          <a:p>
            <a:r>
              <a:rPr lang="el-GR" sz="1600" b="1" dirty="0" smtClean="0">
                <a:latin typeface="Arial" pitchFamily="34" charset="0"/>
                <a:cs typeface="Arial" pitchFamily="34" charset="0"/>
              </a:rPr>
              <a:t>Δεξιά υπάρχει το ημερολόγιο του μαθήματος</a:t>
            </a:r>
            <a:endParaRPr lang="en-US" sz="1600" b="1" dirty="0">
              <a:latin typeface="Arial" pitchFamily="34" charset="0"/>
              <a:cs typeface="Arial" pitchFamily="34" charset="0"/>
            </a:endParaRPr>
          </a:p>
        </p:txBody>
      </p:sp>
      <p:sp>
        <p:nvSpPr>
          <p:cNvPr id="11" name="10 - TextBox"/>
          <p:cNvSpPr txBox="1"/>
          <p:nvPr/>
        </p:nvSpPr>
        <p:spPr>
          <a:xfrm>
            <a:off x="7286644" y="3786190"/>
            <a:ext cx="1714512" cy="1815882"/>
          </a:xfrm>
          <a:prstGeom prst="rect">
            <a:avLst/>
          </a:prstGeom>
          <a:ln w="12700"/>
        </p:spPr>
        <p:style>
          <a:lnRef idx="2">
            <a:schemeClr val="dk1"/>
          </a:lnRef>
          <a:fillRef idx="1">
            <a:schemeClr val="lt1"/>
          </a:fillRef>
          <a:effectRef idx="0">
            <a:schemeClr val="dk1"/>
          </a:effectRef>
          <a:fontRef idx="minor">
            <a:schemeClr val="dk1"/>
          </a:fontRef>
        </p:style>
        <p:txBody>
          <a:bodyPr wrap="square" rtlCol="0">
            <a:spAutoFit/>
          </a:bodyPr>
          <a:lstStyle/>
          <a:p>
            <a:r>
              <a:rPr lang="el-GR" sz="1600" b="1" dirty="0" smtClean="0">
                <a:latin typeface="Arial" pitchFamily="34" charset="0"/>
                <a:cs typeface="Arial" pitchFamily="34" charset="0"/>
              </a:rPr>
              <a:t>Δεξιά και κάτω από το ημερολόγιο υπάρχουν οι τελευταίες ανακοινώσεις του μαθήματος</a:t>
            </a:r>
            <a:endParaRPr lang="en-US" sz="1600" b="1" dirty="0">
              <a:latin typeface="Arial" pitchFamily="34" charset="0"/>
              <a:cs typeface="Arial" pitchFamily="34" charset="0"/>
            </a:endParaRPr>
          </a:p>
        </p:txBody>
      </p:sp>
      <p:cxnSp>
        <p:nvCxnSpPr>
          <p:cNvPr id="14" name="13 - Shape"/>
          <p:cNvCxnSpPr>
            <a:endCxn id="11" idx="2"/>
          </p:cNvCxnSpPr>
          <p:nvPr/>
        </p:nvCxnSpPr>
        <p:spPr>
          <a:xfrm flipV="1">
            <a:off x="7072330" y="5602072"/>
            <a:ext cx="1071570" cy="541572"/>
          </a:xfrm>
          <a:prstGeom prst="bentConnector2">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cxnSp>
        <p:nvCxnSpPr>
          <p:cNvPr id="15" name="14 - Shape"/>
          <p:cNvCxnSpPr/>
          <p:nvPr/>
        </p:nvCxnSpPr>
        <p:spPr>
          <a:xfrm flipV="1">
            <a:off x="7072330" y="2928934"/>
            <a:ext cx="1071570" cy="541572"/>
          </a:xfrm>
          <a:prstGeom prst="bentConnector2">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Ροή">
  <a:themeElements>
    <a:clrScheme name="Ροή">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Ροή">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Ροή">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297</TotalTime>
  <Words>1077</Words>
  <PresentationFormat>Προβολή στην οθόνη (4:3)</PresentationFormat>
  <Paragraphs>63</Paragraphs>
  <Slides>22</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22</vt:i4>
      </vt:variant>
    </vt:vector>
  </HeadingPairs>
  <TitlesOfParts>
    <vt:vector size="23" baseType="lpstr">
      <vt:lpstr>Ροή</vt:lpstr>
      <vt:lpstr>Οδηγός χρήσης της πλατφόρμας </vt:lpstr>
      <vt:lpstr>Σελίδα σύνδεσης </vt:lpstr>
      <vt:lpstr>Αρχική σελίδα συνδεδεμένου χρήστη</vt:lpstr>
      <vt:lpstr>Επιλογή κατηγορίας μαθήματος</vt:lpstr>
      <vt:lpstr>Επιλογή μαθήματος</vt:lpstr>
      <vt:lpstr>Εγγραφή μαθήματος</vt:lpstr>
      <vt:lpstr>Αρχική σελίδα με εγγεγραμμένα μαθήματα</vt:lpstr>
      <vt:lpstr>Περιγραφή και μενού επιλογών μαθήματος</vt:lpstr>
      <vt:lpstr>Πεδία αρχικής σελίδας μαθήματος</vt:lpstr>
      <vt:lpstr>Θεματικές ενότητες</vt:lpstr>
      <vt:lpstr>Εκπαιδευτικό περιβάλλον θεματικής ενότητας</vt:lpstr>
      <vt:lpstr>Ανακοινώσεις</vt:lpstr>
      <vt:lpstr>Βαθμολόγιο</vt:lpstr>
      <vt:lpstr>Γραμμή μάθησης</vt:lpstr>
      <vt:lpstr>Έγγραφα</vt:lpstr>
      <vt:lpstr>Εργασίες</vt:lpstr>
      <vt:lpstr>Ερωτηματολόγια</vt:lpstr>
      <vt:lpstr>Ημερολόγιο</vt:lpstr>
      <vt:lpstr>Κουβεντούλα</vt:lpstr>
      <vt:lpstr>Μηνύματα</vt:lpstr>
      <vt:lpstr>Πληροφορίες</vt:lpstr>
      <vt:lpstr>Σύνδεσμοι</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spithas</dc:creator>
  <cp:lastModifiedBy>spithas</cp:lastModifiedBy>
  <cp:revision>33</cp:revision>
  <dcterms:created xsi:type="dcterms:W3CDTF">2018-11-09T13:58:51Z</dcterms:created>
  <dcterms:modified xsi:type="dcterms:W3CDTF">2018-11-10T20:34:32Z</dcterms:modified>
</cp:coreProperties>
</file>