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74" r:id="rId2"/>
    <p:sldId id="257" r:id="rId3"/>
    <p:sldId id="258" r:id="rId4"/>
    <p:sldId id="259" r:id="rId5"/>
    <p:sldId id="260" r:id="rId6"/>
    <p:sldId id="261" r:id="rId7"/>
    <p:sldId id="262" r:id="rId8"/>
    <p:sldId id="263" r:id="rId9"/>
    <p:sldId id="264" r:id="rId10"/>
    <p:sldId id="266" r:id="rId11"/>
    <p:sldId id="265" r:id="rId12"/>
    <p:sldId id="268" r:id="rId13"/>
    <p:sldId id="267" r:id="rId14"/>
    <p:sldId id="269" r:id="rId15"/>
    <p:sldId id="271" r:id="rId16"/>
    <p:sldId id="272" r:id="rId17"/>
    <p:sldId id="270" r:id="rId18"/>
    <p:sldId id="273" r:id="rId19"/>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100" d="100"/>
          <a:sy n="100" d="100"/>
        </p:scale>
        <p:origin x="-516" y="60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bg>
      <p:bgRef idx="1002">
        <a:schemeClr val="bg2"/>
      </p:bgRef>
    </p:bg>
    <p:spTree>
      <p:nvGrpSpPr>
        <p:cNvPr id="1" name=""/>
        <p:cNvGrpSpPr/>
        <p:nvPr/>
      </p:nvGrpSpPr>
      <p:grpSpPr>
        <a:xfrm>
          <a:off x="0" y="0"/>
          <a:ext cx="0" cy="0"/>
          <a:chOff x="0" y="0"/>
          <a:chExt cx="0" cy="0"/>
        </a:xfrm>
      </p:grpSpPr>
      <p:sp>
        <p:nvSpPr>
          <p:cNvPr id="9" name="8 - Τίτλος"/>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l-GR" smtClean="0"/>
              <a:t>Kλικ για επεξεργασία του τίτλου</a:t>
            </a:r>
            <a:endParaRPr kumimoji="0" lang="en-US"/>
          </a:p>
        </p:txBody>
      </p:sp>
      <p:sp>
        <p:nvSpPr>
          <p:cNvPr id="17" name="16 - Υπότιτλος"/>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Κάντε κλικ για να επεξεργαστείτε τον υπότιτλο του υποδείγματος</a:t>
            </a:r>
            <a:endParaRPr kumimoji="0" lang="en-US"/>
          </a:p>
        </p:txBody>
      </p:sp>
      <p:sp>
        <p:nvSpPr>
          <p:cNvPr id="30" name="29 - Θέση ημερομηνίας"/>
          <p:cNvSpPr>
            <a:spLocks noGrp="1"/>
          </p:cNvSpPr>
          <p:nvPr>
            <p:ph type="dt" sz="half" idx="10"/>
          </p:nvPr>
        </p:nvSpPr>
        <p:spPr/>
        <p:txBody>
          <a:bodyPr/>
          <a:lstStyle/>
          <a:p>
            <a:fld id="{A4169707-19FA-4291-BE88-74006FAC54D5}" type="datetimeFigureOut">
              <a:rPr lang="el-GR" smtClean="0"/>
              <a:pPr/>
              <a:t>10/11/2018</a:t>
            </a:fld>
            <a:endParaRPr lang="el-GR"/>
          </a:p>
        </p:txBody>
      </p:sp>
      <p:sp>
        <p:nvSpPr>
          <p:cNvPr id="19" name="18 - Θέση υποσέλιδου"/>
          <p:cNvSpPr>
            <a:spLocks noGrp="1"/>
          </p:cNvSpPr>
          <p:nvPr>
            <p:ph type="ftr" sz="quarter" idx="11"/>
          </p:nvPr>
        </p:nvSpPr>
        <p:spPr/>
        <p:txBody>
          <a:bodyPr/>
          <a:lstStyle/>
          <a:p>
            <a:endParaRPr lang="el-GR"/>
          </a:p>
        </p:txBody>
      </p:sp>
      <p:sp>
        <p:nvSpPr>
          <p:cNvPr id="27" name="26 - Θέση αριθμού διαφάνειας"/>
          <p:cNvSpPr>
            <a:spLocks noGrp="1"/>
          </p:cNvSpPr>
          <p:nvPr>
            <p:ph type="sldNum" sz="quarter" idx="12"/>
          </p:nvPr>
        </p:nvSpPr>
        <p:spPr/>
        <p:txBody>
          <a:bodyPr/>
          <a:lstStyle/>
          <a:p>
            <a:fld id="{E13563E1-31EE-4AC3-BC67-E1D453038964}" type="slidenum">
              <a:rPr lang="el-GR" smtClean="0"/>
              <a:pPr/>
              <a:t>‹#›</a:t>
            </a:fld>
            <a:endParaRPr lang="el-G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A4169707-19FA-4291-BE88-74006FAC54D5}" type="datetimeFigureOut">
              <a:rPr lang="el-GR" smtClean="0"/>
              <a:pPr/>
              <a:t>10/11/2018</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E13563E1-31EE-4AC3-BC67-E1D453038964}"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914401"/>
            <a:ext cx="2057400" cy="5211763"/>
          </a:xfrm>
        </p:spPr>
        <p:txBody>
          <a:bodyPr vert="eaVer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914401"/>
            <a:ext cx="6019800" cy="5211763"/>
          </a:xfrm>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A4169707-19FA-4291-BE88-74006FAC54D5}" type="datetimeFigureOut">
              <a:rPr lang="el-GR" smtClean="0"/>
              <a:pPr/>
              <a:t>10/11/2018</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E13563E1-31EE-4AC3-BC67-E1D453038964}"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περιεχομένου"/>
          <p:cNvSpPr>
            <a:spLocks noGrp="1"/>
          </p:cNvSpPr>
          <p:nvPr>
            <p:ph idx="1"/>
          </p:nvPr>
        </p:nvSpPr>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A4169707-19FA-4291-BE88-74006FAC54D5}" type="datetimeFigureOut">
              <a:rPr lang="el-GR" smtClean="0"/>
              <a:pPr/>
              <a:t>10/11/2018</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E13563E1-31EE-4AC3-BC67-E1D453038964}"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bg>
      <p:bgRef idx="1002">
        <a:schemeClr val="bg2"/>
      </p:bgRef>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A4169707-19FA-4291-BE88-74006FAC54D5}" type="datetimeFigureOut">
              <a:rPr lang="el-GR" smtClean="0"/>
              <a:pPr/>
              <a:t>10/11/2018</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E13563E1-31EE-4AC3-BC67-E1D453038964}" type="slidenum">
              <a:rPr lang="el-GR" smtClean="0"/>
              <a:pPr/>
              <a:t>‹#›</a:t>
            </a:fld>
            <a:endParaRPr lang="el-G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704088"/>
            <a:ext cx="8229600" cy="1143000"/>
          </a:xfrm>
        </p:spPr>
        <p:txBody>
          <a:bodyPr/>
          <a:lstStyle/>
          <a:p>
            <a:r>
              <a:rPr kumimoji="0" lang="el-GR" smtClean="0"/>
              <a:t>Kλικ για επεξεργασία του τίτλου</a:t>
            </a:r>
            <a:endParaRPr kumimoji="0" lang="en-US"/>
          </a:p>
        </p:txBody>
      </p:sp>
      <p:sp>
        <p:nvSpPr>
          <p:cNvPr id="3" name="2 - Θέση περιεχομένου"/>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περιεχομένου"/>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p>
            <a:fld id="{A4169707-19FA-4291-BE88-74006FAC54D5}" type="datetimeFigureOut">
              <a:rPr lang="el-GR" smtClean="0"/>
              <a:pPr/>
              <a:t>10/11/2018</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E13563E1-31EE-4AC3-BC67-E1D453038964}"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704088"/>
            <a:ext cx="8229600" cy="1143000"/>
          </a:xfrm>
        </p:spPr>
        <p:txBody>
          <a:bodyPr tIns="45720" anchor="b"/>
          <a:lstStyle>
            <a:lvl1pPr>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4" name="3 - Θέση κειμένου"/>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5" name="4 - Θέση περιεχομένου"/>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6" name="5 - Θέση περιεχομένου"/>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7" name="6 - Θέση ημερομηνίας"/>
          <p:cNvSpPr>
            <a:spLocks noGrp="1"/>
          </p:cNvSpPr>
          <p:nvPr>
            <p:ph type="dt" sz="half" idx="10"/>
          </p:nvPr>
        </p:nvSpPr>
        <p:spPr/>
        <p:txBody>
          <a:bodyPr/>
          <a:lstStyle/>
          <a:p>
            <a:fld id="{A4169707-19FA-4291-BE88-74006FAC54D5}" type="datetimeFigureOut">
              <a:rPr lang="el-GR" smtClean="0"/>
              <a:pPr/>
              <a:t>10/11/2018</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E13563E1-31EE-4AC3-BC67-E1D453038964}"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l-GR" smtClean="0"/>
              <a:t>Kλικ για επεξεργασία του τίτλου</a:t>
            </a:r>
            <a:endParaRPr kumimoji="0" lang="en-US"/>
          </a:p>
        </p:txBody>
      </p:sp>
      <p:sp>
        <p:nvSpPr>
          <p:cNvPr id="3" name="2 - Θέση ημερομηνίας"/>
          <p:cNvSpPr>
            <a:spLocks noGrp="1"/>
          </p:cNvSpPr>
          <p:nvPr>
            <p:ph type="dt" sz="half" idx="10"/>
          </p:nvPr>
        </p:nvSpPr>
        <p:spPr/>
        <p:txBody>
          <a:bodyPr/>
          <a:lstStyle/>
          <a:p>
            <a:fld id="{A4169707-19FA-4291-BE88-74006FAC54D5}" type="datetimeFigureOut">
              <a:rPr lang="el-GR" smtClean="0"/>
              <a:pPr/>
              <a:t>10/11/2018</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E13563E1-31EE-4AC3-BC67-E1D453038964}"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A4169707-19FA-4291-BE88-74006FAC54D5}" type="datetimeFigureOut">
              <a:rPr lang="el-GR" smtClean="0"/>
              <a:pPr/>
              <a:t>10/11/2018</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E13563E1-31EE-4AC3-BC67-E1D453038964}"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l-GR" smtClean="0"/>
              <a:t>Kλικ για επεξεργασία των στυλ του υποδείγματος</a:t>
            </a:r>
          </a:p>
        </p:txBody>
      </p:sp>
      <p:sp>
        <p:nvSpPr>
          <p:cNvPr id="4" name="3 - Θέση περιεχομένου"/>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p>
            <a:fld id="{A4169707-19FA-4291-BE88-74006FAC54D5}" type="datetimeFigureOut">
              <a:rPr lang="el-GR" smtClean="0"/>
              <a:pPr/>
              <a:t>10/11/2018</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E13563E1-31EE-4AC3-BC67-E1D453038964}"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9" name="8 - Ψαλίδισμα και στρογγύλεμα μίας γωνίας του ορθογωνίου"/>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11 - Ορθογώνιο τρίγωνο"/>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1 - Τίτλος"/>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l-GR" smtClean="0"/>
              <a:t>Kλικ για επεξεργασία του τίτλου</a:t>
            </a:r>
            <a:endParaRPr kumimoji="0" lang="en-US"/>
          </a:p>
        </p:txBody>
      </p:sp>
      <p:sp>
        <p:nvSpPr>
          <p:cNvPr id="4" name="3 - Θέση κειμένου"/>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A4169707-19FA-4291-BE88-74006FAC54D5}" type="datetimeFigureOut">
              <a:rPr lang="el-GR" smtClean="0"/>
              <a:pPr/>
              <a:t>10/11/2018</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a:xfrm>
            <a:off x="8077200" y="6356350"/>
            <a:ext cx="609600" cy="365125"/>
          </a:xfrm>
        </p:spPr>
        <p:txBody>
          <a:bodyPr/>
          <a:lstStyle/>
          <a:p>
            <a:fld id="{E13563E1-31EE-4AC3-BC67-E1D453038964}" type="slidenum">
              <a:rPr lang="el-GR" smtClean="0"/>
              <a:pPr/>
              <a:t>‹#›</a:t>
            </a:fld>
            <a:endParaRPr lang="el-GR"/>
          </a:p>
        </p:txBody>
      </p:sp>
      <p:sp>
        <p:nvSpPr>
          <p:cNvPr id="3" name="2 - Θέση εικόνας"/>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l-GR" smtClean="0"/>
              <a:t>Κάντε κλικ στο εικονίδιο για να προσθέσετε μια εικόνα</a:t>
            </a:r>
            <a:endParaRPr kumimoji="0" lang="en-US" dirty="0"/>
          </a:p>
        </p:txBody>
      </p:sp>
      <p:sp>
        <p:nvSpPr>
          <p:cNvPr id="10" name="9 - Ελεύθερη σχεδίαση"/>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10 - Ελεύθερη σχεδίαση"/>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6 - Ελεύθερη σχεδίαση"/>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7 - Ελεύθερη σχεδίαση"/>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8 - Θέση τίτλου"/>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l-GR" smtClean="0"/>
              <a:t>Kλικ για επεξεργασία του τίτλου</a:t>
            </a:r>
            <a:endParaRPr kumimoji="0" lang="en-US"/>
          </a:p>
        </p:txBody>
      </p:sp>
      <p:sp>
        <p:nvSpPr>
          <p:cNvPr id="30" name="29 - Θέση κειμένου"/>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10" name="9 - Θέση ημερομηνίας"/>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A4169707-19FA-4291-BE88-74006FAC54D5}" type="datetimeFigureOut">
              <a:rPr lang="el-GR" smtClean="0"/>
              <a:pPr/>
              <a:t>10/11/2018</a:t>
            </a:fld>
            <a:endParaRPr lang="el-GR"/>
          </a:p>
        </p:txBody>
      </p:sp>
      <p:sp>
        <p:nvSpPr>
          <p:cNvPr id="22" name="21 - Θέση υποσέλιδου"/>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l-GR"/>
          </a:p>
        </p:txBody>
      </p:sp>
      <p:sp>
        <p:nvSpPr>
          <p:cNvPr id="18" name="17 - Θέση αριθμού διαφάνειας"/>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E13563E1-31EE-4AC3-BC67-E1D453038964}" type="slidenum">
              <a:rPr lang="el-GR" smtClean="0"/>
              <a:pPr/>
              <a:t>‹#›</a:t>
            </a:fld>
            <a:endParaRPr lang="el-GR"/>
          </a:p>
        </p:txBody>
      </p:sp>
      <p:grpSp>
        <p:nvGrpSpPr>
          <p:cNvPr id="2" name="1 - Ομάδα"/>
          <p:cNvGrpSpPr/>
          <p:nvPr/>
        </p:nvGrpSpPr>
        <p:grpSpPr>
          <a:xfrm>
            <a:off x="-19017" y="202408"/>
            <a:ext cx="9180548" cy="649224"/>
            <a:chOff x="-19045" y="216550"/>
            <a:chExt cx="9180548" cy="649224"/>
          </a:xfrm>
        </p:grpSpPr>
        <p:sp>
          <p:nvSpPr>
            <p:cNvPr id="12" name="11 - Ελεύθερη σχεδίαση"/>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12 - Ελεύθερη σχεδίαση"/>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533400" y="1142984"/>
            <a:ext cx="7851648" cy="1485912"/>
          </a:xfrm>
        </p:spPr>
        <p:txBody>
          <a:bodyPr>
            <a:normAutofit/>
          </a:bodyPr>
          <a:lstStyle/>
          <a:p>
            <a:pPr algn="ctr"/>
            <a:r>
              <a:rPr lang="el-GR" sz="4400" dirty="0" smtClean="0">
                <a:latin typeface="Arial" pitchFamily="34" charset="0"/>
                <a:cs typeface="Arial" pitchFamily="34" charset="0"/>
              </a:rPr>
              <a:t>Οδηγός χρήσης ηλεκτρονικού μαθήματος </a:t>
            </a:r>
            <a:endParaRPr lang="en-US" sz="4400" dirty="0"/>
          </a:p>
        </p:txBody>
      </p:sp>
      <p:sp>
        <p:nvSpPr>
          <p:cNvPr id="3" name="2 - Υπότιτλος"/>
          <p:cNvSpPr>
            <a:spLocks noGrp="1"/>
          </p:cNvSpPr>
          <p:nvPr>
            <p:ph type="subTitle" idx="1"/>
          </p:nvPr>
        </p:nvSpPr>
        <p:spPr/>
        <p:txBody>
          <a:bodyPr/>
          <a:lstStyle/>
          <a:p>
            <a:pPr algn="ctr"/>
            <a:r>
              <a:rPr lang="en-US" b="1" dirty="0" smtClean="0">
                <a:latin typeface="Arial" pitchFamily="34" charset="0"/>
                <a:cs typeface="Arial" pitchFamily="34" charset="0"/>
              </a:rPr>
              <a:t>Συστήματα ηλεκτρονικού εμπορίου με έμφαση στο ψηφιακό μάρκετινγκ</a:t>
            </a:r>
            <a:endParaRPr lang="en-US" b="1" dirty="0">
              <a:latin typeface="Arial" pitchFamily="34" charset="0"/>
              <a:cs typeface="Arial"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Θέση περιεχομένου" descr="Screenshot_12.png"/>
          <p:cNvPicPr>
            <a:picLocks noGrp="1" noChangeAspect="1"/>
          </p:cNvPicPr>
          <p:nvPr>
            <p:ph idx="1"/>
          </p:nvPr>
        </p:nvPicPr>
        <p:blipFill>
          <a:blip r:embed="rId2"/>
          <a:stretch>
            <a:fillRect/>
          </a:stretch>
        </p:blipFill>
        <p:spPr>
          <a:xfrm>
            <a:off x="0" y="2468563"/>
            <a:ext cx="6720288" cy="4389437"/>
          </a:xfrm>
        </p:spPr>
      </p:pic>
      <p:sp>
        <p:nvSpPr>
          <p:cNvPr id="5" name="1 - Τίτλος"/>
          <p:cNvSpPr txBox="1">
            <a:spLocks/>
          </p:cNvSpPr>
          <p:nvPr/>
        </p:nvSpPr>
        <p:spPr>
          <a:xfrm>
            <a:off x="457200" y="714356"/>
            <a:ext cx="8229600" cy="561228"/>
          </a:xfrm>
          <a:prstGeom prst="rect">
            <a:avLst/>
          </a:prstGeom>
        </p:spPr>
        <p:txBody>
          <a:bodyPr vert="horz" lIns="0" rIns="0" bIns="0"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l-GR" sz="3200" b="0" i="0" u="none" strike="noStrike" kern="1200" cap="none" spc="0" normalizeH="0" baseline="0" noProof="0" dirty="0" smtClean="0">
                <a:ln>
                  <a:noFill/>
                </a:ln>
                <a:solidFill>
                  <a:schemeClr val="tx2"/>
                </a:solidFill>
                <a:effectLst/>
                <a:uLnTx/>
                <a:uFillTx/>
                <a:latin typeface="Arial" pitchFamily="34" charset="0"/>
                <a:ea typeface="+mj-ea"/>
                <a:cs typeface="Arial" pitchFamily="34" charset="0"/>
              </a:rPr>
              <a:t>Κουμπί αόρατο</a:t>
            </a:r>
            <a:endParaRPr kumimoji="0" lang="el-GR" sz="3200" b="0" i="0" u="none" strike="noStrike" kern="1200" cap="none" spc="0" normalizeH="0" baseline="0" noProof="0" dirty="0">
              <a:ln>
                <a:noFill/>
              </a:ln>
              <a:solidFill>
                <a:schemeClr val="tx2"/>
              </a:solidFill>
              <a:effectLst/>
              <a:uLnTx/>
              <a:uFillTx/>
              <a:latin typeface="Arial" pitchFamily="34" charset="0"/>
              <a:ea typeface="+mj-ea"/>
              <a:cs typeface="Arial" pitchFamily="34" charset="0"/>
            </a:endParaRPr>
          </a:p>
        </p:txBody>
      </p:sp>
      <p:sp>
        <p:nvSpPr>
          <p:cNvPr id="6" name="5 - Ορθογώνιο"/>
          <p:cNvSpPr/>
          <p:nvPr/>
        </p:nvSpPr>
        <p:spPr>
          <a:xfrm>
            <a:off x="3857620" y="3214686"/>
            <a:ext cx="285752" cy="35719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7" name="6 - Ευθύγραμμο βέλος σύνδεσης"/>
          <p:cNvCxnSpPr/>
          <p:nvPr/>
        </p:nvCxnSpPr>
        <p:spPr>
          <a:xfrm>
            <a:off x="4143372" y="3357562"/>
            <a:ext cx="2786082" cy="1588"/>
          </a:xfrm>
          <a:prstGeom prst="straightConnector1">
            <a:avLst/>
          </a:prstGeom>
          <a:ln>
            <a:solidFill>
              <a:srgbClr val="FF0000"/>
            </a:solidFill>
            <a:tailEnd type="arrow"/>
          </a:ln>
        </p:spPr>
        <p:style>
          <a:lnRef idx="2">
            <a:schemeClr val="dk1"/>
          </a:lnRef>
          <a:fillRef idx="0">
            <a:schemeClr val="dk1"/>
          </a:fillRef>
          <a:effectRef idx="1">
            <a:schemeClr val="dk1"/>
          </a:effectRef>
          <a:fontRef idx="minor">
            <a:schemeClr val="tx1"/>
          </a:fontRef>
        </p:style>
      </p:cxnSp>
      <p:sp>
        <p:nvSpPr>
          <p:cNvPr id="8" name="7 - TextBox"/>
          <p:cNvSpPr txBox="1"/>
          <p:nvPr/>
        </p:nvSpPr>
        <p:spPr>
          <a:xfrm>
            <a:off x="6929454" y="3000372"/>
            <a:ext cx="2000264" cy="2554545"/>
          </a:xfrm>
          <a:prstGeom prst="rect">
            <a:avLst/>
          </a:prstGeom>
          <a:noFill/>
          <a:ln w="12700">
            <a:solidFill>
              <a:schemeClr val="tx1"/>
            </a:solidFill>
          </a:ln>
        </p:spPr>
        <p:txBody>
          <a:bodyPr wrap="square" rtlCol="0">
            <a:spAutoFit/>
          </a:bodyPr>
          <a:lstStyle/>
          <a:p>
            <a:r>
              <a:rPr lang="el-GR" sz="1600" dirty="0" smtClean="0">
                <a:latin typeface="Arial" pitchFamily="34" charset="0"/>
                <a:cs typeface="Arial" pitchFamily="34" charset="0"/>
              </a:rPr>
              <a:t>Χρησιμοποιήστε αυτό το αόρατο κουμπί για να σας εμφανιστεί το κείμενο της αναζήτησης. Υπάρχει και σχετικό μήνυμα με μαύρα τονισμένα γράμματα</a:t>
            </a:r>
            <a:endParaRPr lang="el-GR" sz="1600" dirty="0">
              <a:latin typeface="Arial" pitchFamily="34" charset="0"/>
              <a:cs typeface="Arial"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Θέση περιεχομένου" descr="Screenshot_11.png"/>
          <p:cNvPicPr>
            <a:picLocks noGrp="1" noChangeAspect="1"/>
          </p:cNvPicPr>
          <p:nvPr>
            <p:ph idx="1"/>
          </p:nvPr>
        </p:nvPicPr>
        <p:blipFill>
          <a:blip r:embed="rId2"/>
          <a:stretch>
            <a:fillRect/>
          </a:stretch>
        </p:blipFill>
        <p:spPr>
          <a:xfrm>
            <a:off x="0" y="2468563"/>
            <a:ext cx="6683614" cy="4389437"/>
          </a:xfrm>
        </p:spPr>
      </p:pic>
      <p:sp>
        <p:nvSpPr>
          <p:cNvPr id="5" name="1 - Τίτλος"/>
          <p:cNvSpPr txBox="1">
            <a:spLocks/>
          </p:cNvSpPr>
          <p:nvPr/>
        </p:nvSpPr>
        <p:spPr>
          <a:xfrm>
            <a:off x="457200" y="714356"/>
            <a:ext cx="8229600" cy="561228"/>
          </a:xfrm>
          <a:prstGeom prst="rect">
            <a:avLst/>
          </a:prstGeom>
        </p:spPr>
        <p:txBody>
          <a:bodyPr vert="horz" lIns="0" rIns="0" bIns="0"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l-GR" sz="3200" b="0" i="0" u="none" strike="noStrike" kern="1200" cap="none" spc="0" normalizeH="0" baseline="0" noProof="0" dirty="0" smtClean="0">
                <a:ln>
                  <a:noFill/>
                </a:ln>
                <a:solidFill>
                  <a:schemeClr val="tx2"/>
                </a:solidFill>
                <a:effectLst/>
                <a:uLnTx/>
                <a:uFillTx/>
                <a:latin typeface="Arial" pitchFamily="34" charset="0"/>
                <a:ea typeface="+mj-ea"/>
                <a:cs typeface="Arial" pitchFamily="34" charset="0"/>
              </a:rPr>
              <a:t>Κουμπί</a:t>
            </a:r>
            <a:r>
              <a:rPr kumimoji="0" lang="el-GR" sz="3200" b="0" i="0" u="none" strike="noStrike" kern="1200" cap="none" spc="0" normalizeH="0" noProof="0" dirty="0" smtClean="0">
                <a:ln>
                  <a:noFill/>
                </a:ln>
                <a:solidFill>
                  <a:schemeClr val="tx2"/>
                </a:solidFill>
                <a:effectLst/>
                <a:uLnTx/>
                <a:uFillTx/>
                <a:latin typeface="Arial" pitchFamily="34" charset="0"/>
                <a:ea typeface="+mj-ea"/>
                <a:cs typeface="Arial" pitchFamily="34" charset="0"/>
              </a:rPr>
              <a:t> προβολής και </a:t>
            </a:r>
            <a:r>
              <a:rPr kumimoji="0" lang="en-US" sz="3200" b="0" i="0" u="none" strike="noStrike" kern="1200" cap="none" spc="0" normalizeH="0" noProof="0" dirty="0" smtClean="0">
                <a:ln>
                  <a:noFill/>
                </a:ln>
                <a:solidFill>
                  <a:schemeClr val="tx2"/>
                </a:solidFill>
                <a:effectLst/>
                <a:uLnTx/>
                <a:uFillTx/>
                <a:latin typeface="Arial" pitchFamily="34" charset="0"/>
                <a:ea typeface="+mj-ea"/>
                <a:cs typeface="Arial" pitchFamily="34" charset="0"/>
              </a:rPr>
              <a:t>QR Code</a:t>
            </a:r>
            <a:r>
              <a:rPr kumimoji="0" lang="en-US" sz="3200" b="0" i="0" u="none" strike="noStrike" kern="1200" cap="none" spc="0" normalizeH="0" baseline="0" noProof="0" dirty="0" smtClean="0">
                <a:ln>
                  <a:noFill/>
                </a:ln>
                <a:solidFill>
                  <a:schemeClr val="tx2"/>
                </a:solidFill>
                <a:effectLst/>
                <a:uLnTx/>
                <a:uFillTx/>
                <a:latin typeface="Arial" pitchFamily="34" charset="0"/>
                <a:ea typeface="+mj-ea"/>
                <a:cs typeface="Arial" pitchFamily="34" charset="0"/>
              </a:rPr>
              <a:t> </a:t>
            </a:r>
            <a:endParaRPr kumimoji="0" lang="el-GR" sz="3200" b="0" i="0" u="none" strike="noStrike" kern="1200" cap="none" spc="0" normalizeH="0" baseline="0" noProof="0" dirty="0">
              <a:ln>
                <a:noFill/>
              </a:ln>
              <a:solidFill>
                <a:schemeClr val="tx2"/>
              </a:solidFill>
              <a:effectLst/>
              <a:uLnTx/>
              <a:uFillTx/>
              <a:latin typeface="Arial" pitchFamily="34" charset="0"/>
              <a:ea typeface="+mj-ea"/>
              <a:cs typeface="Arial" pitchFamily="34" charset="0"/>
            </a:endParaRPr>
          </a:p>
        </p:txBody>
      </p:sp>
      <p:sp>
        <p:nvSpPr>
          <p:cNvPr id="6" name="5 - Ορθογώνιο"/>
          <p:cNvSpPr/>
          <p:nvPr/>
        </p:nvSpPr>
        <p:spPr>
          <a:xfrm>
            <a:off x="5715008" y="5929330"/>
            <a:ext cx="857256" cy="500066"/>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7" name="6 - Ευθύγραμμο βέλος σύνδεσης"/>
          <p:cNvCxnSpPr/>
          <p:nvPr/>
        </p:nvCxnSpPr>
        <p:spPr>
          <a:xfrm>
            <a:off x="6572264" y="6143644"/>
            <a:ext cx="500066" cy="1588"/>
          </a:xfrm>
          <a:prstGeom prst="straightConnector1">
            <a:avLst/>
          </a:prstGeom>
          <a:ln>
            <a:solidFill>
              <a:srgbClr val="FF0000"/>
            </a:solidFill>
            <a:tailEnd type="arrow"/>
          </a:ln>
        </p:spPr>
        <p:style>
          <a:lnRef idx="2">
            <a:schemeClr val="dk1"/>
          </a:lnRef>
          <a:fillRef idx="0">
            <a:schemeClr val="dk1"/>
          </a:fillRef>
          <a:effectRef idx="1">
            <a:schemeClr val="dk1"/>
          </a:effectRef>
          <a:fontRef idx="minor">
            <a:schemeClr val="tx1"/>
          </a:fontRef>
        </p:style>
      </p:cxnSp>
      <p:sp>
        <p:nvSpPr>
          <p:cNvPr id="8" name="7 - TextBox"/>
          <p:cNvSpPr txBox="1"/>
          <p:nvPr/>
        </p:nvSpPr>
        <p:spPr>
          <a:xfrm>
            <a:off x="7072330" y="5145488"/>
            <a:ext cx="2000264" cy="1323439"/>
          </a:xfrm>
          <a:prstGeom prst="rect">
            <a:avLst/>
          </a:prstGeom>
          <a:noFill/>
          <a:ln w="12700">
            <a:solidFill>
              <a:schemeClr val="tx1"/>
            </a:solidFill>
          </a:ln>
        </p:spPr>
        <p:txBody>
          <a:bodyPr wrap="square" rtlCol="0">
            <a:spAutoFit/>
          </a:bodyPr>
          <a:lstStyle/>
          <a:p>
            <a:r>
              <a:rPr lang="el-GR" sz="1600" dirty="0" smtClean="0">
                <a:latin typeface="Arial" pitchFamily="34" charset="0"/>
                <a:cs typeface="Arial" pitchFamily="34" charset="0"/>
              </a:rPr>
              <a:t>Χρησιμοποιήστε αυτό το κουμπί που αναγράφει Προβολή για να δείτε το υλικό των παραδειγμάτων</a:t>
            </a:r>
            <a:endParaRPr lang="el-GR" sz="1600" dirty="0">
              <a:latin typeface="Arial" pitchFamily="34" charset="0"/>
              <a:cs typeface="Arial" pitchFamily="34" charset="0"/>
            </a:endParaRPr>
          </a:p>
        </p:txBody>
      </p:sp>
      <p:sp>
        <p:nvSpPr>
          <p:cNvPr id="9" name="8 - Ορθογώνιο"/>
          <p:cNvSpPr/>
          <p:nvPr/>
        </p:nvSpPr>
        <p:spPr>
          <a:xfrm>
            <a:off x="214282" y="5929330"/>
            <a:ext cx="714380" cy="500066"/>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1" name="10 - TextBox"/>
          <p:cNvSpPr txBox="1"/>
          <p:nvPr/>
        </p:nvSpPr>
        <p:spPr>
          <a:xfrm>
            <a:off x="285720" y="1526433"/>
            <a:ext cx="7786742" cy="830997"/>
          </a:xfrm>
          <a:prstGeom prst="rect">
            <a:avLst/>
          </a:prstGeom>
          <a:noFill/>
          <a:ln w="12700">
            <a:solidFill>
              <a:schemeClr val="tx1"/>
            </a:solidFill>
          </a:ln>
        </p:spPr>
        <p:txBody>
          <a:bodyPr wrap="square" rtlCol="0">
            <a:spAutoFit/>
          </a:bodyPr>
          <a:lstStyle/>
          <a:p>
            <a:r>
              <a:rPr lang="el-GR" sz="1600" dirty="0" smtClean="0">
                <a:latin typeface="Arial" pitchFamily="34" charset="0"/>
                <a:cs typeface="Arial" pitchFamily="34" charset="0"/>
              </a:rPr>
              <a:t>Σκανάρετε αυτό το </a:t>
            </a:r>
            <a:r>
              <a:rPr lang="en-US" sz="1600" dirty="0" smtClean="0">
                <a:latin typeface="Arial" pitchFamily="34" charset="0"/>
                <a:cs typeface="Arial" pitchFamily="34" charset="0"/>
              </a:rPr>
              <a:t>QR Code </a:t>
            </a:r>
            <a:r>
              <a:rPr lang="el-GR" sz="1600" dirty="0" smtClean="0">
                <a:latin typeface="Arial" pitchFamily="34" charset="0"/>
                <a:cs typeface="Arial" pitchFamily="34" charset="0"/>
              </a:rPr>
              <a:t>με κάποια συσκευή που έχει αυτή τη δυνατότητα, ώστε να σας εμφανίσει την ιστοσελίδα που δημιουργήθηκε και χρησιμοποιήθηκε για τα παραδείγματα</a:t>
            </a:r>
            <a:endParaRPr lang="el-GR" sz="1600" dirty="0">
              <a:latin typeface="Arial" pitchFamily="34" charset="0"/>
              <a:cs typeface="Arial" pitchFamily="34" charset="0"/>
            </a:endParaRPr>
          </a:p>
        </p:txBody>
      </p:sp>
      <p:cxnSp>
        <p:nvCxnSpPr>
          <p:cNvPr id="12" name="11 - Ευθύγραμμο βέλος σύνδεσης"/>
          <p:cNvCxnSpPr/>
          <p:nvPr/>
        </p:nvCxnSpPr>
        <p:spPr>
          <a:xfrm rot="5400000" flipH="1" flipV="1">
            <a:off x="-1285916" y="4143380"/>
            <a:ext cx="3571900" cy="1588"/>
          </a:xfrm>
          <a:prstGeom prst="straightConnector1">
            <a:avLst/>
          </a:prstGeom>
          <a:ln>
            <a:solidFill>
              <a:srgbClr val="FF0000"/>
            </a:solidFill>
            <a:tailEnd type="arrow"/>
          </a:ln>
        </p:spPr>
        <p:style>
          <a:lnRef idx="2">
            <a:schemeClr val="dk1"/>
          </a:lnRef>
          <a:fillRef idx="0">
            <a:schemeClr val="dk1"/>
          </a:fillRef>
          <a:effectRef idx="1">
            <a:schemeClr val="dk1"/>
          </a:effectRef>
          <a:fontRef idx="minor">
            <a:schemeClr val="tx1"/>
          </a:fontRef>
        </p:style>
      </p:cxn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Θέση περιεχομένου" descr="Screenshot_14.png"/>
          <p:cNvPicPr>
            <a:picLocks noGrp="1" noChangeAspect="1"/>
          </p:cNvPicPr>
          <p:nvPr>
            <p:ph idx="1"/>
          </p:nvPr>
        </p:nvPicPr>
        <p:blipFill>
          <a:blip r:embed="rId2"/>
          <a:stretch>
            <a:fillRect/>
          </a:stretch>
        </p:blipFill>
        <p:spPr>
          <a:xfrm>
            <a:off x="0" y="2468563"/>
            <a:ext cx="6703505" cy="4389437"/>
          </a:xfrm>
        </p:spPr>
      </p:pic>
      <p:sp>
        <p:nvSpPr>
          <p:cNvPr id="5" name="1 - Τίτλος"/>
          <p:cNvSpPr txBox="1">
            <a:spLocks/>
          </p:cNvSpPr>
          <p:nvPr/>
        </p:nvSpPr>
        <p:spPr>
          <a:xfrm>
            <a:off x="457200" y="857232"/>
            <a:ext cx="8229600" cy="785818"/>
          </a:xfrm>
          <a:prstGeom prst="rect">
            <a:avLst/>
          </a:prstGeom>
        </p:spPr>
        <p:txBody>
          <a:bodyPr vert="horz" lIns="0" rIns="0" bIns="0" anchor="b">
            <a:normAutofit fontScale="92500" lnSpcReduction="2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l-GR" sz="3200" b="0" i="0" u="none" strike="noStrike" kern="1200" cap="none" spc="0" normalizeH="0" baseline="0" noProof="0" dirty="0" smtClean="0">
                <a:ln>
                  <a:noFill/>
                </a:ln>
                <a:solidFill>
                  <a:schemeClr val="tx2"/>
                </a:solidFill>
                <a:effectLst/>
                <a:uLnTx/>
                <a:uFillTx/>
                <a:latin typeface="Arial" pitchFamily="34" charset="0"/>
                <a:ea typeface="+mj-ea"/>
                <a:cs typeface="Arial" pitchFamily="34" charset="0"/>
              </a:rPr>
              <a:t>Κουμπιά πλοήγησης της</a:t>
            </a:r>
            <a:r>
              <a:rPr kumimoji="0" lang="el-GR" sz="3200" b="0" i="0" u="none" strike="noStrike" kern="1200" cap="none" spc="0" normalizeH="0" noProof="0" dirty="0" smtClean="0">
                <a:ln>
                  <a:noFill/>
                </a:ln>
                <a:solidFill>
                  <a:schemeClr val="tx2"/>
                </a:solidFill>
                <a:effectLst/>
                <a:uLnTx/>
                <a:uFillTx/>
                <a:latin typeface="Arial" pitchFamily="34" charset="0"/>
                <a:ea typeface="+mj-ea"/>
                <a:cs typeface="Arial" pitchFamily="34" charset="0"/>
              </a:rPr>
              <a:t> προβολής παραδειγμάτων</a:t>
            </a:r>
            <a:endParaRPr kumimoji="0" lang="el-GR" sz="3200" b="0" i="0" u="none" strike="noStrike" kern="1200" cap="none" spc="0" normalizeH="0" baseline="0" noProof="0" dirty="0">
              <a:ln>
                <a:noFill/>
              </a:ln>
              <a:solidFill>
                <a:schemeClr val="tx2"/>
              </a:solidFill>
              <a:effectLst/>
              <a:uLnTx/>
              <a:uFillTx/>
              <a:latin typeface="Arial" pitchFamily="34" charset="0"/>
              <a:ea typeface="+mj-ea"/>
              <a:cs typeface="Arial" pitchFamily="34" charset="0"/>
            </a:endParaRPr>
          </a:p>
        </p:txBody>
      </p:sp>
      <p:sp>
        <p:nvSpPr>
          <p:cNvPr id="6" name="5 - Ορθογώνιο"/>
          <p:cNvSpPr/>
          <p:nvPr/>
        </p:nvSpPr>
        <p:spPr>
          <a:xfrm>
            <a:off x="5572132" y="5929330"/>
            <a:ext cx="1000132" cy="500066"/>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7" name="6 - Ευθύγραμμο βέλος σύνδεσης"/>
          <p:cNvCxnSpPr>
            <a:stCxn id="11" idx="0"/>
          </p:cNvCxnSpPr>
          <p:nvPr/>
        </p:nvCxnSpPr>
        <p:spPr>
          <a:xfrm rot="5400000" flipH="1" flipV="1">
            <a:off x="-1107321" y="4107661"/>
            <a:ext cx="3643338" cy="1588"/>
          </a:xfrm>
          <a:prstGeom prst="straightConnector1">
            <a:avLst/>
          </a:prstGeom>
          <a:ln>
            <a:solidFill>
              <a:srgbClr val="FF0000"/>
            </a:solidFill>
            <a:tailEnd type="arrow"/>
          </a:ln>
        </p:spPr>
        <p:style>
          <a:lnRef idx="2">
            <a:schemeClr val="dk1"/>
          </a:lnRef>
          <a:fillRef idx="0">
            <a:schemeClr val="dk1"/>
          </a:fillRef>
          <a:effectRef idx="1">
            <a:schemeClr val="dk1"/>
          </a:effectRef>
          <a:fontRef idx="minor">
            <a:schemeClr val="tx1"/>
          </a:fontRef>
        </p:style>
      </p:cxnSp>
      <p:sp>
        <p:nvSpPr>
          <p:cNvPr id="8" name="7 - TextBox"/>
          <p:cNvSpPr txBox="1"/>
          <p:nvPr/>
        </p:nvSpPr>
        <p:spPr>
          <a:xfrm>
            <a:off x="428596" y="1714488"/>
            <a:ext cx="7000924" cy="584775"/>
          </a:xfrm>
          <a:prstGeom prst="rect">
            <a:avLst/>
          </a:prstGeom>
          <a:noFill/>
          <a:ln w="12700">
            <a:solidFill>
              <a:schemeClr val="tx1"/>
            </a:solidFill>
          </a:ln>
        </p:spPr>
        <p:txBody>
          <a:bodyPr wrap="square" rtlCol="0">
            <a:spAutoFit/>
          </a:bodyPr>
          <a:lstStyle/>
          <a:p>
            <a:r>
              <a:rPr lang="el-GR" sz="1600" dirty="0" smtClean="0">
                <a:latin typeface="Arial" pitchFamily="34" charset="0"/>
                <a:cs typeface="Arial" pitchFamily="34" charset="0"/>
              </a:rPr>
              <a:t>Για να κατευθυνθείτε μέσα στη σελίδα των παραδειγμάτων προς τα πίσω πατήστε αυτό το κουμπί   </a:t>
            </a:r>
            <a:endParaRPr lang="el-GR" sz="1600" dirty="0">
              <a:latin typeface="Arial" pitchFamily="34" charset="0"/>
              <a:cs typeface="Arial" pitchFamily="34" charset="0"/>
            </a:endParaRPr>
          </a:p>
        </p:txBody>
      </p:sp>
      <p:cxnSp>
        <p:nvCxnSpPr>
          <p:cNvPr id="9" name="8 - Ευθύγραμμο βέλος σύνδεσης"/>
          <p:cNvCxnSpPr/>
          <p:nvPr/>
        </p:nvCxnSpPr>
        <p:spPr>
          <a:xfrm>
            <a:off x="6572264" y="6215082"/>
            <a:ext cx="500066" cy="1588"/>
          </a:xfrm>
          <a:prstGeom prst="straightConnector1">
            <a:avLst/>
          </a:prstGeom>
          <a:ln>
            <a:solidFill>
              <a:srgbClr val="FF0000"/>
            </a:solidFill>
            <a:tailEnd type="arrow"/>
          </a:ln>
        </p:spPr>
        <p:style>
          <a:lnRef idx="2">
            <a:schemeClr val="dk1"/>
          </a:lnRef>
          <a:fillRef idx="0">
            <a:schemeClr val="dk1"/>
          </a:fillRef>
          <a:effectRef idx="1">
            <a:schemeClr val="dk1"/>
          </a:effectRef>
          <a:fontRef idx="minor">
            <a:schemeClr val="tx1"/>
          </a:fontRef>
        </p:style>
      </p:cxnSp>
      <p:sp>
        <p:nvSpPr>
          <p:cNvPr id="10" name="9 - TextBox"/>
          <p:cNvSpPr txBox="1"/>
          <p:nvPr/>
        </p:nvSpPr>
        <p:spPr>
          <a:xfrm>
            <a:off x="7072330" y="4572008"/>
            <a:ext cx="1857420" cy="2062103"/>
          </a:xfrm>
          <a:prstGeom prst="rect">
            <a:avLst/>
          </a:prstGeom>
          <a:noFill/>
          <a:ln w="12700">
            <a:solidFill>
              <a:schemeClr val="tx1"/>
            </a:solidFill>
          </a:ln>
        </p:spPr>
        <p:txBody>
          <a:bodyPr wrap="square" rtlCol="0">
            <a:spAutoFit/>
          </a:bodyPr>
          <a:lstStyle/>
          <a:p>
            <a:r>
              <a:rPr lang="el-GR" sz="1600" dirty="0" smtClean="0">
                <a:latin typeface="Arial" pitchFamily="34" charset="0"/>
                <a:cs typeface="Arial" pitchFamily="34" charset="0"/>
              </a:rPr>
              <a:t>Για να κατευθυνθείτε μέσα στη σελίδα των παραδειγμάτων προς τα εμπρός πατήστε αυτό το κουμπί   </a:t>
            </a:r>
            <a:endParaRPr lang="el-GR" sz="1600" dirty="0">
              <a:latin typeface="Arial" pitchFamily="34" charset="0"/>
              <a:cs typeface="Arial" pitchFamily="34" charset="0"/>
            </a:endParaRPr>
          </a:p>
        </p:txBody>
      </p:sp>
      <p:sp>
        <p:nvSpPr>
          <p:cNvPr id="11" name="10 - Ορθογώνιο"/>
          <p:cNvSpPr/>
          <p:nvPr/>
        </p:nvSpPr>
        <p:spPr>
          <a:xfrm>
            <a:off x="214282" y="5929330"/>
            <a:ext cx="1000132" cy="500066"/>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Θέση περιεχομένου" descr="Screenshot_13.png"/>
          <p:cNvPicPr>
            <a:picLocks noGrp="1" noChangeAspect="1"/>
          </p:cNvPicPr>
          <p:nvPr>
            <p:ph idx="1"/>
          </p:nvPr>
        </p:nvPicPr>
        <p:blipFill>
          <a:blip r:embed="rId2"/>
          <a:stretch>
            <a:fillRect/>
          </a:stretch>
        </p:blipFill>
        <p:spPr>
          <a:xfrm>
            <a:off x="0" y="2468563"/>
            <a:ext cx="6676704" cy="4389437"/>
          </a:xfrm>
        </p:spPr>
      </p:pic>
      <p:sp>
        <p:nvSpPr>
          <p:cNvPr id="5" name="1 - Τίτλος"/>
          <p:cNvSpPr txBox="1">
            <a:spLocks/>
          </p:cNvSpPr>
          <p:nvPr/>
        </p:nvSpPr>
        <p:spPr>
          <a:xfrm>
            <a:off x="457200" y="714356"/>
            <a:ext cx="8229600" cy="561228"/>
          </a:xfrm>
          <a:prstGeom prst="rect">
            <a:avLst/>
          </a:prstGeom>
        </p:spPr>
        <p:txBody>
          <a:bodyPr vert="horz" lIns="0" rIns="0" bIns="0"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l-GR" sz="3200" b="0" i="0" u="none" strike="noStrike" kern="1200" cap="none" spc="0" normalizeH="0" baseline="0" noProof="0" dirty="0" smtClean="0">
                <a:ln>
                  <a:noFill/>
                </a:ln>
                <a:solidFill>
                  <a:schemeClr val="tx2"/>
                </a:solidFill>
                <a:effectLst/>
                <a:uLnTx/>
                <a:uFillTx/>
                <a:latin typeface="Arial" pitchFamily="34" charset="0"/>
                <a:ea typeface="+mj-ea"/>
                <a:cs typeface="Arial" pitchFamily="34" charset="0"/>
              </a:rPr>
              <a:t>Κουμπί</a:t>
            </a:r>
            <a:r>
              <a:rPr kumimoji="0" lang="el-GR" sz="3200" b="0" i="0" u="none" strike="noStrike" kern="1200" cap="none" spc="0" normalizeH="0" noProof="0" dirty="0" smtClean="0">
                <a:ln>
                  <a:noFill/>
                </a:ln>
                <a:solidFill>
                  <a:schemeClr val="tx2"/>
                </a:solidFill>
                <a:effectLst/>
                <a:uLnTx/>
                <a:uFillTx/>
                <a:latin typeface="Arial" pitchFamily="34" charset="0"/>
                <a:ea typeface="+mj-ea"/>
                <a:cs typeface="Arial" pitchFamily="34" charset="0"/>
              </a:rPr>
              <a:t> αναπαραγωγής βίντεο</a:t>
            </a:r>
            <a:endParaRPr kumimoji="0" lang="el-GR" sz="3200" b="0" i="0" u="none" strike="noStrike" kern="1200" cap="none" spc="0" normalizeH="0" baseline="0" noProof="0" dirty="0">
              <a:ln>
                <a:noFill/>
              </a:ln>
              <a:solidFill>
                <a:schemeClr val="tx2"/>
              </a:solidFill>
              <a:effectLst/>
              <a:uLnTx/>
              <a:uFillTx/>
              <a:latin typeface="Arial" pitchFamily="34" charset="0"/>
              <a:ea typeface="+mj-ea"/>
              <a:cs typeface="Arial" pitchFamily="34" charset="0"/>
            </a:endParaRPr>
          </a:p>
        </p:txBody>
      </p:sp>
      <p:sp>
        <p:nvSpPr>
          <p:cNvPr id="6" name="5 - Ορθογώνιο"/>
          <p:cNvSpPr/>
          <p:nvPr/>
        </p:nvSpPr>
        <p:spPr>
          <a:xfrm>
            <a:off x="2857488" y="4572008"/>
            <a:ext cx="714380" cy="500066"/>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7" name="6 - Ευθύγραμμο βέλος σύνδεσης"/>
          <p:cNvCxnSpPr/>
          <p:nvPr/>
        </p:nvCxnSpPr>
        <p:spPr>
          <a:xfrm>
            <a:off x="3571868" y="4786322"/>
            <a:ext cx="3143272" cy="1588"/>
          </a:xfrm>
          <a:prstGeom prst="straightConnector1">
            <a:avLst/>
          </a:prstGeom>
          <a:ln>
            <a:solidFill>
              <a:srgbClr val="FF0000"/>
            </a:solidFill>
            <a:tailEnd type="arrow"/>
          </a:ln>
        </p:spPr>
        <p:style>
          <a:lnRef idx="2">
            <a:schemeClr val="dk1"/>
          </a:lnRef>
          <a:fillRef idx="0">
            <a:schemeClr val="dk1"/>
          </a:fillRef>
          <a:effectRef idx="1">
            <a:schemeClr val="dk1"/>
          </a:effectRef>
          <a:fontRef idx="minor">
            <a:schemeClr val="tx1"/>
          </a:fontRef>
        </p:style>
      </p:cxnSp>
      <p:sp>
        <p:nvSpPr>
          <p:cNvPr id="8" name="7 - TextBox"/>
          <p:cNvSpPr txBox="1"/>
          <p:nvPr/>
        </p:nvSpPr>
        <p:spPr>
          <a:xfrm>
            <a:off x="6715140" y="4143380"/>
            <a:ext cx="2286016" cy="1077218"/>
          </a:xfrm>
          <a:prstGeom prst="rect">
            <a:avLst/>
          </a:prstGeom>
          <a:noFill/>
          <a:ln w="12700">
            <a:solidFill>
              <a:schemeClr val="tx1"/>
            </a:solidFill>
          </a:ln>
        </p:spPr>
        <p:txBody>
          <a:bodyPr wrap="square" rtlCol="0">
            <a:spAutoFit/>
          </a:bodyPr>
          <a:lstStyle/>
          <a:p>
            <a:r>
              <a:rPr lang="el-GR" sz="1600" dirty="0" smtClean="0">
                <a:latin typeface="Arial" pitchFamily="34" charset="0"/>
                <a:cs typeface="Arial" pitchFamily="34" charset="0"/>
              </a:rPr>
              <a:t>Χρησιμοποιήστε αυτό το κουμπί για να παρακολουθήσετε το βίντεο</a:t>
            </a:r>
            <a:endParaRPr lang="el-GR" sz="1600" dirty="0">
              <a:latin typeface="Arial" pitchFamily="34" charset="0"/>
              <a:cs typeface="Arial"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Θέση περιεχομένου" descr="Screenshot_6.png"/>
          <p:cNvPicPr>
            <a:picLocks noGrp="1" noChangeAspect="1"/>
          </p:cNvPicPr>
          <p:nvPr>
            <p:ph idx="1"/>
          </p:nvPr>
        </p:nvPicPr>
        <p:blipFill>
          <a:blip r:embed="rId2"/>
          <a:stretch>
            <a:fillRect/>
          </a:stretch>
        </p:blipFill>
        <p:spPr>
          <a:xfrm>
            <a:off x="0" y="2468563"/>
            <a:ext cx="6505160" cy="4389437"/>
          </a:xfrm>
        </p:spPr>
      </p:pic>
      <p:sp>
        <p:nvSpPr>
          <p:cNvPr id="5" name="1 - Τίτλος"/>
          <p:cNvSpPr txBox="1">
            <a:spLocks/>
          </p:cNvSpPr>
          <p:nvPr/>
        </p:nvSpPr>
        <p:spPr>
          <a:xfrm>
            <a:off x="500034" y="357166"/>
            <a:ext cx="8643966" cy="1428760"/>
          </a:xfrm>
          <a:prstGeom prst="rect">
            <a:avLst/>
          </a:prstGeom>
        </p:spPr>
        <p:txBody>
          <a:bodyPr vert="horz" lIns="0" rIns="0" bIns="0" anchor="b">
            <a:noAutofit/>
          </a:bodyPr>
          <a:lstStyle/>
          <a:p>
            <a:pPr lvl="0">
              <a:spcBef>
                <a:spcPct val="0"/>
              </a:spcBef>
              <a:defRPr/>
            </a:pPr>
            <a:r>
              <a:rPr lang="el-GR" sz="2800" dirty="0" smtClean="0">
                <a:solidFill>
                  <a:schemeClr val="tx2"/>
                </a:solidFill>
                <a:latin typeface="Arial" pitchFamily="34" charset="0"/>
                <a:ea typeface="+mj-ea"/>
                <a:cs typeface="Arial" pitchFamily="34" charset="0"/>
              </a:rPr>
              <a:t>Σελίδα</a:t>
            </a:r>
            <a:r>
              <a:rPr kumimoji="0" lang="el-GR" sz="2800" b="0" i="0" u="none" strike="noStrike" kern="1200" cap="none" spc="0" normalizeH="0" noProof="0" dirty="0" smtClean="0">
                <a:ln>
                  <a:noFill/>
                </a:ln>
                <a:solidFill>
                  <a:schemeClr val="tx2"/>
                </a:solidFill>
                <a:effectLst/>
                <a:uLnTx/>
                <a:uFillTx/>
                <a:latin typeface="Arial" pitchFamily="34" charset="0"/>
                <a:ea typeface="+mj-ea"/>
                <a:cs typeface="Arial" pitchFamily="34" charset="0"/>
              </a:rPr>
              <a:t> ερωτήσεων των τεστ - </a:t>
            </a:r>
            <a:r>
              <a:rPr lang="el-GR" sz="2800" dirty="0" smtClean="0">
                <a:solidFill>
                  <a:schemeClr val="tx2"/>
                </a:solidFill>
                <a:latin typeface="Arial" pitchFamily="34" charset="0"/>
                <a:cs typeface="Arial" pitchFamily="34" charset="0"/>
              </a:rPr>
              <a:t>Κουμπιά πλοήγησης στα τεστ και πεδία επιλογής απάντησης</a:t>
            </a:r>
            <a:endParaRPr kumimoji="0" lang="el-GR" sz="2800" b="0" i="0" u="none" strike="noStrike" kern="1200" cap="none" spc="0" normalizeH="0" baseline="0" noProof="0" dirty="0">
              <a:ln>
                <a:noFill/>
              </a:ln>
              <a:solidFill>
                <a:schemeClr val="tx2"/>
              </a:solidFill>
              <a:effectLst/>
              <a:uLnTx/>
              <a:uFillTx/>
              <a:latin typeface="Arial" pitchFamily="34" charset="0"/>
              <a:ea typeface="+mj-ea"/>
              <a:cs typeface="Arial" pitchFamily="34" charset="0"/>
            </a:endParaRPr>
          </a:p>
        </p:txBody>
      </p:sp>
      <p:sp>
        <p:nvSpPr>
          <p:cNvPr id="6" name="5 - Ορθογώνιο"/>
          <p:cNvSpPr/>
          <p:nvPr/>
        </p:nvSpPr>
        <p:spPr>
          <a:xfrm>
            <a:off x="71406" y="3000372"/>
            <a:ext cx="142876" cy="500066"/>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7" name="6 - Ευθύγραμμο βέλος σύνδεσης"/>
          <p:cNvCxnSpPr/>
          <p:nvPr/>
        </p:nvCxnSpPr>
        <p:spPr>
          <a:xfrm>
            <a:off x="214282" y="3214686"/>
            <a:ext cx="6429420" cy="1588"/>
          </a:xfrm>
          <a:prstGeom prst="straightConnector1">
            <a:avLst/>
          </a:prstGeom>
          <a:ln>
            <a:solidFill>
              <a:srgbClr val="FF0000"/>
            </a:solidFill>
            <a:tailEnd type="arrow"/>
          </a:ln>
        </p:spPr>
        <p:style>
          <a:lnRef idx="2">
            <a:schemeClr val="dk1"/>
          </a:lnRef>
          <a:fillRef idx="0">
            <a:schemeClr val="dk1"/>
          </a:fillRef>
          <a:effectRef idx="1">
            <a:schemeClr val="dk1"/>
          </a:effectRef>
          <a:fontRef idx="minor">
            <a:schemeClr val="tx1"/>
          </a:fontRef>
        </p:style>
      </p:cxnSp>
      <p:sp>
        <p:nvSpPr>
          <p:cNvPr id="8" name="7 - TextBox"/>
          <p:cNvSpPr txBox="1"/>
          <p:nvPr/>
        </p:nvSpPr>
        <p:spPr>
          <a:xfrm>
            <a:off x="6643702" y="2571744"/>
            <a:ext cx="2000264" cy="1077218"/>
          </a:xfrm>
          <a:prstGeom prst="rect">
            <a:avLst/>
          </a:prstGeom>
          <a:noFill/>
          <a:ln w="12700">
            <a:solidFill>
              <a:schemeClr val="tx1"/>
            </a:solidFill>
          </a:ln>
        </p:spPr>
        <p:txBody>
          <a:bodyPr wrap="square" rtlCol="0">
            <a:spAutoFit/>
          </a:bodyPr>
          <a:lstStyle/>
          <a:p>
            <a:r>
              <a:rPr lang="el-GR" sz="1600" dirty="0" smtClean="0">
                <a:latin typeface="Arial" pitchFamily="34" charset="0"/>
                <a:cs typeface="Arial" pitchFamily="34" charset="0"/>
              </a:rPr>
              <a:t>Επιλέξτε πατώντας πάνω σε όποιο κυκλάκι θεωρείτε σωστό</a:t>
            </a:r>
            <a:endParaRPr lang="el-GR" sz="1600" dirty="0">
              <a:latin typeface="Arial" pitchFamily="34" charset="0"/>
              <a:cs typeface="Arial" pitchFamily="34" charset="0"/>
            </a:endParaRPr>
          </a:p>
        </p:txBody>
      </p:sp>
      <p:sp>
        <p:nvSpPr>
          <p:cNvPr id="9" name="8 - Ορθογώνιο"/>
          <p:cNvSpPr/>
          <p:nvPr/>
        </p:nvSpPr>
        <p:spPr>
          <a:xfrm>
            <a:off x="71438" y="2786058"/>
            <a:ext cx="3571868" cy="21431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0" name="9 - Ορθογώνιο"/>
          <p:cNvSpPr/>
          <p:nvPr/>
        </p:nvSpPr>
        <p:spPr>
          <a:xfrm>
            <a:off x="71406" y="3643314"/>
            <a:ext cx="2357454" cy="50006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1" name="10 - Ορθογώνιο"/>
          <p:cNvSpPr/>
          <p:nvPr/>
        </p:nvSpPr>
        <p:spPr>
          <a:xfrm>
            <a:off x="71406" y="4714884"/>
            <a:ext cx="3571868" cy="21431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2" name="11 - Ορθογώνιο"/>
          <p:cNvSpPr/>
          <p:nvPr/>
        </p:nvSpPr>
        <p:spPr>
          <a:xfrm>
            <a:off x="71406" y="5643578"/>
            <a:ext cx="3857652" cy="21431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5" name="14 - TextBox"/>
          <p:cNvSpPr txBox="1"/>
          <p:nvPr/>
        </p:nvSpPr>
        <p:spPr>
          <a:xfrm>
            <a:off x="357158" y="1708840"/>
            <a:ext cx="8501122" cy="1077218"/>
          </a:xfrm>
          <a:prstGeom prst="rect">
            <a:avLst/>
          </a:prstGeom>
          <a:noFill/>
        </p:spPr>
        <p:txBody>
          <a:bodyPr wrap="square" rtlCol="0">
            <a:spAutoFit/>
          </a:bodyPr>
          <a:lstStyle/>
          <a:p>
            <a:r>
              <a:rPr lang="el-GR" sz="1600" dirty="0" smtClean="0">
                <a:latin typeface="Arial" pitchFamily="34" charset="0"/>
                <a:cs typeface="Arial" pitchFamily="34" charset="0"/>
              </a:rPr>
              <a:t>Οι εικόνες που ακολουθούν δείχνου τύπους τεστ και γι αυτό το λόγο έχουν κρυφτεί οι ερωτήσεις. </a:t>
            </a:r>
            <a:br>
              <a:rPr lang="el-GR" sz="1600" dirty="0" smtClean="0">
                <a:latin typeface="Arial" pitchFamily="34" charset="0"/>
                <a:cs typeface="Arial" pitchFamily="34" charset="0"/>
              </a:rPr>
            </a:br>
            <a:r>
              <a:rPr lang="el-GR" sz="1600" dirty="0" smtClean="0">
                <a:latin typeface="Arial" pitchFamily="34" charset="0"/>
                <a:cs typeface="Arial" pitchFamily="34" charset="0"/>
              </a:rPr>
              <a:t>Τα κουμπιά που εμφανίζονται στις σελίδες των τεστ δεν εμφανίζονται σε καμία άλλη σελίδα του μαθήματος.</a:t>
            </a:r>
            <a:endParaRPr lang="el-GR" sz="1600" dirty="0">
              <a:latin typeface="Arial" pitchFamily="34" charset="0"/>
              <a:cs typeface="Arial" pitchFamily="34" charset="0"/>
            </a:endParaRPr>
          </a:p>
        </p:txBody>
      </p:sp>
      <p:sp>
        <p:nvSpPr>
          <p:cNvPr id="17" name="16 - Ορθογώνιο"/>
          <p:cNvSpPr/>
          <p:nvPr/>
        </p:nvSpPr>
        <p:spPr>
          <a:xfrm>
            <a:off x="5500694" y="6429396"/>
            <a:ext cx="1071570" cy="428628"/>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18" name="17 - Ευθύγραμμο βέλος σύνδεσης"/>
          <p:cNvCxnSpPr>
            <a:stCxn id="17" idx="3"/>
          </p:cNvCxnSpPr>
          <p:nvPr/>
        </p:nvCxnSpPr>
        <p:spPr>
          <a:xfrm>
            <a:off x="6572264" y="6643710"/>
            <a:ext cx="500066" cy="1588"/>
          </a:xfrm>
          <a:prstGeom prst="straightConnector1">
            <a:avLst/>
          </a:prstGeom>
          <a:ln>
            <a:solidFill>
              <a:srgbClr val="FF0000"/>
            </a:solidFill>
            <a:tailEnd type="arrow"/>
          </a:ln>
        </p:spPr>
        <p:style>
          <a:lnRef idx="2">
            <a:schemeClr val="dk1"/>
          </a:lnRef>
          <a:fillRef idx="0">
            <a:schemeClr val="dk1"/>
          </a:fillRef>
          <a:effectRef idx="1">
            <a:schemeClr val="dk1"/>
          </a:effectRef>
          <a:fontRef idx="minor">
            <a:schemeClr val="tx1"/>
          </a:fontRef>
        </p:style>
      </p:cxnSp>
      <p:sp>
        <p:nvSpPr>
          <p:cNvPr id="20" name="19 - TextBox"/>
          <p:cNvSpPr txBox="1"/>
          <p:nvPr/>
        </p:nvSpPr>
        <p:spPr>
          <a:xfrm>
            <a:off x="7072330" y="5216926"/>
            <a:ext cx="2000264" cy="1569660"/>
          </a:xfrm>
          <a:prstGeom prst="rect">
            <a:avLst/>
          </a:prstGeom>
          <a:noFill/>
          <a:ln w="12700">
            <a:solidFill>
              <a:schemeClr val="tx1"/>
            </a:solidFill>
          </a:ln>
        </p:spPr>
        <p:txBody>
          <a:bodyPr wrap="square" rtlCol="0">
            <a:spAutoFit/>
          </a:bodyPr>
          <a:lstStyle/>
          <a:p>
            <a:r>
              <a:rPr lang="el-GR" sz="1600" dirty="0" smtClean="0">
                <a:latin typeface="Arial" pitchFamily="34" charset="0"/>
                <a:cs typeface="Arial" pitchFamily="34" charset="0"/>
              </a:rPr>
              <a:t>Κουμπιά αλλαγής σελίδας τεστ προς τα πίσω (αριστερό βέλος) και προς τα μπροστά (δεξί βέλος)</a:t>
            </a:r>
            <a:endParaRPr lang="el-GR" sz="1600" dirty="0">
              <a:latin typeface="Arial" pitchFamily="34" charset="0"/>
              <a:cs typeface="Arial" pitchFamily="34" charset="0"/>
            </a:endParaRPr>
          </a:p>
        </p:txBody>
      </p:sp>
      <p:sp>
        <p:nvSpPr>
          <p:cNvPr id="23" name="22 - Ορθογώνιο"/>
          <p:cNvSpPr/>
          <p:nvPr/>
        </p:nvSpPr>
        <p:spPr>
          <a:xfrm>
            <a:off x="5715008" y="2500306"/>
            <a:ext cx="714380" cy="35719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4" name="23 - TextBox"/>
          <p:cNvSpPr txBox="1"/>
          <p:nvPr/>
        </p:nvSpPr>
        <p:spPr>
          <a:xfrm>
            <a:off x="5643570" y="3714752"/>
            <a:ext cx="3429024" cy="1323439"/>
          </a:xfrm>
          <a:prstGeom prst="rect">
            <a:avLst/>
          </a:prstGeom>
          <a:noFill/>
          <a:ln w="12700">
            <a:solidFill>
              <a:schemeClr val="tx1"/>
            </a:solidFill>
          </a:ln>
        </p:spPr>
        <p:txBody>
          <a:bodyPr wrap="square" rtlCol="0">
            <a:spAutoFit/>
          </a:bodyPr>
          <a:lstStyle/>
          <a:p>
            <a:r>
              <a:rPr lang="el-GR" sz="1600" dirty="0" smtClean="0">
                <a:latin typeface="Arial" pitchFamily="34" charset="0"/>
                <a:cs typeface="Arial" pitchFamily="34" charset="0"/>
              </a:rPr>
              <a:t>Στο πάνω μέρος της σελίδας των τεστ αναγράφεται ο αριθμός της σελίδας που βρίσκεστε και ο χρόνος που σας απομένει για τη λήξη του τεστ</a:t>
            </a:r>
            <a:endParaRPr lang="el-GR" sz="1600" dirty="0">
              <a:latin typeface="Arial" pitchFamily="34" charset="0"/>
              <a:cs typeface="Arial" pitchFamily="34" charset="0"/>
            </a:endParaRPr>
          </a:p>
        </p:txBody>
      </p:sp>
      <p:cxnSp>
        <p:nvCxnSpPr>
          <p:cNvPr id="25" name="24 - Ευθύγραμμο βέλος σύνδεσης"/>
          <p:cNvCxnSpPr>
            <a:stCxn id="23" idx="2"/>
          </p:cNvCxnSpPr>
          <p:nvPr/>
        </p:nvCxnSpPr>
        <p:spPr>
          <a:xfrm rot="5400000">
            <a:off x="5643570" y="3286124"/>
            <a:ext cx="857256" cy="1588"/>
          </a:xfrm>
          <a:prstGeom prst="straightConnector1">
            <a:avLst/>
          </a:prstGeom>
          <a:ln>
            <a:solidFill>
              <a:srgbClr val="FF0000"/>
            </a:solidFill>
            <a:tailEnd type="arrow"/>
          </a:ln>
        </p:spPr>
        <p:style>
          <a:lnRef idx="2">
            <a:schemeClr val="dk1"/>
          </a:lnRef>
          <a:fillRef idx="0">
            <a:schemeClr val="dk1"/>
          </a:fillRef>
          <a:effectRef idx="1">
            <a:schemeClr val="dk1"/>
          </a:effectRef>
          <a:fontRef idx="minor">
            <a:schemeClr val="tx1"/>
          </a:fontRef>
        </p:style>
      </p:cxn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Θέση περιεχομένου" descr="Screenshot_15.png"/>
          <p:cNvPicPr>
            <a:picLocks noGrp="1" noChangeAspect="1"/>
          </p:cNvPicPr>
          <p:nvPr>
            <p:ph idx="1"/>
          </p:nvPr>
        </p:nvPicPr>
        <p:blipFill>
          <a:blip r:embed="rId2"/>
          <a:stretch>
            <a:fillRect/>
          </a:stretch>
        </p:blipFill>
        <p:spPr>
          <a:xfrm>
            <a:off x="0" y="2468563"/>
            <a:ext cx="6279428" cy="4389437"/>
          </a:xfrm>
        </p:spPr>
      </p:pic>
      <p:sp>
        <p:nvSpPr>
          <p:cNvPr id="6" name="5 - Ορθογώνιο"/>
          <p:cNvSpPr/>
          <p:nvPr/>
        </p:nvSpPr>
        <p:spPr>
          <a:xfrm>
            <a:off x="71406" y="3500438"/>
            <a:ext cx="1143008" cy="285752"/>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7" name="6 - Ευθύγραμμο βέλος σύνδεσης"/>
          <p:cNvCxnSpPr/>
          <p:nvPr/>
        </p:nvCxnSpPr>
        <p:spPr>
          <a:xfrm>
            <a:off x="1214414" y="3643314"/>
            <a:ext cx="5143536" cy="1588"/>
          </a:xfrm>
          <a:prstGeom prst="straightConnector1">
            <a:avLst/>
          </a:prstGeom>
          <a:ln>
            <a:solidFill>
              <a:srgbClr val="FF0000"/>
            </a:solidFill>
            <a:tailEnd type="arrow"/>
          </a:ln>
        </p:spPr>
        <p:style>
          <a:lnRef idx="2">
            <a:schemeClr val="dk1"/>
          </a:lnRef>
          <a:fillRef idx="0">
            <a:schemeClr val="dk1"/>
          </a:fillRef>
          <a:effectRef idx="1">
            <a:schemeClr val="dk1"/>
          </a:effectRef>
          <a:fontRef idx="minor">
            <a:schemeClr val="tx1"/>
          </a:fontRef>
        </p:style>
      </p:cxnSp>
      <p:sp>
        <p:nvSpPr>
          <p:cNvPr id="8" name="7 - TextBox"/>
          <p:cNvSpPr txBox="1"/>
          <p:nvPr/>
        </p:nvSpPr>
        <p:spPr>
          <a:xfrm>
            <a:off x="6357950" y="3214686"/>
            <a:ext cx="2000264" cy="1569660"/>
          </a:xfrm>
          <a:prstGeom prst="rect">
            <a:avLst/>
          </a:prstGeom>
          <a:noFill/>
          <a:ln w="12700">
            <a:solidFill>
              <a:schemeClr val="tx1"/>
            </a:solidFill>
          </a:ln>
        </p:spPr>
        <p:txBody>
          <a:bodyPr wrap="square" rtlCol="0">
            <a:spAutoFit/>
          </a:bodyPr>
          <a:lstStyle/>
          <a:p>
            <a:r>
              <a:rPr lang="el-GR" sz="1600" dirty="0" smtClean="0">
                <a:latin typeface="Arial" pitchFamily="34" charset="0"/>
                <a:cs typeface="Arial" pitchFamily="34" charset="0"/>
              </a:rPr>
              <a:t>Τα κενά πεδία που εμφανίζονται κάτω από τις ερωτήσεις είναι για να συμπληρώσετε την απάντησης σας</a:t>
            </a:r>
            <a:endParaRPr lang="el-GR" sz="1600" dirty="0">
              <a:latin typeface="Arial" pitchFamily="34" charset="0"/>
              <a:cs typeface="Arial" pitchFamily="34" charset="0"/>
            </a:endParaRPr>
          </a:p>
        </p:txBody>
      </p:sp>
      <p:sp>
        <p:nvSpPr>
          <p:cNvPr id="9" name="1 - Τίτλος"/>
          <p:cNvSpPr txBox="1">
            <a:spLocks/>
          </p:cNvSpPr>
          <p:nvPr/>
        </p:nvSpPr>
        <p:spPr>
          <a:xfrm>
            <a:off x="500034" y="714356"/>
            <a:ext cx="8229600" cy="561228"/>
          </a:xfrm>
          <a:prstGeom prst="rect">
            <a:avLst/>
          </a:prstGeom>
        </p:spPr>
        <p:txBody>
          <a:bodyPr vert="horz" lIns="0" rIns="0" bIns="0" anchor="b">
            <a:normAutofit fontScale="925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l-GR" sz="3200" b="0" i="0" u="none" strike="noStrike" kern="1200" cap="none" spc="0" normalizeH="0" baseline="0" noProof="0" dirty="0" smtClean="0">
                <a:ln>
                  <a:noFill/>
                </a:ln>
                <a:solidFill>
                  <a:schemeClr val="tx2"/>
                </a:solidFill>
                <a:effectLst/>
                <a:uLnTx/>
                <a:uFillTx/>
                <a:latin typeface="Arial" pitchFamily="34" charset="0"/>
                <a:ea typeface="+mj-ea"/>
                <a:cs typeface="Arial" pitchFamily="34" charset="0"/>
              </a:rPr>
              <a:t>Σελίδα ερωτήσεων</a:t>
            </a:r>
            <a:r>
              <a:rPr kumimoji="0" lang="el-GR" sz="3200" b="0" i="0" u="none" strike="noStrike" kern="1200" cap="none" spc="0" normalizeH="0" noProof="0" dirty="0" smtClean="0">
                <a:ln>
                  <a:noFill/>
                </a:ln>
                <a:solidFill>
                  <a:schemeClr val="tx2"/>
                </a:solidFill>
                <a:effectLst/>
                <a:uLnTx/>
                <a:uFillTx/>
                <a:latin typeface="Arial" pitchFamily="34" charset="0"/>
                <a:ea typeface="+mj-ea"/>
                <a:cs typeface="Arial" pitchFamily="34" charset="0"/>
              </a:rPr>
              <a:t> τεστ – κενά συμπλήρωσης</a:t>
            </a:r>
            <a:endParaRPr kumimoji="0" lang="el-GR" sz="3200" b="0" i="0" u="none" strike="noStrike" kern="1200" cap="none" spc="0" normalizeH="0" baseline="0" noProof="0" dirty="0">
              <a:ln>
                <a:noFill/>
              </a:ln>
              <a:solidFill>
                <a:schemeClr val="tx2"/>
              </a:solidFill>
              <a:effectLst/>
              <a:uLnTx/>
              <a:uFillTx/>
              <a:latin typeface="Arial" pitchFamily="34" charset="0"/>
              <a:ea typeface="+mj-ea"/>
              <a:cs typeface="Arial" pitchFamily="34" charset="0"/>
            </a:endParaRPr>
          </a:p>
        </p:txBody>
      </p:sp>
      <p:sp>
        <p:nvSpPr>
          <p:cNvPr id="10" name="9 - Ορθογώνιο"/>
          <p:cNvSpPr/>
          <p:nvPr/>
        </p:nvSpPr>
        <p:spPr>
          <a:xfrm>
            <a:off x="71406" y="3286124"/>
            <a:ext cx="3571868" cy="21431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1" name="10 - Ορθογώνιο"/>
          <p:cNvSpPr/>
          <p:nvPr/>
        </p:nvSpPr>
        <p:spPr>
          <a:xfrm>
            <a:off x="71406" y="3929066"/>
            <a:ext cx="3571868" cy="21431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2" name="11 - Ορθογώνιο"/>
          <p:cNvSpPr/>
          <p:nvPr/>
        </p:nvSpPr>
        <p:spPr>
          <a:xfrm>
            <a:off x="71406" y="4500570"/>
            <a:ext cx="3571868" cy="21431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3" name="12 - Ορθογώνιο"/>
          <p:cNvSpPr/>
          <p:nvPr/>
        </p:nvSpPr>
        <p:spPr>
          <a:xfrm>
            <a:off x="71406" y="5143512"/>
            <a:ext cx="3571868" cy="21431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4" name="13 - Ορθογώνιο"/>
          <p:cNvSpPr/>
          <p:nvPr/>
        </p:nvSpPr>
        <p:spPr>
          <a:xfrm>
            <a:off x="71406" y="5643578"/>
            <a:ext cx="3571868" cy="21431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Θέση περιεχομένου" descr="Screenshot_16.png"/>
          <p:cNvPicPr>
            <a:picLocks noGrp="1" noChangeAspect="1"/>
          </p:cNvPicPr>
          <p:nvPr>
            <p:ph idx="1"/>
          </p:nvPr>
        </p:nvPicPr>
        <p:blipFill>
          <a:blip r:embed="rId2"/>
          <a:stretch>
            <a:fillRect/>
          </a:stretch>
        </p:blipFill>
        <p:spPr>
          <a:xfrm>
            <a:off x="0" y="2468563"/>
            <a:ext cx="6398734" cy="4389437"/>
          </a:xfrm>
        </p:spPr>
      </p:pic>
      <p:sp>
        <p:nvSpPr>
          <p:cNvPr id="6" name="5 - Ορθογώνιο"/>
          <p:cNvSpPr/>
          <p:nvPr/>
        </p:nvSpPr>
        <p:spPr>
          <a:xfrm>
            <a:off x="71438" y="3071810"/>
            <a:ext cx="285720" cy="3357586"/>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7" name="6 - Ευθύγραμμο βέλος σύνδεσης"/>
          <p:cNvCxnSpPr/>
          <p:nvPr/>
        </p:nvCxnSpPr>
        <p:spPr>
          <a:xfrm>
            <a:off x="357158" y="3141660"/>
            <a:ext cx="6357982" cy="1588"/>
          </a:xfrm>
          <a:prstGeom prst="straightConnector1">
            <a:avLst/>
          </a:prstGeom>
          <a:ln>
            <a:solidFill>
              <a:srgbClr val="FF0000"/>
            </a:solidFill>
            <a:tailEnd type="arrow"/>
          </a:ln>
        </p:spPr>
        <p:style>
          <a:lnRef idx="2">
            <a:schemeClr val="dk1"/>
          </a:lnRef>
          <a:fillRef idx="0">
            <a:schemeClr val="dk1"/>
          </a:fillRef>
          <a:effectRef idx="1">
            <a:schemeClr val="dk1"/>
          </a:effectRef>
          <a:fontRef idx="minor">
            <a:schemeClr val="tx1"/>
          </a:fontRef>
        </p:style>
      </p:cxnSp>
      <p:sp>
        <p:nvSpPr>
          <p:cNvPr id="8" name="7 - TextBox"/>
          <p:cNvSpPr txBox="1"/>
          <p:nvPr/>
        </p:nvSpPr>
        <p:spPr>
          <a:xfrm>
            <a:off x="6715140" y="2786058"/>
            <a:ext cx="2000264" cy="1077218"/>
          </a:xfrm>
          <a:prstGeom prst="rect">
            <a:avLst/>
          </a:prstGeom>
          <a:noFill/>
          <a:ln w="12700">
            <a:solidFill>
              <a:schemeClr val="tx1"/>
            </a:solidFill>
          </a:ln>
        </p:spPr>
        <p:txBody>
          <a:bodyPr wrap="square" rtlCol="0">
            <a:spAutoFit/>
          </a:bodyPr>
          <a:lstStyle/>
          <a:p>
            <a:r>
              <a:rPr lang="el-GR" sz="1600" dirty="0" smtClean="0">
                <a:latin typeface="Arial" pitchFamily="34" charset="0"/>
                <a:cs typeface="Arial" pitchFamily="34" charset="0"/>
              </a:rPr>
              <a:t>Επιλέξτε πατώντας πάνω σε όποιο τετραγωνάκι θεωρείτε σωστό</a:t>
            </a:r>
            <a:endParaRPr lang="el-GR" sz="1600" dirty="0">
              <a:latin typeface="Arial" pitchFamily="34" charset="0"/>
              <a:cs typeface="Arial" pitchFamily="34" charset="0"/>
            </a:endParaRPr>
          </a:p>
        </p:txBody>
      </p:sp>
      <p:sp>
        <p:nvSpPr>
          <p:cNvPr id="9" name="1 - Τίτλος"/>
          <p:cNvSpPr txBox="1">
            <a:spLocks/>
          </p:cNvSpPr>
          <p:nvPr/>
        </p:nvSpPr>
        <p:spPr>
          <a:xfrm>
            <a:off x="457200" y="1000108"/>
            <a:ext cx="8229600" cy="785818"/>
          </a:xfrm>
          <a:prstGeom prst="rect">
            <a:avLst/>
          </a:prstGeom>
        </p:spPr>
        <p:txBody>
          <a:bodyPr vert="horz" lIns="0" rIns="0" bIns="0" anchor="b">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l-GR" sz="3200" dirty="0" smtClean="0">
                <a:solidFill>
                  <a:schemeClr val="tx2"/>
                </a:solidFill>
                <a:latin typeface="Arial" pitchFamily="34" charset="0"/>
                <a:ea typeface="+mj-ea"/>
                <a:cs typeface="Arial" pitchFamily="34" charset="0"/>
              </a:rPr>
              <a:t>Σελίδα ερωτήσεων των τεστ – πεδία επιλογής πολλαπλών απαντήσεων</a:t>
            </a:r>
            <a:endParaRPr kumimoji="0" lang="el-GR" sz="3200" b="0" i="0" u="none" strike="noStrike" kern="1200" cap="none" spc="0" normalizeH="0" baseline="0" noProof="0" dirty="0">
              <a:ln>
                <a:noFill/>
              </a:ln>
              <a:solidFill>
                <a:schemeClr val="tx2"/>
              </a:solidFill>
              <a:effectLst/>
              <a:uLnTx/>
              <a:uFillTx/>
              <a:latin typeface="Arial" pitchFamily="34" charset="0"/>
              <a:ea typeface="+mj-ea"/>
              <a:cs typeface="Arial" pitchFamily="34" charset="0"/>
            </a:endParaRPr>
          </a:p>
        </p:txBody>
      </p:sp>
      <p:sp>
        <p:nvSpPr>
          <p:cNvPr id="10" name="9 - Ορθογώνιο"/>
          <p:cNvSpPr/>
          <p:nvPr/>
        </p:nvSpPr>
        <p:spPr>
          <a:xfrm>
            <a:off x="428596" y="3214686"/>
            <a:ext cx="1500198" cy="321471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 TextBox"/>
          <p:cNvSpPr txBox="1"/>
          <p:nvPr/>
        </p:nvSpPr>
        <p:spPr>
          <a:xfrm>
            <a:off x="6500826" y="4248701"/>
            <a:ext cx="2571768" cy="1323439"/>
          </a:xfrm>
          <a:prstGeom prst="rect">
            <a:avLst/>
          </a:prstGeom>
          <a:noFill/>
          <a:ln w="12700">
            <a:solidFill>
              <a:schemeClr val="tx1"/>
            </a:solidFill>
          </a:ln>
        </p:spPr>
        <p:txBody>
          <a:bodyPr wrap="square" rtlCol="0">
            <a:spAutoFit/>
          </a:bodyPr>
          <a:lstStyle/>
          <a:p>
            <a:r>
              <a:rPr lang="el-GR" sz="1600" dirty="0" smtClean="0">
                <a:latin typeface="Arial" pitchFamily="34" charset="0"/>
                <a:cs typeface="Arial" pitchFamily="34" charset="0"/>
              </a:rPr>
              <a:t>Εάν έχετε σκοράρει κάτω από 90% τότε πατήστε αυτό το κουμπί για να επιστρέψετε στην αρχική σελίδα αυτής της ενότητας</a:t>
            </a:r>
            <a:endParaRPr lang="el-GR" sz="1600" dirty="0">
              <a:latin typeface="Arial" pitchFamily="34" charset="0"/>
              <a:cs typeface="Arial" pitchFamily="34" charset="0"/>
            </a:endParaRPr>
          </a:p>
        </p:txBody>
      </p:sp>
      <p:sp>
        <p:nvSpPr>
          <p:cNvPr id="9" name="1 - Τίτλος"/>
          <p:cNvSpPr txBox="1">
            <a:spLocks/>
          </p:cNvSpPr>
          <p:nvPr/>
        </p:nvSpPr>
        <p:spPr>
          <a:xfrm>
            <a:off x="457200" y="714356"/>
            <a:ext cx="8229600" cy="561228"/>
          </a:xfrm>
          <a:prstGeom prst="rect">
            <a:avLst/>
          </a:prstGeom>
        </p:spPr>
        <p:txBody>
          <a:bodyPr vert="horz" lIns="0" rIns="0" bIns="0" anchor="b">
            <a:normAutofit fontScale="85000" lnSpcReduction="1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l-GR" sz="3200" dirty="0" smtClean="0">
                <a:solidFill>
                  <a:schemeClr val="tx2"/>
                </a:solidFill>
                <a:latin typeface="Arial" pitchFamily="34" charset="0"/>
                <a:ea typeface="+mj-ea"/>
                <a:cs typeface="Arial" pitchFamily="34" charset="0"/>
              </a:rPr>
              <a:t>Σελίδα αποτελεσμάτων - κουμπιά και περιεχόμενο </a:t>
            </a:r>
            <a:endParaRPr kumimoji="0" lang="el-GR" sz="3200" b="0" i="0" u="none" strike="noStrike" kern="1200" cap="none" spc="0" normalizeH="0" baseline="0" noProof="0" dirty="0">
              <a:ln>
                <a:noFill/>
              </a:ln>
              <a:solidFill>
                <a:schemeClr val="tx2"/>
              </a:solidFill>
              <a:effectLst/>
              <a:uLnTx/>
              <a:uFillTx/>
              <a:latin typeface="Arial" pitchFamily="34" charset="0"/>
              <a:ea typeface="+mj-ea"/>
              <a:cs typeface="Arial" pitchFamily="34" charset="0"/>
            </a:endParaRPr>
          </a:p>
        </p:txBody>
      </p:sp>
      <p:sp>
        <p:nvSpPr>
          <p:cNvPr id="15" name="14 - TextBox"/>
          <p:cNvSpPr txBox="1"/>
          <p:nvPr/>
        </p:nvSpPr>
        <p:spPr>
          <a:xfrm>
            <a:off x="285720" y="1285860"/>
            <a:ext cx="8715436" cy="1323439"/>
          </a:xfrm>
          <a:prstGeom prst="rect">
            <a:avLst/>
          </a:prstGeom>
          <a:noFill/>
        </p:spPr>
        <p:txBody>
          <a:bodyPr wrap="square" rtlCol="0">
            <a:spAutoFit/>
          </a:bodyPr>
          <a:lstStyle/>
          <a:p>
            <a:r>
              <a:rPr lang="el-GR" sz="1600" dirty="0" smtClean="0">
                <a:latin typeface="Arial" pitchFamily="34" charset="0"/>
                <a:cs typeface="Arial" pitchFamily="34" charset="0"/>
              </a:rPr>
              <a:t>Στην παρακάτω σελίδα που είναι και η τελευταία κάθε τεστ παρουσιάζονται τα αποτελέσματα σας. Αρχικά αναγράφεται το σκορ που πετύχατε σε ποσοστό και αν περάσατε ή κοπήκατε (για να περάσετε θα πρέπει να σκοράρετε το 90%). Από κάτω αναφέρονται όλες οι ερωτήσεις του τεστ και μας δίνονται οι πληροφορίες αν απαντήσαμε σωστά ή λάθος , ποια ήταν η απάντηση μας και αν ήταν λανθασμένη ποια είναι η σωστή.</a:t>
            </a:r>
            <a:endParaRPr lang="el-GR" sz="1600" dirty="0">
              <a:latin typeface="Arial" pitchFamily="34" charset="0"/>
              <a:cs typeface="Arial" pitchFamily="34" charset="0"/>
            </a:endParaRPr>
          </a:p>
        </p:txBody>
      </p:sp>
      <p:sp>
        <p:nvSpPr>
          <p:cNvPr id="22" name="21 - TextBox"/>
          <p:cNvSpPr txBox="1"/>
          <p:nvPr/>
        </p:nvSpPr>
        <p:spPr>
          <a:xfrm>
            <a:off x="6286512" y="5709368"/>
            <a:ext cx="2786050" cy="1077218"/>
          </a:xfrm>
          <a:prstGeom prst="rect">
            <a:avLst/>
          </a:prstGeom>
          <a:noFill/>
          <a:ln w="12700">
            <a:solidFill>
              <a:schemeClr val="tx1"/>
            </a:solidFill>
          </a:ln>
        </p:spPr>
        <p:txBody>
          <a:bodyPr wrap="square" rtlCol="0">
            <a:spAutoFit/>
          </a:bodyPr>
          <a:lstStyle/>
          <a:p>
            <a:r>
              <a:rPr lang="el-GR" sz="1600" dirty="0" smtClean="0">
                <a:latin typeface="Arial" pitchFamily="34" charset="0"/>
                <a:cs typeface="Arial" pitchFamily="34" charset="0"/>
              </a:rPr>
              <a:t>Πατώντας αυτό το κουμπί εκτυπώνεται τα αποτελέσματα σας αν το επιθυμείτε</a:t>
            </a:r>
            <a:endParaRPr lang="el-GR" sz="1600" dirty="0">
              <a:latin typeface="Arial" pitchFamily="34" charset="0"/>
              <a:cs typeface="Arial" pitchFamily="34" charset="0"/>
            </a:endParaRPr>
          </a:p>
        </p:txBody>
      </p:sp>
      <p:sp>
        <p:nvSpPr>
          <p:cNvPr id="23" name="22 - TextBox"/>
          <p:cNvSpPr txBox="1"/>
          <p:nvPr/>
        </p:nvSpPr>
        <p:spPr>
          <a:xfrm>
            <a:off x="6143636" y="2502282"/>
            <a:ext cx="2857520" cy="1323439"/>
          </a:xfrm>
          <a:prstGeom prst="rect">
            <a:avLst/>
          </a:prstGeom>
          <a:noFill/>
          <a:ln w="12700">
            <a:solidFill>
              <a:schemeClr val="tx1"/>
            </a:solidFill>
          </a:ln>
        </p:spPr>
        <p:txBody>
          <a:bodyPr wrap="square" rtlCol="0">
            <a:spAutoFit/>
          </a:bodyPr>
          <a:lstStyle/>
          <a:p>
            <a:r>
              <a:rPr lang="el-GR" sz="1600" dirty="0" smtClean="0">
                <a:latin typeface="Arial" pitchFamily="34" charset="0"/>
                <a:cs typeface="Arial" pitchFamily="34" charset="0"/>
              </a:rPr>
              <a:t>Εάν έχετε σκοράρει κάτω από 90% τότε πατήστε αυτό το κουμπί για να επαναλάβετε το τεστ από την πρώτη του σελίδα</a:t>
            </a:r>
            <a:endParaRPr lang="el-GR" sz="1600" dirty="0">
              <a:latin typeface="Arial" pitchFamily="34" charset="0"/>
              <a:cs typeface="Arial" pitchFamily="34" charset="0"/>
            </a:endParaRPr>
          </a:p>
        </p:txBody>
      </p:sp>
      <p:pic>
        <p:nvPicPr>
          <p:cNvPr id="28" name="27 - Θέση περιεχομένου" descr="Screenshot_18.png"/>
          <p:cNvPicPr>
            <a:picLocks noGrp="1" noChangeAspect="1"/>
          </p:cNvPicPr>
          <p:nvPr>
            <p:ph idx="1"/>
          </p:nvPr>
        </p:nvPicPr>
        <p:blipFill>
          <a:blip r:embed="rId2"/>
          <a:stretch>
            <a:fillRect/>
          </a:stretch>
        </p:blipFill>
        <p:spPr>
          <a:xfrm>
            <a:off x="-32" y="2714620"/>
            <a:ext cx="6072198" cy="4143380"/>
          </a:xfrm>
        </p:spPr>
      </p:pic>
      <p:sp>
        <p:nvSpPr>
          <p:cNvPr id="35" name="34 - Ορθογώνιο"/>
          <p:cNvSpPr/>
          <p:nvPr/>
        </p:nvSpPr>
        <p:spPr>
          <a:xfrm>
            <a:off x="714348" y="6572272"/>
            <a:ext cx="500034" cy="285728"/>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6" name="35 - Ορθογώνιο"/>
          <p:cNvSpPr/>
          <p:nvPr/>
        </p:nvSpPr>
        <p:spPr>
          <a:xfrm>
            <a:off x="4572000" y="6572272"/>
            <a:ext cx="357158" cy="285728"/>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7" name="36 - Ορθογώνιο"/>
          <p:cNvSpPr/>
          <p:nvPr/>
        </p:nvSpPr>
        <p:spPr>
          <a:xfrm>
            <a:off x="5000628" y="6572272"/>
            <a:ext cx="357190" cy="285728"/>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43" name="42 - Γωνιακή σύνδεση"/>
          <p:cNvCxnSpPr/>
          <p:nvPr/>
        </p:nvCxnSpPr>
        <p:spPr>
          <a:xfrm flipV="1">
            <a:off x="1214414" y="6072206"/>
            <a:ext cx="5072130" cy="642930"/>
          </a:xfrm>
          <a:prstGeom prst="bentConnector3">
            <a:avLst>
              <a:gd name="adj1" fmla="val 7571"/>
            </a:avLst>
          </a:prstGeom>
          <a:ln>
            <a:solidFill>
              <a:srgbClr val="FF0000"/>
            </a:solidFill>
            <a:tailEnd type="arrow"/>
          </a:ln>
        </p:spPr>
        <p:style>
          <a:lnRef idx="2">
            <a:schemeClr val="dk1"/>
          </a:lnRef>
          <a:fillRef idx="0">
            <a:schemeClr val="dk1"/>
          </a:fillRef>
          <a:effectRef idx="1">
            <a:schemeClr val="dk1"/>
          </a:effectRef>
          <a:fontRef idx="minor">
            <a:schemeClr val="tx1"/>
          </a:fontRef>
        </p:style>
      </p:cxnSp>
      <p:cxnSp>
        <p:nvCxnSpPr>
          <p:cNvPr id="49" name="48 - Shape"/>
          <p:cNvCxnSpPr>
            <a:endCxn id="8" idx="1"/>
          </p:cNvCxnSpPr>
          <p:nvPr/>
        </p:nvCxnSpPr>
        <p:spPr>
          <a:xfrm rot="5400000" flipH="1" flipV="1">
            <a:off x="5062678" y="5134124"/>
            <a:ext cx="1661851" cy="1214446"/>
          </a:xfrm>
          <a:prstGeom prst="bentConnector2">
            <a:avLst/>
          </a:prstGeom>
          <a:ln>
            <a:solidFill>
              <a:srgbClr val="FF0000"/>
            </a:solidFill>
            <a:tailEnd type="arrow"/>
          </a:ln>
        </p:spPr>
        <p:style>
          <a:lnRef idx="2">
            <a:schemeClr val="dk1"/>
          </a:lnRef>
          <a:fillRef idx="0">
            <a:schemeClr val="dk1"/>
          </a:fillRef>
          <a:effectRef idx="1">
            <a:schemeClr val="dk1"/>
          </a:effectRef>
          <a:fontRef idx="minor">
            <a:schemeClr val="tx1"/>
          </a:fontRef>
        </p:style>
      </p:cxnSp>
      <p:cxnSp>
        <p:nvCxnSpPr>
          <p:cNvPr id="51" name="50 - Shape"/>
          <p:cNvCxnSpPr>
            <a:stCxn id="36" idx="0"/>
            <a:endCxn id="23" idx="2"/>
          </p:cNvCxnSpPr>
          <p:nvPr/>
        </p:nvCxnSpPr>
        <p:spPr>
          <a:xfrm rot="5400000" flipH="1" flipV="1">
            <a:off x="4788212" y="3788089"/>
            <a:ext cx="2746551" cy="2821817"/>
          </a:xfrm>
          <a:prstGeom prst="bentConnector3">
            <a:avLst>
              <a:gd name="adj1" fmla="val 88337"/>
            </a:avLst>
          </a:prstGeom>
          <a:ln>
            <a:solidFill>
              <a:srgbClr val="FF0000"/>
            </a:solidFill>
            <a:tailEnd type="arrow"/>
          </a:ln>
        </p:spPr>
        <p:style>
          <a:lnRef idx="2">
            <a:schemeClr val="dk1"/>
          </a:lnRef>
          <a:fillRef idx="0">
            <a:schemeClr val="dk1"/>
          </a:fillRef>
          <a:effectRef idx="1">
            <a:schemeClr val="dk1"/>
          </a:effectRef>
          <a:fontRef idx="minor">
            <a:schemeClr val="tx1"/>
          </a:fontRef>
        </p:style>
      </p:cxn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Θέση περιεχομένου" descr="Screenshot_18.png"/>
          <p:cNvPicPr>
            <a:picLocks noGrp="1" noChangeAspect="1"/>
          </p:cNvPicPr>
          <p:nvPr>
            <p:ph idx="1"/>
          </p:nvPr>
        </p:nvPicPr>
        <p:blipFill>
          <a:blip r:embed="rId2"/>
          <a:stretch>
            <a:fillRect/>
          </a:stretch>
        </p:blipFill>
        <p:spPr>
          <a:xfrm>
            <a:off x="0" y="2468563"/>
            <a:ext cx="6607982" cy="4389437"/>
          </a:xfrm>
        </p:spPr>
      </p:pic>
      <p:sp>
        <p:nvSpPr>
          <p:cNvPr id="5" name="4 - TextBox"/>
          <p:cNvSpPr txBox="1"/>
          <p:nvPr/>
        </p:nvSpPr>
        <p:spPr>
          <a:xfrm>
            <a:off x="6786546" y="3071810"/>
            <a:ext cx="2357454" cy="2062103"/>
          </a:xfrm>
          <a:prstGeom prst="rect">
            <a:avLst/>
          </a:prstGeom>
          <a:noFill/>
          <a:ln w="12700">
            <a:solidFill>
              <a:schemeClr val="tx1"/>
            </a:solidFill>
          </a:ln>
        </p:spPr>
        <p:txBody>
          <a:bodyPr wrap="square" rtlCol="0">
            <a:spAutoFit/>
          </a:bodyPr>
          <a:lstStyle/>
          <a:p>
            <a:r>
              <a:rPr lang="el-GR" sz="1600" dirty="0" smtClean="0">
                <a:latin typeface="Arial" pitchFamily="34" charset="0"/>
                <a:cs typeface="Arial" pitchFamily="34" charset="0"/>
              </a:rPr>
              <a:t>Εάν έχετε σκοράρει πάνω από 90% και έχετε περάσει το τεστ τότε πατήστε αυτό το κουμπί και για να βγείτε από την ενότητα που είστε και να πάτε στην επόμενη</a:t>
            </a:r>
            <a:endParaRPr lang="el-GR" sz="1600" dirty="0">
              <a:latin typeface="Arial" pitchFamily="34" charset="0"/>
              <a:cs typeface="Arial" pitchFamily="34" charset="0"/>
            </a:endParaRPr>
          </a:p>
        </p:txBody>
      </p:sp>
      <p:sp>
        <p:nvSpPr>
          <p:cNvPr id="7" name="6 - Ορθογώνιο"/>
          <p:cNvSpPr/>
          <p:nvPr/>
        </p:nvSpPr>
        <p:spPr>
          <a:xfrm>
            <a:off x="6143636" y="2357430"/>
            <a:ext cx="500066" cy="35719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10" name="9 - Γωνιακή σύνδεση"/>
          <p:cNvCxnSpPr>
            <a:stCxn id="7" idx="3"/>
            <a:endCxn id="5" idx="0"/>
          </p:cNvCxnSpPr>
          <p:nvPr/>
        </p:nvCxnSpPr>
        <p:spPr>
          <a:xfrm>
            <a:off x="6643702" y="2536025"/>
            <a:ext cx="1321571" cy="535785"/>
          </a:xfrm>
          <a:prstGeom prst="bentConnector2">
            <a:avLst/>
          </a:prstGeom>
          <a:ln>
            <a:solidFill>
              <a:srgbClr val="FF0000"/>
            </a:solidFill>
            <a:tailEnd type="arrow"/>
          </a:ln>
        </p:spPr>
        <p:style>
          <a:lnRef idx="2">
            <a:schemeClr val="dk1"/>
          </a:lnRef>
          <a:fillRef idx="0">
            <a:schemeClr val="dk1"/>
          </a:fillRef>
          <a:effectRef idx="1">
            <a:schemeClr val="dk1"/>
          </a:effectRef>
          <a:fontRef idx="minor">
            <a:schemeClr val="tx1"/>
          </a:fontRef>
        </p:style>
      </p:cxnSp>
      <p:sp>
        <p:nvSpPr>
          <p:cNvPr id="12" name="1 - Τίτλος"/>
          <p:cNvSpPr txBox="1">
            <a:spLocks/>
          </p:cNvSpPr>
          <p:nvPr/>
        </p:nvSpPr>
        <p:spPr>
          <a:xfrm>
            <a:off x="457200" y="714356"/>
            <a:ext cx="8229600" cy="561228"/>
          </a:xfrm>
          <a:prstGeom prst="rect">
            <a:avLst/>
          </a:prstGeom>
        </p:spPr>
        <p:txBody>
          <a:bodyPr vert="horz" lIns="0" rIns="0" bIns="0"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l-GR" sz="3200" b="0" i="0" u="none" strike="noStrike" kern="1200" cap="none" spc="0" normalizeH="0" baseline="0" noProof="0" dirty="0" smtClean="0">
                <a:ln>
                  <a:noFill/>
                </a:ln>
                <a:solidFill>
                  <a:schemeClr val="tx2"/>
                </a:solidFill>
                <a:effectLst/>
                <a:uLnTx/>
                <a:uFillTx/>
                <a:latin typeface="Arial" pitchFamily="34" charset="0"/>
                <a:ea typeface="+mj-ea"/>
                <a:cs typeface="Arial" pitchFamily="34" charset="0"/>
              </a:rPr>
              <a:t>Κουμπί</a:t>
            </a:r>
            <a:r>
              <a:rPr kumimoji="0" lang="el-GR" sz="3200" b="0" i="0" u="none" strike="noStrike" kern="1200" cap="none" spc="0" normalizeH="0" noProof="0" dirty="0" smtClean="0">
                <a:ln>
                  <a:noFill/>
                </a:ln>
                <a:solidFill>
                  <a:schemeClr val="tx2"/>
                </a:solidFill>
                <a:effectLst/>
                <a:uLnTx/>
                <a:uFillTx/>
                <a:latin typeface="Arial" pitchFamily="34" charset="0"/>
                <a:ea typeface="+mj-ea"/>
                <a:cs typeface="Arial" pitchFamily="34" charset="0"/>
              </a:rPr>
              <a:t> εξόδου από </a:t>
            </a:r>
            <a:r>
              <a:rPr kumimoji="0" lang="el-GR" sz="3200" b="0" i="0" u="none" strike="noStrike" kern="1200" cap="none" spc="0" normalizeH="0" noProof="0" smtClean="0">
                <a:ln>
                  <a:noFill/>
                </a:ln>
                <a:solidFill>
                  <a:schemeClr val="tx2"/>
                </a:solidFill>
                <a:effectLst/>
                <a:uLnTx/>
                <a:uFillTx/>
                <a:latin typeface="Arial" pitchFamily="34" charset="0"/>
                <a:ea typeface="+mj-ea"/>
                <a:cs typeface="Arial" pitchFamily="34" charset="0"/>
              </a:rPr>
              <a:t>την ενότητα</a:t>
            </a:r>
            <a:endParaRPr kumimoji="0" lang="el-GR" sz="3200" b="0" i="0" u="none" strike="noStrike" kern="1200" cap="none" spc="0" normalizeH="0" baseline="0" noProof="0" dirty="0">
              <a:ln>
                <a:noFill/>
              </a:ln>
              <a:solidFill>
                <a:schemeClr val="tx2"/>
              </a:solidFill>
              <a:effectLst/>
              <a:uLnTx/>
              <a:uFillTx/>
              <a:latin typeface="Arial" pitchFamily="34" charset="0"/>
              <a:ea typeface="+mj-ea"/>
              <a:cs typeface="Arial"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714356"/>
            <a:ext cx="8229600" cy="561228"/>
          </a:xfrm>
        </p:spPr>
        <p:txBody>
          <a:bodyPr>
            <a:normAutofit fontScale="90000"/>
          </a:bodyPr>
          <a:lstStyle/>
          <a:p>
            <a:r>
              <a:rPr lang="el-GR" sz="3600" dirty="0" smtClean="0">
                <a:latin typeface="Arial" pitchFamily="34" charset="0"/>
                <a:cs typeface="Arial" pitchFamily="34" charset="0"/>
              </a:rPr>
              <a:t>Κουμπιά πλοήγησης και αρχική σελίδα</a:t>
            </a:r>
            <a:endParaRPr lang="el-GR" sz="3600" dirty="0">
              <a:latin typeface="Arial" pitchFamily="34" charset="0"/>
              <a:cs typeface="Arial" pitchFamily="34" charset="0"/>
            </a:endParaRPr>
          </a:p>
        </p:txBody>
      </p:sp>
      <p:pic>
        <p:nvPicPr>
          <p:cNvPr id="4" name="3 - Θέση περιεχομένου" descr="Screenshot_1.png"/>
          <p:cNvPicPr>
            <a:picLocks noGrp="1" noChangeAspect="1"/>
          </p:cNvPicPr>
          <p:nvPr>
            <p:ph idx="1"/>
          </p:nvPr>
        </p:nvPicPr>
        <p:blipFill>
          <a:blip r:embed="rId2"/>
          <a:stretch>
            <a:fillRect/>
          </a:stretch>
        </p:blipFill>
        <p:spPr>
          <a:xfrm>
            <a:off x="0" y="2468563"/>
            <a:ext cx="6683614" cy="4389437"/>
          </a:xfrm>
        </p:spPr>
      </p:pic>
      <p:cxnSp>
        <p:nvCxnSpPr>
          <p:cNvPr id="6" name="5 - Ευθύγραμμο βέλος σύνδεσης"/>
          <p:cNvCxnSpPr/>
          <p:nvPr/>
        </p:nvCxnSpPr>
        <p:spPr>
          <a:xfrm>
            <a:off x="6357950" y="2643182"/>
            <a:ext cx="571504" cy="1588"/>
          </a:xfrm>
          <a:prstGeom prst="straightConnector1">
            <a:avLst/>
          </a:prstGeom>
          <a:ln>
            <a:solidFill>
              <a:srgbClr val="FF0000"/>
            </a:solidFill>
            <a:tailEnd type="arrow"/>
          </a:ln>
        </p:spPr>
        <p:style>
          <a:lnRef idx="2">
            <a:schemeClr val="dk1"/>
          </a:lnRef>
          <a:fillRef idx="0">
            <a:schemeClr val="dk1"/>
          </a:fillRef>
          <a:effectRef idx="1">
            <a:schemeClr val="dk1"/>
          </a:effectRef>
          <a:fontRef idx="minor">
            <a:schemeClr val="tx1"/>
          </a:fontRef>
        </p:style>
      </p:cxnSp>
      <p:sp>
        <p:nvSpPr>
          <p:cNvPr id="7" name="6 - TextBox"/>
          <p:cNvSpPr txBox="1"/>
          <p:nvPr/>
        </p:nvSpPr>
        <p:spPr>
          <a:xfrm>
            <a:off x="6929454" y="2354041"/>
            <a:ext cx="1785950" cy="584775"/>
          </a:xfrm>
          <a:prstGeom prst="rect">
            <a:avLst/>
          </a:prstGeom>
          <a:ln w="12700">
            <a:solidFill>
              <a:schemeClr val="tx1"/>
            </a:solidFill>
          </a:ln>
        </p:spPr>
        <p:style>
          <a:lnRef idx="2">
            <a:schemeClr val="dk1"/>
          </a:lnRef>
          <a:fillRef idx="1">
            <a:schemeClr val="lt1"/>
          </a:fillRef>
          <a:effectRef idx="0">
            <a:schemeClr val="dk1"/>
          </a:effectRef>
          <a:fontRef idx="minor">
            <a:schemeClr val="dk1"/>
          </a:fontRef>
        </p:style>
        <p:txBody>
          <a:bodyPr wrap="square" rtlCol="0">
            <a:spAutoFit/>
          </a:bodyPr>
          <a:lstStyle/>
          <a:p>
            <a:r>
              <a:rPr lang="el-GR" sz="1600" dirty="0" smtClean="0">
                <a:latin typeface="Arial" pitchFamily="34" charset="0"/>
                <a:cs typeface="Arial" pitchFamily="34" charset="0"/>
              </a:rPr>
              <a:t>Κουμπί αρχικής σελίδας</a:t>
            </a:r>
            <a:endParaRPr lang="el-GR" sz="1600" dirty="0">
              <a:latin typeface="Arial" pitchFamily="34" charset="0"/>
              <a:cs typeface="Arial" pitchFamily="34" charset="0"/>
            </a:endParaRPr>
          </a:p>
        </p:txBody>
      </p:sp>
      <p:sp>
        <p:nvSpPr>
          <p:cNvPr id="9" name="8 - Ορθογώνιο"/>
          <p:cNvSpPr/>
          <p:nvPr/>
        </p:nvSpPr>
        <p:spPr>
          <a:xfrm>
            <a:off x="5929322" y="2500306"/>
            <a:ext cx="428628" cy="285752"/>
          </a:xfrm>
          <a:prstGeom prst="rect">
            <a:avLst/>
          </a:prstGeom>
          <a:noFill/>
          <a:ln>
            <a:solidFill>
              <a:srgbClr val="FF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l-GR"/>
          </a:p>
        </p:txBody>
      </p:sp>
      <p:sp>
        <p:nvSpPr>
          <p:cNvPr id="10" name="9 - Ορθογώνιο"/>
          <p:cNvSpPr/>
          <p:nvPr/>
        </p:nvSpPr>
        <p:spPr>
          <a:xfrm>
            <a:off x="5929322" y="6572248"/>
            <a:ext cx="714380" cy="285752"/>
          </a:xfrm>
          <a:prstGeom prst="rect">
            <a:avLst/>
          </a:prstGeom>
          <a:noFill/>
          <a:ln>
            <a:solidFill>
              <a:srgbClr val="FF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l-GR"/>
          </a:p>
        </p:txBody>
      </p:sp>
      <p:cxnSp>
        <p:nvCxnSpPr>
          <p:cNvPr id="11" name="10 - Ευθύγραμμο βέλος σύνδεσης"/>
          <p:cNvCxnSpPr/>
          <p:nvPr/>
        </p:nvCxnSpPr>
        <p:spPr>
          <a:xfrm>
            <a:off x="6643702" y="6643710"/>
            <a:ext cx="571504" cy="1588"/>
          </a:xfrm>
          <a:prstGeom prst="straightConnector1">
            <a:avLst/>
          </a:prstGeom>
          <a:ln>
            <a:solidFill>
              <a:srgbClr val="FF0000"/>
            </a:solidFill>
            <a:tailEnd type="arrow"/>
          </a:ln>
        </p:spPr>
        <p:style>
          <a:lnRef idx="2">
            <a:schemeClr val="dk1"/>
          </a:lnRef>
          <a:fillRef idx="0">
            <a:schemeClr val="dk1"/>
          </a:fillRef>
          <a:effectRef idx="1">
            <a:schemeClr val="dk1"/>
          </a:effectRef>
          <a:fontRef idx="minor">
            <a:schemeClr val="tx1"/>
          </a:fontRef>
        </p:style>
      </p:cxnSp>
      <p:sp>
        <p:nvSpPr>
          <p:cNvPr id="12" name="11 - TextBox"/>
          <p:cNvSpPr txBox="1"/>
          <p:nvPr/>
        </p:nvSpPr>
        <p:spPr>
          <a:xfrm>
            <a:off x="7215206" y="5214950"/>
            <a:ext cx="1785950" cy="1569660"/>
          </a:xfrm>
          <a:prstGeom prst="rect">
            <a:avLst/>
          </a:prstGeom>
          <a:ln w="12700">
            <a:solidFill>
              <a:schemeClr val="tx1"/>
            </a:solidFill>
          </a:ln>
        </p:spPr>
        <p:style>
          <a:lnRef idx="2">
            <a:schemeClr val="dk1"/>
          </a:lnRef>
          <a:fillRef idx="1">
            <a:schemeClr val="lt1"/>
          </a:fillRef>
          <a:effectRef idx="0">
            <a:schemeClr val="dk1"/>
          </a:effectRef>
          <a:fontRef idx="minor">
            <a:schemeClr val="dk1"/>
          </a:fontRef>
        </p:style>
        <p:txBody>
          <a:bodyPr wrap="square" rtlCol="0">
            <a:spAutoFit/>
          </a:bodyPr>
          <a:lstStyle/>
          <a:p>
            <a:r>
              <a:rPr lang="el-GR" sz="1600" dirty="0" smtClean="0">
                <a:latin typeface="Arial" pitchFamily="34" charset="0"/>
                <a:cs typeface="Arial" pitchFamily="34" charset="0"/>
              </a:rPr>
              <a:t>Κουμπιά αλλαγής σελίδας προς τα πίσω (αριστερό βέλος) και προς τα μπροστά (δεξί βέλος)</a:t>
            </a:r>
            <a:endParaRPr lang="el-GR" sz="1600" dirty="0">
              <a:latin typeface="Arial" pitchFamily="34" charset="0"/>
              <a:cs typeface="Arial" pitchFamily="34" charset="0"/>
            </a:endParaRPr>
          </a:p>
        </p:txBody>
      </p:sp>
      <p:sp>
        <p:nvSpPr>
          <p:cNvPr id="13" name="12 - TextBox"/>
          <p:cNvSpPr txBox="1"/>
          <p:nvPr/>
        </p:nvSpPr>
        <p:spPr>
          <a:xfrm>
            <a:off x="214282" y="1571612"/>
            <a:ext cx="8501122" cy="584775"/>
          </a:xfrm>
          <a:prstGeom prst="rect">
            <a:avLst/>
          </a:prstGeom>
          <a:noFill/>
        </p:spPr>
        <p:txBody>
          <a:bodyPr wrap="square" rtlCol="0">
            <a:spAutoFit/>
          </a:bodyPr>
          <a:lstStyle/>
          <a:p>
            <a:r>
              <a:rPr lang="el-GR" sz="1600" dirty="0" smtClean="0">
                <a:latin typeface="Arial" pitchFamily="34" charset="0"/>
                <a:cs typeface="Arial" pitchFamily="34" charset="0"/>
              </a:rPr>
              <a:t>Σε κάθε θεματική ενότητα υπάρχουν 3 κουπιά που βρίσκονται σε κάθε σελίδα. </a:t>
            </a:r>
          </a:p>
          <a:p>
            <a:r>
              <a:rPr lang="el-GR" sz="1600" dirty="0" smtClean="0">
                <a:latin typeface="Arial" pitchFamily="34" charset="0"/>
                <a:cs typeface="Arial" pitchFamily="34" charset="0"/>
              </a:rPr>
              <a:t>Η αρχική σελίδα κάθε ενότητας έχει πίνακα περιεχομένων. </a:t>
            </a:r>
            <a:endParaRPr lang="el-GR" sz="1600" dirty="0">
              <a:latin typeface="Arial" pitchFamily="34" charset="0"/>
              <a:cs typeface="Arial" pitchFamily="34" charset="0"/>
            </a:endParaRPr>
          </a:p>
        </p:txBody>
      </p:sp>
      <p:sp>
        <p:nvSpPr>
          <p:cNvPr id="14" name="13 - TextBox"/>
          <p:cNvSpPr txBox="1"/>
          <p:nvPr/>
        </p:nvSpPr>
        <p:spPr>
          <a:xfrm>
            <a:off x="7134244" y="3288100"/>
            <a:ext cx="1795474" cy="1569660"/>
          </a:xfrm>
          <a:prstGeom prst="rect">
            <a:avLst/>
          </a:prstGeom>
          <a:ln w="12700">
            <a:solidFill>
              <a:schemeClr val="tx1"/>
            </a:solidFill>
          </a:ln>
        </p:spPr>
        <p:style>
          <a:lnRef idx="2">
            <a:schemeClr val="dk1"/>
          </a:lnRef>
          <a:fillRef idx="1">
            <a:schemeClr val="lt1"/>
          </a:fillRef>
          <a:effectRef idx="0">
            <a:schemeClr val="dk1"/>
          </a:effectRef>
          <a:fontRef idx="minor">
            <a:schemeClr val="dk1"/>
          </a:fontRef>
        </p:style>
        <p:txBody>
          <a:bodyPr wrap="square" rtlCol="0">
            <a:spAutoFit/>
          </a:bodyPr>
          <a:lstStyle/>
          <a:p>
            <a:r>
              <a:rPr lang="el-GR" sz="1600" dirty="0" smtClean="0">
                <a:latin typeface="Arial" pitchFamily="34" charset="0"/>
                <a:cs typeface="Arial" pitchFamily="34" charset="0"/>
              </a:rPr>
              <a:t>Πατώντας τον τίτλο που επιθυμείτε μεταφέρεστε απ ευθείας στην σελίδα του </a:t>
            </a:r>
            <a:endParaRPr lang="el-GR" sz="1600" dirty="0">
              <a:latin typeface="Arial" pitchFamily="34" charset="0"/>
              <a:cs typeface="Arial" pitchFamily="34" charset="0"/>
            </a:endParaRPr>
          </a:p>
        </p:txBody>
      </p:sp>
      <p:cxnSp>
        <p:nvCxnSpPr>
          <p:cNvPr id="15" name="14 - Ευθύγραμμο βέλος σύνδεσης"/>
          <p:cNvCxnSpPr/>
          <p:nvPr/>
        </p:nvCxnSpPr>
        <p:spPr>
          <a:xfrm>
            <a:off x="3214678" y="3714752"/>
            <a:ext cx="3929090" cy="1588"/>
          </a:xfrm>
          <a:prstGeom prst="straightConnector1">
            <a:avLst/>
          </a:prstGeom>
          <a:ln>
            <a:solidFill>
              <a:srgbClr val="FF0000"/>
            </a:solidFill>
            <a:tailEnd type="arrow"/>
          </a:ln>
        </p:spPr>
        <p:style>
          <a:lnRef idx="2">
            <a:schemeClr val="dk1"/>
          </a:lnRef>
          <a:fillRef idx="0">
            <a:schemeClr val="dk1"/>
          </a:fillRef>
          <a:effectRef idx="1">
            <a:schemeClr val="dk1"/>
          </a:effectRef>
          <a:fontRef idx="minor">
            <a:schemeClr val="tx1"/>
          </a:fontRef>
        </p:style>
      </p:cxnSp>
      <p:sp>
        <p:nvSpPr>
          <p:cNvPr id="16" name="15 - Ορθογώνιο"/>
          <p:cNvSpPr/>
          <p:nvPr/>
        </p:nvSpPr>
        <p:spPr>
          <a:xfrm>
            <a:off x="285720" y="3429000"/>
            <a:ext cx="2928958" cy="2643206"/>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srgbClr val="FF000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 Τίτλος"/>
          <p:cNvSpPr>
            <a:spLocks noGrp="1"/>
          </p:cNvSpPr>
          <p:nvPr>
            <p:ph type="title"/>
          </p:nvPr>
        </p:nvSpPr>
        <p:spPr>
          <a:xfrm>
            <a:off x="500034" y="785794"/>
            <a:ext cx="8229600" cy="489790"/>
          </a:xfrm>
        </p:spPr>
        <p:txBody>
          <a:bodyPr>
            <a:noAutofit/>
          </a:bodyPr>
          <a:lstStyle/>
          <a:p>
            <a:r>
              <a:rPr lang="el-GR" sz="3200" dirty="0" smtClean="0">
                <a:latin typeface="Arial" pitchFamily="34" charset="0"/>
                <a:cs typeface="Arial" pitchFamily="34" charset="0"/>
              </a:rPr>
              <a:t>Μπάρα κειμένου</a:t>
            </a:r>
            <a:endParaRPr lang="el-GR" sz="3200" dirty="0">
              <a:latin typeface="Arial" pitchFamily="34" charset="0"/>
              <a:cs typeface="Arial" pitchFamily="34" charset="0"/>
            </a:endParaRPr>
          </a:p>
        </p:txBody>
      </p:sp>
      <p:pic>
        <p:nvPicPr>
          <p:cNvPr id="11" name="10 - Θέση περιεχομένου" descr="Screenshot_3.png"/>
          <p:cNvPicPr>
            <a:picLocks noGrp="1" noChangeAspect="1"/>
          </p:cNvPicPr>
          <p:nvPr>
            <p:ph idx="1"/>
          </p:nvPr>
        </p:nvPicPr>
        <p:blipFill>
          <a:blip r:embed="rId2"/>
          <a:stretch>
            <a:fillRect/>
          </a:stretch>
        </p:blipFill>
        <p:spPr>
          <a:xfrm>
            <a:off x="0" y="2468563"/>
            <a:ext cx="6690244" cy="4389437"/>
          </a:xfrm>
        </p:spPr>
      </p:pic>
      <p:sp>
        <p:nvSpPr>
          <p:cNvPr id="12" name="11 - Ορθογώνιο"/>
          <p:cNvSpPr/>
          <p:nvPr/>
        </p:nvSpPr>
        <p:spPr>
          <a:xfrm>
            <a:off x="5857884" y="3500438"/>
            <a:ext cx="214314" cy="142876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13" name="12 - Ευθύγραμμο βέλος σύνδεσης"/>
          <p:cNvCxnSpPr/>
          <p:nvPr/>
        </p:nvCxnSpPr>
        <p:spPr>
          <a:xfrm>
            <a:off x="6072198" y="3929066"/>
            <a:ext cx="857256" cy="1588"/>
          </a:xfrm>
          <a:prstGeom prst="straightConnector1">
            <a:avLst/>
          </a:prstGeom>
          <a:ln>
            <a:solidFill>
              <a:srgbClr val="FF0000"/>
            </a:solidFill>
            <a:tailEnd type="arrow"/>
          </a:ln>
        </p:spPr>
        <p:style>
          <a:lnRef idx="2">
            <a:schemeClr val="dk1"/>
          </a:lnRef>
          <a:fillRef idx="0">
            <a:schemeClr val="dk1"/>
          </a:fillRef>
          <a:effectRef idx="1">
            <a:schemeClr val="dk1"/>
          </a:effectRef>
          <a:fontRef idx="minor">
            <a:schemeClr val="tx1"/>
          </a:fontRef>
        </p:style>
      </p:cxnSp>
      <p:sp>
        <p:nvSpPr>
          <p:cNvPr id="15" name="14 - TextBox"/>
          <p:cNvSpPr txBox="1"/>
          <p:nvPr/>
        </p:nvSpPr>
        <p:spPr>
          <a:xfrm>
            <a:off x="6929454" y="3286124"/>
            <a:ext cx="2000264" cy="2062103"/>
          </a:xfrm>
          <a:prstGeom prst="rect">
            <a:avLst/>
          </a:prstGeom>
          <a:noFill/>
          <a:ln w="12700">
            <a:solidFill>
              <a:schemeClr val="tx1"/>
            </a:solidFill>
          </a:ln>
        </p:spPr>
        <p:txBody>
          <a:bodyPr wrap="square" rtlCol="0">
            <a:spAutoFit/>
          </a:bodyPr>
          <a:lstStyle/>
          <a:p>
            <a:r>
              <a:rPr lang="el-GR" sz="1600" dirty="0" smtClean="0">
                <a:latin typeface="Arial" pitchFamily="34" charset="0"/>
                <a:cs typeface="Arial" pitchFamily="34" charset="0"/>
              </a:rPr>
              <a:t>Κυλήστε τη μπάρα προς τα κάτω ή προς τα πάνω με τη ροδέλα σας ή με τον κέρσορα σας για να συνεχίσετε την ανάγνωση του κειμένου</a:t>
            </a:r>
            <a:endParaRPr lang="el-GR" sz="1600" dirty="0">
              <a:latin typeface="Arial" pitchFamily="34" charset="0"/>
              <a:cs typeface="Arial" pitchFamily="34" charset="0"/>
            </a:endParaRPr>
          </a:p>
        </p:txBody>
      </p:sp>
      <p:sp>
        <p:nvSpPr>
          <p:cNvPr id="18" name="17 - TextBox"/>
          <p:cNvSpPr txBox="1"/>
          <p:nvPr/>
        </p:nvSpPr>
        <p:spPr>
          <a:xfrm>
            <a:off x="142844" y="1643050"/>
            <a:ext cx="8572560" cy="584775"/>
          </a:xfrm>
          <a:prstGeom prst="rect">
            <a:avLst/>
          </a:prstGeom>
          <a:noFill/>
        </p:spPr>
        <p:txBody>
          <a:bodyPr wrap="square" rtlCol="0">
            <a:spAutoFit/>
          </a:bodyPr>
          <a:lstStyle/>
          <a:p>
            <a:r>
              <a:rPr lang="el-GR" sz="1600" dirty="0" smtClean="0">
                <a:latin typeface="Arial" pitchFamily="34" charset="0"/>
                <a:cs typeface="Arial" pitchFamily="34" charset="0"/>
              </a:rPr>
              <a:t>Σε κάποια σελίδες των ενοτήτων υπάρχουν μεγάλα κείμενα που στην δεξιά τους πλευρά έχουν μπάρα κύλισης για την προβολή και του υπόλοιπου κειμένου που δεν φαίνεται.</a:t>
            </a:r>
            <a:endParaRPr lang="el-GR" sz="1600" dirty="0">
              <a:latin typeface="Arial" pitchFamily="34" charset="0"/>
              <a:cs typeface="Arial"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632650"/>
            <a:ext cx="8229600" cy="653210"/>
          </a:xfrm>
        </p:spPr>
        <p:txBody>
          <a:bodyPr>
            <a:normAutofit/>
          </a:bodyPr>
          <a:lstStyle/>
          <a:p>
            <a:r>
              <a:rPr lang="el-GR" sz="3200" dirty="0" smtClean="0">
                <a:latin typeface="Arial" pitchFamily="34" charset="0"/>
                <a:cs typeface="Arial" pitchFamily="34" charset="0"/>
              </a:rPr>
              <a:t>Κουμπί εναλλαγής κειμένου</a:t>
            </a:r>
            <a:endParaRPr lang="el-GR" sz="3200" dirty="0">
              <a:latin typeface="Arial" pitchFamily="34" charset="0"/>
              <a:cs typeface="Arial" pitchFamily="34" charset="0"/>
            </a:endParaRPr>
          </a:p>
        </p:txBody>
      </p:sp>
      <p:pic>
        <p:nvPicPr>
          <p:cNvPr id="4" name="3 - Θέση περιεχομένου" descr="Screenshot_2.png"/>
          <p:cNvPicPr>
            <a:picLocks noGrp="1" noChangeAspect="1"/>
          </p:cNvPicPr>
          <p:nvPr>
            <p:ph idx="1"/>
          </p:nvPr>
        </p:nvPicPr>
        <p:blipFill>
          <a:blip r:embed="rId2"/>
          <a:stretch>
            <a:fillRect/>
          </a:stretch>
        </p:blipFill>
        <p:spPr>
          <a:xfrm>
            <a:off x="0" y="2468563"/>
            <a:ext cx="6700366" cy="4389437"/>
          </a:xfrm>
        </p:spPr>
      </p:pic>
      <p:sp>
        <p:nvSpPr>
          <p:cNvPr id="5" name="4 - Ορθογώνιο"/>
          <p:cNvSpPr/>
          <p:nvPr/>
        </p:nvSpPr>
        <p:spPr>
          <a:xfrm>
            <a:off x="4714876" y="5429264"/>
            <a:ext cx="714380" cy="571504"/>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6" name="5 - Ευθύγραμμο βέλος σύνδεσης"/>
          <p:cNvCxnSpPr/>
          <p:nvPr/>
        </p:nvCxnSpPr>
        <p:spPr>
          <a:xfrm>
            <a:off x="5429256" y="5715016"/>
            <a:ext cx="1357322" cy="1588"/>
          </a:xfrm>
          <a:prstGeom prst="straightConnector1">
            <a:avLst/>
          </a:prstGeom>
          <a:ln>
            <a:solidFill>
              <a:srgbClr val="FF0000"/>
            </a:solidFill>
            <a:tailEnd type="arrow"/>
          </a:ln>
        </p:spPr>
        <p:style>
          <a:lnRef idx="2">
            <a:schemeClr val="dk1"/>
          </a:lnRef>
          <a:fillRef idx="0">
            <a:schemeClr val="dk1"/>
          </a:fillRef>
          <a:effectRef idx="1">
            <a:schemeClr val="dk1"/>
          </a:effectRef>
          <a:fontRef idx="minor">
            <a:schemeClr val="tx1"/>
          </a:fontRef>
        </p:style>
      </p:cxnSp>
      <p:sp>
        <p:nvSpPr>
          <p:cNvPr id="7" name="6 - TextBox"/>
          <p:cNvSpPr txBox="1"/>
          <p:nvPr/>
        </p:nvSpPr>
        <p:spPr>
          <a:xfrm>
            <a:off x="6786578" y="4929198"/>
            <a:ext cx="2000264" cy="1569660"/>
          </a:xfrm>
          <a:prstGeom prst="rect">
            <a:avLst/>
          </a:prstGeom>
          <a:noFill/>
          <a:ln w="12700">
            <a:solidFill>
              <a:schemeClr val="tx1"/>
            </a:solidFill>
          </a:ln>
        </p:spPr>
        <p:txBody>
          <a:bodyPr wrap="square" rtlCol="0">
            <a:spAutoFit/>
          </a:bodyPr>
          <a:lstStyle/>
          <a:p>
            <a:r>
              <a:rPr lang="el-GR" sz="1600" dirty="0" smtClean="0">
                <a:latin typeface="Arial" pitchFamily="34" charset="0"/>
                <a:cs typeface="Arial" pitchFamily="34" charset="0"/>
              </a:rPr>
              <a:t>Πατήστε αυτό το κουμπί για να αλλάξει το κείμενο και ξαναπατήστε το για να εμφανιστεί το αρχικό κείμενο  </a:t>
            </a:r>
            <a:endParaRPr lang="el-GR" sz="1600" dirty="0">
              <a:latin typeface="Arial" pitchFamily="34" charset="0"/>
              <a:cs typeface="Arial" pitchFamily="34" charset="0"/>
            </a:endParaRPr>
          </a:p>
        </p:txBody>
      </p:sp>
      <p:sp>
        <p:nvSpPr>
          <p:cNvPr id="8" name="7 - TextBox"/>
          <p:cNvSpPr txBox="1"/>
          <p:nvPr/>
        </p:nvSpPr>
        <p:spPr>
          <a:xfrm>
            <a:off x="142844" y="1643050"/>
            <a:ext cx="8572560" cy="830997"/>
          </a:xfrm>
          <a:prstGeom prst="rect">
            <a:avLst/>
          </a:prstGeom>
          <a:noFill/>
        </p:spPr>
        <p:txBody>
          <a:bodyPr wrap="square" rtlCol="0">
            <a:spAutoFit/>
          </a:bodyPr>
          <a:lstStyle/>
          <a:p>
            <a:r>
              <a:rPr lang="el-GR" sz="1600" dirty="0" smtClean="0">
                <a:latin typeface="Arial" pitchFamily="34" charset="0"/>
                <a:cs typeface="Arial" pitchFamily="34" charset="0"/>
              </a:rPr>
              <a:t>Το μάθημα για να γίνει πιο διαδραστικό έχουν προστεθεί κουμπιά με εντολές εναλλαγής κειμένου, περιεχομένου σελίδας και αναπαραγωγής ήχου και βίντεο. Από αυτή τη διαφάνεια και προς τα κάτω μπορείτε να δείτε τις εντολές που εκτελεί κάθε κουμπί του μαθήματος .</a:t>
            </a:r>
            <a:endParaRPr lang="el-GR" sz="1600" dirty="0">
              <a:latin typeface="Arial" pitchFamily="34" charset="0"/>
              <a:cs typeface="Arial"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714356"/>
            <a:ext cx="8229600" cy="561228"/>
          </a:xfrm>
        </p:spPr>
        <p:txBody>
          <a:bodyPr>
            <a:normAutofit/>
          </a:bodyPr>
          <a:lstStyle/>
          <a:p>
            <a:r>
              <a:rPr lang="el-GR" sz="3200" dirty="0" smtClean="0">
                <a:latin typeface="Arial" pitchFamily="34" charset="0"/>
                <a:cs typeface="Arial" pitchFamily="34" charset="0"/>
              </a:rPr>
              <a:t>Κουμπί αναπαραγωγής ήχου</a:t>
            </a:r>
            <a:endParaRPr lang="el-GR" sz="3200" dirty="0">
              <a:latin typeface="Arial" pitchFamily="34" charset="0"/>
              <a:cs typeface="Arial" pitchFamily="34" charset="0"/>
            </a:endParaRPr>
          </a:p>
        </p:txBody>
      </p:sp>
      <p:pic>
        <p:nvPicPr>
          <p:cNvPr id="4" name="3 - Θέση περιεχομένου" descr="Screenshot_4.png"/>
          <p:cNvPicPr>
            <a:picLocks noGrp="1" noChangeAspect="1"/>
          </p:cNvPicPr>
          <p:nvPr>
            <p:ph idx="1"/>
          </p:nvPr>
        </p:nvPicPr>
        <p:blipFill>
          <a:blip r:embed="rId2"/>
          <a:stretch>
            <a:fillRect/>
          </a:stretch>
        </p:blipFill>
        <p:spPr>
          <a:xfrm>
            <a:off x="0" y="2468563"/>
            <a:ext cx="6690566" cy="4389437"/>
          </a:xfrm>
        </p:spPr>
      </p:pic>
      <p:sp>
        <p:nvSpPr>
          <p:cNvPr id="5" name="4 - Ορθογώνιο"/>
          <p:cNvSpPr/>
          <p:nvPr/>
        </p:nvSpPr>
        <p:spPr>
          <a:xfrm>
            <a:off x="5429256" y="5857892"/>
            <a:ext cx="714380" cy="500066"/>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6" name="5 - Ευθύγραμμο βέλος σύνδεσης"/>
          <p:cNvCxnSpPr/>
          <p:nvPr/>
        </p:nvCxnSpPr>
        <p:spPr>
          <a:xfrm>
            <a:off x="6143636" y="6072206"/>
            <a:ext cx="928694" cy="1588"/>
          </a:xfrm>
          <a:prstGeom prst="straightConnector1">
            <a:avLst/>
          </a:prstGeom>
          <a:ln>
            <a:solidFill>
              <a:srgbClr val="FF0000"/>
            </a:solidFill>
            <a:tailEnd type="arrow"/>
          </a:ln>
        </p:spPr>
        <p:style>
          <a:lnRef idx="2">
            <a:schemeClr val="dk1"/>
          </a:lnRef>
          <a:fillRef idx="0">
            <a:schemeClr val="dk1"/>
          </a:fillRef>
          <a:effectRef idx="1">
            <a:schemeClr val="dk1"/>
          </a:effectRef>
          <a:fontRef idx="minor">
            <a:schemeClr val="tx1"/>
          </a:fontRef>
        </p:style>
      </p:cxnSp>
      <p:sp>
        <p:nvSpPr>
          <p:cNvPr id="7" name="6 - TextBox"/>
          <p:cNvSpPr txBox="1"/>
          <p:nvPr/>
        </p:nvSpPr>
        <p:spPr>
          <a:xfrm>
            <a:off x="7072330" y="5145488"/>
            <a:ext cx="2000264" cy="1569660"/>
          </a:xfrm>
          <a:prstGeom prst="rect">
            <a:avLst/>
          </a:prstGeom>
          <a:noFill/>
          <a:ln w="12700">
            <a:solidFill>
              <a:schemeClr val="tx1"/>
            </a:solidFill>
          </a:ln>
        </p:spPr>
        <p:txBody>
          <a:bodyPr wrap="square" rtlCol="0">
            <a:spAutoFit/>
          </a:bodyPr>
          <a:lstStyle/>
          <a:p>
            <a:r>
              <a:rPr lang="el-GR" sz="1600" dirty="0" smtClean="0">
                <a:latin typeface="Arial" pitchFamily="34" charset="0"/>
                <a:cs typeface="Arial" pitchFamily="34" charset="0"/>
              </a:rPr>
              <a:t>Χρησιμοποιήστε το σαν κουμπί </a:t>
            </a:r>
            <a:r>
              <a:rPr lang="en-US" sz="1600" dirty="0" smtClean="0">
                <a:latin typeface="Arial" pitchFamily="34" charset="0"/>
                <a:cs typeface="Arial" pitchFamily="34" charset="0"/>
              </a:rPr>
              <a:t>play/pause </a:t>
            </a:r>
            <a:r>
              <a:rPr lang="el-GR" sz="1600" dirty="0" smtClean="0">
                <a:latin typeface="Arial" pitchFamily="34" charset="0"/>
                <a:cs typeface="Arial" pitchFamily="34" charset="0"/>
              </a:rPr>
              <a:t>για να ακούσετε αναλυτικότερες πληροφορίες</a:t>
            </a:r>
            <a:endParaRPr lang="el-GR" sz="1600" dirty="0">
              <a:latin typeface="Arial" pitchFamily="34" charset="0"/>
              <a:cs typeface="Arial" pitchFamily="34" charset="0"/>
            </a:endParaRPr>
          </a:p>
        </p:txBody>
      </p:sp>
      <p:sp>
        <p:nvSpPr>
          <p:cNvPr id="8" name="7 - TextBox"/>
          <p:cNvSpPr txBox="1"/>
          <p:nvPr/>
        </p:nvSpPr>
        <p:spPr>
          <a:xfrm>
            <a:off x="142844" y="1643050"/>
            <a:ext cx="8572560" cy="369332"/>
          </a:xfrm>
          <a:prstGeom prst="rect">
            <a:avLst/>
          </a:prstGeom>
          <a:noFill/>
        </p:spPr>
        <p:txBody>
          <a:bodyPr wrap="square" rtlCol="0">
            <a:spAutoFit/>
          </a:bodyPr>
          <a:lstStyle/>
          <a:p>
            <a:endParaRPr lang="el-G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Θέση περιεχομένου" descr="Screenshot_5.png"/>
          <p:cNvPicPr>
            <a:picLocks noGrp="1" noChangeAspect="1"/>
          </p:cNvPicPr>
          <p:nvPr>
            <p:ph idx="1"/>
          </p:nvPr>
        </p:nvPicPr>
        <p:blipFill>
          <a:blip r:embed="rId2"/>
          <a:stretch>
            <a:fillRect/>
          </a:stretch>
        </p:blipFill>
        <p:spPr>
          <a:xfrm>
            <a:off x="0" y="2468563"/>
            <a:ext cx="6717168" cy="4389437"/>
          </a:xfrm>
        </p:spPr>
      </p:pic>
      <p:sp>
        <p:nvSpPr>
          <p:cNvPr id="5" name="1 - Τίτλος"/>
          <p:cNvSpPr txBox="1">
            <a:spLocks/>
          </p:cNvSpPr>
          <p:nvPr/>
        </p:nvSpPr>
        <p:spPr>
          <a:xfrm>
            <a:off x="457200" y="714356"/>
            <a:ext cx="8229600" cy="561228"/>
          </a:xfrm>
          <a:prstGeom prst="rect">
            <a:avLst/>
          </a:prstGeom>
        </p:spPr>
        <p:txBody>
          <a:bodyPr vert="horz" lIns="0" rIns="0" bIns="0"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l-GR" sz="3200" b="0" i="0" u="none" strike="noStrike" kern="1200" cap="none" spc="0" normalizeH="0" baseline="0" noProof="0" dirty="0" smtClean="0">
                <a:ln>
                  <a:noFill/>
                </a:ln>
                <a:solidFill>
                  <a:schemeClr val="tx2"/>
                </a:solidFill>
                <a:effectLst/>
                <a:uLnTx/>
                <a:uFillTx/>
                <a:latin typeface="Arial" pitchFamily="34" charset="0"/>
                <a:ea typeface="+mj-ea"/>
                <a:cs typeface="Arial" pitchFamily="34" charset="0"/>
              </a:rPr>
              <a:t>Κουμπιά</a:t>
            </a:r>
            <a:r>
              <a:rPr kumimoji="0" lang="el-GR" sz="3200" b="0" i="0" u="none" strike="noStrike" kern="1200" cap="none" spc="0" normalizeH="0" noProof="0" dirty="0" smtClean="0">
                <a:ln>
                  <a:noFill/>
                </a:ln>
                <a:solidFill>
                  <a:schemeClr val="tx2"/>
                </a:solidFill>
                <a:effectLst/>
                <a:uLnTx/>
                <a:uFillTx/>
                <a:latin typeface="Arial" pitchFamily="34" charset="0"/>
                <a:ea typeface="+mj-ea"/>
                <a:cs typeface="Arial" pitchFamily="34" charset="0"/>
              </a:rPr>
              <a:t> επιστροφής, βοήθειας, προβολής</a:t>
            </a:r>
            <a:endParaRPr kumimoji="0" lang="el-GR" sz="3200" b="0" i="0" u="none" strike="noStrike" kern="1200" cap="none" spc="0" normalizeH="0" baseline="0" noProof="0" dirty="0">
              <a:ln>
                <a:noFill/>
              </a:ln>
              <a:solidFill>
                <a:schemeClr val="tx2"/>
              </a:solidFill>
              <a:effectLst/>
              <a:uLnTx/>
              <a:uFillTx/>
              <a:latin typeface="Arial" pitchFamily="34" charset="0"/>
              <a:ea typeface="+mj-ea"/>
              <a:cs typeface="Arial" pitchFamily="34" charset="0"/>
            </a:endParaRPr>
          </a:p>
        </p:txBody>
      </p:sp>
      <p:sp>
        <p:nvSpPr>
          <p:cNvPr id="6" name="5 - Ορθογώνιο"/>
          <p:cNvSpPr/>
          <p:nvPr/>
        </p:nvSpPr>
        <p:spPr>
          <a:xfrm>
            <a:off x="214282" y="5572140"/>
            <a:ext cx="428628" cy="285752"/>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srgbClr val="FF0000"/>
              </a:solidFill>
            </a:endParaRPr>
          </a:p>
        </p:txBody>
      </p:sp>
      <p:cxnSp>
        <p:nvCxnSpPr>
          <p:cNvPr id="7" name="6 - Ευθύγραμμο βέλος σύνδεσης"/>
          <p:cNvCxnSpPr/>
          <p:nvPr/>
        </p:nvCxnSpPr>
        <p:spPr>
          <a:xfrm rot="5400000" flipH="1" flipV="1">
            <a:off x="-1035883" y="3964785"/>
            <a:ext cx="3214710" cy="1588"/>
          </a:xfrm>
          <a:prstGeom prst="straightConnector1">
            <a:avLst/>
          </a:prstGeom>
          <a:ln>
            <a:solidFill>
              <a:srgbClr val="FF0000"/>
            </a:solidFill>
            <a:tailEnd type="arrow"/>
          </a:ln>
        </p:spPr>
        <p:style>
          <a:lnRef idx="2">
            <a:schemeClr val="dk1"/>
          </a:lnRef>
          <a:fillRef idx="0">
            <a:schemeClr val="dk1"/>
          </a:fillRef>
          <a:effectRef idx="1">
            <a:schemeClr val="dk1"/>
          </a:effectRef>
          <a:fontRef idx="minor">
            <a:schemeClr val="tx1"/>
          </a:fontRef>
        </p:style>
      </p:cxnSp>
      <p:sp>
        <p:nvSpPr>
          <p:cNvPr id="8" name="7 - TextBox"/>
          <p:cNvSpPr txBox="1"/>
          <p:nvPr/>
        </p:nvSpPr>
        <p:spPr>
          <a:xfrm>
            <a:off x="6786578" y="5072074"/>
            <a:ext cx="2214578" cy="1569660"/>
          </a:xfrm>
          <a:prstGeom prst="rect">
            <a:avLst/>
          </a:prstGeom>
          <a:noFill/>
          <a:ln w="12700">
            <a:solidFill>
              <a:schemeClr val="tx1"/>
            </a:solidFill>
          </a:ln>
        </p:spPr>
        <p:txBody>
          <a:bodyPr wrap="square" rtlCol="0">
            <a:spAutoFit/>
          </a:bodyPr>
          <a:lstStyle/>
          <a:p>
            <a:r>
              <a:rPr lang="el-GR" sz="1600" dirty="0" smtClean="0">
                <a:latin typeface="Arial" pitchFamily="34" charset="0"/>
                <a:cs typeface="Arial" pitchFamily="34" charset="0"/>
              </a:rPr>
              <a:t>Χρησιμοποιείστε αυτό το κουμπί για να σας δώσει βοήθεια  σχετικά με τις ενέργειες αυτών των κουμπιών της σελίδας</a:t>
            </a:r>
            <a:endParaRPr lang="el-GR" sz="1600" dirty="0">
              <a:latin typeface="Arial" pitchFamily="34" charset="0"/>
              <a:cs typeface="Arial" pitchFamily="34" charset="0"/>
            </a:endParaRPr>
          </a:p>
        </p:txBody>
      </p:sp>
      <p:sp>
        <p:nvSpPr>
          <p:cNvPr id="11" name="10 - Ορθογώνιο"/>
          <p:cNvSpPr/>
          <p:nvPr/>
        </p:nvSpPr>
        <p:spPr>
          <a:xfrm>
            <a:off x="214282" y="5929330"/>
            <a:ext cx="428628" cy="35719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srgbClr val="FF0000"/>
              </a:solidFill>
            </a:endParaRPr>
          </a:p>
        </p:txBody>
      </p:sp>
      <p:sp>
        <p:nvSpPr>
          <p:cNvPr id="12" name="11 - Ορθογώνιο"/>
          <p:cNvSpPr/>
          <p:nvPr/>
        </p:nvSpPr>
        <p:spPr>
          <a:xfrm>
            <a:off x="1357290" y="3857628"/>
            <a:ext cx="357190" cy="1714512"/>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srgbClr val="FF0000"/>
              </a:solidFill>
            </a:endParaRPr>
          </a:p>
        </p:txBody>
      </p:sp>
      <p:cxnSp>
        <p:nvCxnSpPr>
          <p:cNvPr id="18" name="17 - Ευθύγραμμο βέλος σύνδεσης"/>
          <p:cNvCxnSpPr/>
          <p:nvPr/>
        </p:nvCxnSpPr>
        <p:spPr>
          <a:xfrm>
            <a:off x="1714480" y="3929066"/>
            <a:ext cx="5072098" cy="1588"/>
          </a:xfrm>
          <a:prstGeom prst="straightConnector1">
            <a:avLst/>
          </a:prstGeom>
          <a:ln>
            <a:solidFill>
              <a:srgbClr val="FF0000"/>
            </a:solidFill>
            <a:tailEnd type="arrow"/>
          </a:ln>
        </p:spPr>
        <p:style>
          <a:lnRef idx="2">
            <a:schemeClr val="dk1"/>
          </a:lnRef>
          <a:fillRef idx="0">
            <a:schemeClr val="dk1"/>
          </a:fillRef>
          <a:effectRef idx="1">
            <a:schemeClr val="dk1"/>
          </a:effectRef>
          <a:fontRef idx="minor">
            <a:schemeClr val="tx1"/>
          </a:fontRef>
        </p:style>
      </p:cxnSp>
      <p:sp>
        <p:nvSpPr>
          <p:cNvPr id="20" name="19 - TextBox"/>
          <p:cNvSpPr txBox="1"/>
          <p:nvPr/>
        </p:nvSpPr>
        <p:spPr>
          <a:xfrm>
            <a:off x="500034" y="1785926"/>
            <a:ext cx="7072362" cy="584775"/>
          </a:xfrm>
          <a:prstGeom prst="rect">
            <a:avLst/>
          </a:prstGeom>
          <a:noFill/>
          <a:ln w="12700">
            <a:solidFill>
              <a:schemeClr val="tx1"/>
            </a:solidFill>
          </a:ln>
        </p:spPr>
        <p:txBody>
          <a:bodyPr wrap="square" rtlCol="0">
            <a:spAutoFit/>
          </a:bodyPr>
          <a:lstStyle/>
          <a:p>
            <a:r>
              <a:rPr lang="el-GR" sz="1600" dirty="0" smtClean="0">
                <a:latin typeface="Arial" pitchFamily="34" charset="0"/>
                <a:cs typeface="Arial" pitchFamily="34" charset="0"/>
              </a:rPr>
              <a:t>Είναι κουμπί για το περιεχόμενου που θα σας παρουσιαστεί με το κουμπί ματάκι και σας δίνει τη δυνατότητα επιστροφής σε αυτή τη σελίδα </a:t>
            </a:r>
            <a:endParaRPr lang="el-GR" sz="1600" dirty="0">
              <a:latin typeface="Arial" pitchFamily="34" charset="0"/>
              <a:cs typeface="Arial" pitchFamily="34" charset="0"/>
            </a:endParaRPr>
          </a:p>
        </p:txBody>
      </p:sp>
      <p:sp>
        <p:nvSpPr>
          <p:cNvPr id="21" name="20 - TextBox"/>
          <p:cNvSpPr txBox="1"/>
          <p:nvPr/>
        </p:nvSpPr>
        <p:spPr>
          <a:xfrm>
            <a:off x="6786578" y="2428868"/>
            <a:ext cx="2286016" cy="2554545"/>
          </a:xfrm>
          <a:prstGeom prst="rect">
            <a:avLst/>
          </a:prstGeom>
          <a:noFill/>
          <a:ln w="12700">
            <a:solidFill>
              <a:schemeClr val="tx1"/>
            </a:solidFill>
          </a:ln>
        </p:spPr>
        <p:txBody>
          <a:bodyPr wrap="square" rtlCol="0">
            <a:spAutoFit/>
          </a:bodyPr>
          <a:lstStyle/>
          <a:p>
            <a:r>
              <a:rPr lang="el-GR" sz="1600" dirty="0" smtClean="0">
                <a:latin typeface="Arial" pitchFamily="34" charset="0"/>
                <a:cs typeface="Arial" pitchFamily="34" charset="0"/>
              </a:rPr>
              <a:t>Αυτά τα κουμπιά ματάκια σας επιτρέπουν να αλλάξετε το περιεχόμενο της σελίδας και να προβάλλεται πληροφορίες σχετικά την πρόταση που βρίσκεται δίπλα τους</a:t>
            </a:r>
            <a:endParaRPr lang="el-GR" sz="1600" dirty="0">
              <a:latin typeface="Arial" pitchFamily="34" charset="0"/>
              <a:cs typeface="Arial" pitchFamily="34" charset="0"/>
            </a:endParaRPr>
          </a:p>
        </p:txBody>
      </p:sp>
      <p:cxnSp>
        <p:nvCxnSpPr>
          <p:cNvPr id="29" name="28 - Ευθύγραμμο βέλος σύνδεσης"/>
          <p:cNvCxnSpPr/>
          <p:nvPr/>
        </p:nvCxnSpPr>
        <p:spPr>
          <a:xfrm>
            <a:off x="642910" y="6072206"/>
            <a:ext cx="6143668" cy="1588"/>
          </a:xfrm>
          <a:prstGeom prst="straightConnector1">
            <a:avLst/>
          </a:prstGeom>
          <a:ln>
            <a:solidFill>
              <a:srgbClr val="FF0000"/>
            </a:solidFill>
            <a:tailEnd type="arrow"/>
          </a:ln>
        </p:spPr>
        <p:style>
          <a:lnRef idx="2">
            <a:schemeClr val="dk1"/>
          </a:lnRef>
          <a:fillRef idx="0">
            <a:schemeClr val="dk1"/>
          </a:fillRef>
          <a:effectRef idx="1">
            <a:schemeClr val="dk1"/>
          </a:effectRef>
          <a:fontRef idx="minor">
            <a:schemeClr val="tx1"/>
          </a:fontRef>
        </p:style>
      </p:cxn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Θέση περιεχομένου" descr="Screenshot_8.png"/>
          <p:cNvPicPr>
            <a:picLocks noGrp="1" noChangeAspect="1"/>
          </p:cNvPicPr>
          <p:nvPr>
            <p:ph idx="1"/>
          </p:nvPr>
        </p:nvPicPr>
        <p:blipFill>
          <a:blip r:embed="rId2"/>
          <a:stretch>
            <a:fillRect/>
          </a:stretch>
        </p:blipFill>
        <p:spPr>
          <a:xfrm>
            <a:off x="0" y="2468563"/>
            <a:ext cx="6717168" cy="4389437"/>
          </a:xfrm>
          <a:ln>
            <a:noFill/>
          </a:ln>
        </p:spPr>
      </p:pic>
      <p:sp>
        <p:nvSpPr>
          <p:cNvPr id="5" name="1 - Τίτλος"/>
          <p:cNvSpPr txBox="1">
            <a:spLocks/>
          </p:cNvSpPr>
          <p:nvPr/>
        </p:nvSpPr>
        <p:spPr>
          <a:xfrm>
            <a:off x="457200" y="714356"/>
            <a:ext cx="8229600" cy="561228"/>
          </a:xfrm>
          <a:prstGeom prst="rect">
            <a:avLst/>
          </a:prstGeom>
        </p:spPr>
        <p:txBody>
          <a:bodyPr vert="horz" lIns="0" rIns="0" bIns="0"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l-GR" sz="3200" b="0" i="0" u="none" strike="noStrike" kern="1200" cap="none" spc="0" normalizeH="0" baseline="0" noProof="0" dirty="0" smtClean="0">
                <a:ln>
                  <a:noFill/>
                </a:ln>
                <a:solidFill>
                  <a:schemeClr val="tx2"/>
                </a:solidFill>
                <a:effectLst/>
                <a:uLnTx/>
                <a:uFillTx/>
                <a:latin typeface="Arial" pitchFamily="34" charset="0"/>
                <a:ea typeface="+mj-ea"/>
                <a:cs typeface="Arial" pitchFamily="34" charset="0"/>
              </a:rPr>
              <a:t>Κουμπιά</a:t>
            </a:r>
            <a:r>
              <a:rPr kumimoji="0" lang="el-GR" sz="3200" b="0" i="0" u="none" strike="noStrike" kern="1200" cap="none" spc="0" normalizeH="0" noProof="0" dirty="0" smtClean="0">
                <a:ln>
                  <a:noFill/>
                </a:ln>
                <a:solidFill>
                  <a:schemeClr val="tx2"/>
                </a:solidFill>
                <a:effectLst/>
                <a:uLnTx/>
                <a:uFillTx/>
                <a:latin typeface="Arial" pitchFamily="34" charset="0"/>
                <a:ea typeface="+mj-ea"/>
                <a:cs typeface="Arial" pitchFamily="34" charset="0"/>
              </a:rPr>
              <a:t> ενεργοποίησης με το άγγιγμα </a:t>
            </a:r>
            <a:endParaRPr kumimoji="0" lang="el-GR" sz="3200" b="0" i="0" u="none" strike="noStrike" kern="1200" cap="none" spc="0" normalizeH="0" baseline="0" noProof="0" dirty="0">
              <a:ln>
                <a:noFill/>
              </a:ln>
              <a:solidFill>
                <a:schemeClr val="tx2"/>
              </a:solidFill>
              <a:effectLst/>
              <a:uLnTx/>
              <a:uFillTx/>
              <a:latin typeface="Arial" pitchFamily="34" charset="0"/>
              <a:ea typeface="+mj-ea"/>
              <a:cs typeface="Arial" pitchFamily="34" charset="0"/>
            </a:endParaRPr>
          </a:p>
        </p:txBody>
      </p:sp>
      <p:sp>
        <p:nvSpPr>
          <p:cNvPr id="6" name="5 - Ορθογώνιο"/>
          <p:cNvSpPr/>
          <p:nvPr/>
        </p:nvSpPr>
        <p:spPr>
          <a:xfrm>
            <a:off x="214282" y="6072206"/>
            <a:ext cx="6357982" cy="500066"/>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7" name="6 - Ευθύγραμμο βέλος σύνδεσης"/>
          <p:cNvCxnSpPr/>
          <p:nvPr/>
        </p:nvCxnSpPr>
        <p:spPr>
          <a:xfrm>
            <a:off x="6572264" y="6286520"/>
            <a:ext cx="285752" cy="1588"/>
          </a:xfrm>
          <a:prstGeom prst="straightConnector1">
            <a:avLst/>
          </a:prstGeom>
          <a:ln>
            <a:solidFill>
              <a:srgbClr val="FF0000"/>
            </a:solidFill>
            <a:tailEnd type="arrow"/>
          </a:ln>
        </p:spPr>
        <p:style>
          <a:lnRef idx="2">
            <a:schemeClr val="dk1"/>
          </a:lnRef>
          <a:fillRef idx="0">
            <a:schemeClr val="dk1"/>
          </a:fillRef>
          <a:effectRef idx="1">
            <a:schemeClr val="dk1"/>
          </a:effectRef>
          <a:fontRef idx="minor">
            <a:schemeClr val="tx1"/>
          </a:fontRef>
        </p:style>
      </p:cxnSp>
      <p:sp>
        <p:nvSpPr>
          <p:cNvPr id="8" name="7 - TextBox"/>
          <p:cNvSpPr txBox="1"/>
          <p:nvPr/>
        </p:nvSpPr>
        <p:spPr>
          <a:xfrm>
            <a:off x="6858016" y="2285992"/>
            <a:ext cx="2214578" cy="4278094"/>
          </a:xfrm>
          <a:prstGeom prst="rect">
            <a:avLst/>
          </a:prstGeom>
          <a:noFill/>
          <a:ln w="12700">
            <a:solidFill>
              <a:schemeClr val="tx1"/>
            </a:solidFill>
          </a:ln>
        </p:spPr>
        <p:txBody>
          <a:bodyPr wrap="square" rtlCol="0">
            <a:spAutoFit/>
          </a:bodyPr>
          <a:lstStyle/>
          <a:p>
            <a:r>
              <a:rPr lang="el-GR" sz="1600" dirty="0" smtClean="0">
                <a:latin typeface="Arial" pitchFamily="34" charset="0"/>
                <a:cs typeface="Arial" pitchFamily="34" charset="0"/>
              </a:rPr>
              <a:t>Αυτά τα κουμπιά δεν ενεργοποιούνται με το πάτημα του ποντικιού αλλά αφήνοντας το κέρσορα σας ακριβώς πάνω τους. Σας εμφανίζουν το περιεχόμενο κάθε κειμένου που αναγράφεται επάνω τους και όταν απομακρύνεται τον κέρσορα σας από αυτή την θέση τότε επιστρέφουν στο αρχικό τμήμα της σελίδας  </a:t>
            </a:r>
            <a:endParaRPr lang="el-GR" sz="1600" dirty="0">
              <a:latin typeface="Arial" pitchFamily="34" charset="0"/>
              <a:cs typeface="Arial"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Θέση περιεχομένου" descr="Screenshot_9.png"/>
          <p:cNvPicPr>
            <a:picLocks noGrp="1" noChangeAspect="1"/>
          </p:cNvPicPr>
          <p:nvPr>
            <p:ph idx="1"/>
          </p:nvPr>
        </p:nvPicPr>
        <p:blipFill>
          <a:blip r:embed="rId2"/>
          <a:stretch>
            <a:fillRect/>
          </a:stretch>
        </p:blipFill>
        <p:spPr>
          <a:xfrm>
            <a:off x="0" y="2468563"/>
            <a:ext cx="6600558" cy="4389437"/>
          </a:xfrm>
          <a:ln>
            <a:noFill/>
          </a:ln>
        </p:spPr>
      </p:pic>
      <p:sp>
        <p:nvSpPr>
          <p:cNvPr id="5" name="1 - Τίτλος"/>
          <p:cNvSpPr txBox="1">
            <a:spLocks/>
          </p:cNvSpPr>
          <p:nvPr/>
        </p:nvSpPr>
        <p:spPr>
          <a:xfrm>
            <a:off x="457200" y="785794"/>
            <a:ext cx="8229600" cy="1000132"/>
          </a:xfrm>
          <a:prstGeom prst="rect">
            <a:avLst/>
          </a:prstGeom>
        </p:spPr>
        <p:txBody>
          <a:bodyPr vert="horz" lIns="0" rIns="0" bIns="0" anchor="b">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l-GR" sz="3200" b="0" i="0" u="none" strike="noStrike" kern="1200" cap="none" spc="0" normalizeH="0" baseline="0" noProof="0" dirty="0" smtClean="0">
                <a:ln>
                  <a:noFill/>
                </a:ln>
                <a:solidFill>
                  <a:schemeClr val="tx2"/>
                </a:solidFill>
                <a:effectLst/>
                <a:uLnTx/>
                <a:uFillTx/>
                <a:latin typeface="Arial" pitchFamily="34" charset="0"/>
                <a:ea typeface="+mj-ea"/>
                <a:cs typeface="Arial" pitchFamily="34" charset="0"/>
              </a:rPr>
              <a:t>Κουμπιά</a:t>
            </a:r>
            <a:r>
              <a:rPr kumimoji="0" lang="el-GR" sz="3200" b="0" i="0" u="none" strike="noStrike" kern="1200" cap="none" spc="0" normalizeH="0" noProof="0" dirty="0" smtClean="0">
                <a:ln>
                  <a:noFill/>
                </a:ln>
                <a:solidFill>
                  <a:schemeClr val="tx2"/>
                </a:solidFill>
                <a:effectLst/>
                <a:uLnTx/>
                <a:uFillTx/>
                <a:latin typeface="Arial" pitchFamily="34" charset="0"/>
                <a:ea typeface="+mj-ea"/>
                <a:cs typeface="Arial" pitchFamily="34" charset="0"/>
              </a:rPr>
              <a:t> κειμένου και ενεργοποίησης με το πάτημα</a:t>
            </a:r>
            <a:endParaRPr kumimoji="0" lang="el-GR" sz="3200" b="0" i="0" u="none" strike="noStrike" kern="1200" cap="none" spc="0" normalizeH="0" baseline="0" noProof="0" dirty="0">
              <a:ln>
                <a:noFill/>
              </a:ln>
              <a:solidFill>
                <a:schemeClr val="tx2"/>
              </a:solidFill>
              <a:effectLst/>
              <a:uLnTx/>
              <a:uFillTx/>
              <a:latin typeface="Arial" pitchFamily="34" charset="0"/>
              <a:ea typeface="+mj-ea"/>
              <a:cs typeface="Arial" pitchFamily="34" charset="0"/>
            </a:endParaRPr>
          </a:p>
        </p:txBody>
      </p:sp>
      <p:sp>
        <p:nvSpPr>
          <p:cNvPr id="6" name="5 - Ορθογώνιο"/>
          <p:cNvSpPr/>
          <p:nvPr/>
        </p:nvSpPr>
        <p:spPr>
          <a:xfrm>
            <a:off x="1928794" y="4643446"/>
            <a:ext cx="2500330" cy="428628"/>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7" name="6 - Ευθύγραμμο βέλος σύνδεσης"/>
          <p:cNvCxnSpPr/>
          <p:nvPr/>
        </p:nvCxnSpPr>
        <p:spPr>
          <a:xfrm>
            <a:off x="4429124" y="4857760"/>
            <a:ext cx="2286016" cy="1588"/>
          </a:xfrm>
          <a:prstGeom prst="straightConnector1">
            <a:avLst/>
          </a:prstGeom>
          <a:ln>
            <a:solidFill>
              <a:srgbClr val="FF0000"/>
            </a:solidFill>
            <a:tailEnd type="arrow"/>
          </a:ln>
        </p:spPr>
        <p:style>
          <a:lnRef idx="2">
            <a:schemeClr val="dk1"/>
          </a:lnRef>
          <a:fillRef idx="0">
            <a:schemeClr val="dk1"/>
          </a:fillRef>
          <a:effectRef idx="1">
            <a:schemeClr val="dk1"/>
          </a:effectRef>
          <a:fontRef idx="minor">
            <a:schemeClr val="tx1"/>
          </a:fontRef>
        </p:style>
      </p:cxnSp>
      <p:sp>
        <p:nvSpPr>
          <p:cNvPr id="8" name="7 - TextBox"/>
          <p:cNvSpPr txBox="1"/>
          <p:nvPr/>
        </p:nvSpPr>
        <p:spPr>
          <a:xfrm>
            <a:off x="6715140" y="3714752"/>
            <a:ext cx="2000264" cy="2062103"/>
          </a:xfrm>
          <a:prstGeom prst="rect">
            <a:avLst/>
          </a:prstGeom>
          <a:noFill/>
          <a:ln w="12700">
            <a:solidFill>
              <a:schemeClr val="tx1"/>
            </a:solidFill>
          </a:ln>
        </p:spPr>
        <p:txBody>
          <a:bodyPr wrap="square" rtlCol="0">
            <a:spAutoFit/>
          </a:bodyPr>
          <a:lstStyle/>
          <a:p>
            <a:r>
              <a:rPr lang="el-GR" sz="1600" dirty="0" smtClean="0">
                <a:latin typeface="Arial" pitchFamily="34" charset="0"/>
                <a:cs typeface="Arial" pitchFamily="34" charset="0"/>
              </a:rPr>
              <a:t>Αυτά τα κουμπιά κειμένου αν τα πατήσετε σας εμφανίζονται πληροφορίες για τις λέξεις που αναγράφονται επάνω τους</a:t>
            </a:r>
            <a:endParaRPr lang="el-GR" sz="1600" dirty="0">
              <a:latin typeface="Arial" pitchFamily="34" charset="0"/>
              <a:cs typeface="Arial"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Θέση περιεχομένου" descr="Screenshot_10.png"/>
          <p:cNvPicPr>
            <a:picLocks noGrp="1" noChangeAspect="1"/>
          </p:cNvPicPr>
          <p:nvPr>
            <p:ph idx="1"/>
          </p:nvPr>
        </p:nvPicPr>
        <p:blipFill>
          <a:blip r:embed="rId2"/>
          <a:stretch>
            <a:fillRect/>
          </a:stretch>
        </p:blipFill>
        <p:spPr>
          <a:xfrm>
            <a:off x="0" y="2468563"/>
            <a:ext cx="6666913" cy="4389437"/>
          </a:xfrm>
        </p:spPr>
      </p:pic>
      <p:sp>
        <p:nvSpPr>
          <p:cNvPr id="5" name="1 - Τίτλος"/>
          <p:cNvSpPr txBox="1">
            <a:spLocks/>
          </p:cNvSpPr>
          <p:nvPr/>
        </p:nvSpPr>
        <p:spPr>
          <a:xfrm>
            <a:off x="457200" y="714356"/>
            <a:ext cx="8229600" cy="561228"/>
          </a:xfrm>
          <a:prstGeom prst="rect">
            <a:avLst/>
          </a:prstGeom>
        </p:spPr>
        <p:txBody>
          <a:bodyPr vert="horz" lIns="0" rIns="0" bIns="0"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l-GR" sz="3200" b="0" i="0" u="none" strike="noStrike" kern="1200" cap="none" spc="0" normalizeH="0" baseline="0" noProof="0" dirty="0" smtClean="0">
                <a:ln>
                  <a:noFill/>
                </a:ln>
                <a:solidFill>
                  <a:schemeClr val="tx2"/>
                </a:solidFill>
                <a:effectLst/>
                <a:uLnTx/>
                <a:uFillTx/>
                <a:latin typeface="Arial" pitchFamily="34" charset="0"/>
                <a:ea typeface="+mj-ea"/>
                <a:cs typeface="Arial" pitchFamily="34" charset="0"/>
              </a:rPr>
              <a:t>Κουμπί επιστροφής με κείμενο</a:t>
            </a:r>
            <a:endParaRPr kumimoji="0" lang="el-GR" sz="3200" b="0" i="0" u="none" strike="noStrike" kern="1200" cap="none" spc="0" normalizeH="0" baseline="0" noProof="0" dirty="0">
              <a:ln>
                <a:noFill/>
              </a:ln>
              <a:solidFill>
                <a:schemeClr val="tx2"/>
              </a:solidFill>
              <a:effectLst/>
              <a:uLnTx/>
              <a:uFillTx/>
              <a:latin typeface="Arial" pitchFamily="34" charset="0"/>
              <a:ea typeface="+mj-ea"/>
              <a:cs typeface="Arial" pitchFamily="34" charset="0"/>
            </a:endParaRPr>
          </a:p>
        </p:txBody>
      </p:sp>
      <p:sp>
        <p:nvSpPr>
          <p:cNvPr id="6" name="5 - Ορθογώνιο"/>
          <p:cNvSpPr/>
          <p:nvPr/>
        </p:nvSpPr>
        <p:spPr>
          <a:xfrm>
            <a:off x="214282" y="5929330"/>
            <a:ext cx="500066" cy="428628"/>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7" name="6 - Ευθύγραμμο βέλος σύνδεσης"/>
          <p:cNvCxnSpPr/>
          <p:nvPr/>
        </p:nvCxnSpPr>
        <p:spPr>
          <a:xfrm>
            <a:off x="714348" y="6000768"/>
            <a:ext cx="6072230" cy="71438"/>
          </a:xfrm>
          <a:prstGeom prst="straightConnector1">
            <a:avLst/>
          </a:prstGeom>
          <a:ln>
            <a:solidFill>
              <a:srgbClr val="FF0000"/>
            </a:solidFill>
            <a:tailEnd type="arrow"/>
          </a:ln>
        </p:spPr>
        <p:style>
          <a:lnRef idx="2">
            <a:schemeClr val="dk1"/>
          </a:lnRef>
          <a:fillRef idx="0">
            <a:schemeClr val="dk1"/>
          </a:fillRef>
          <a:effectRef idx="1">
            <a:schemeClr val="dk1"/>
          </a:effectRef>
          <a:fontRef idx="minor">
            <a:schemeClr val="tx1"/>
          </a:fontRef>
        </p:style>
      </p:cxnSp>
      <p:sp>
        <p:nvSpPr>
          <p:cNvPr id="8" name="7 - TextBox"/>
          <p:cNvSpPr txBox="1"/>
          <p:nvPr/>
        </p:nvSpPr>
        <p:spPr>
          <a:xfrm>
            <a:off x="6786578" y="3000372"/>
            <a:ext cx="2143140" cy="3293209"/>
          </a:xfrm>
          <a:prstGeom prst="rect">
            <a:avLst/>
          </a:prstGeom>
          <a:noFill/>
          <a:ln w="12700">
            <a:solidFill>
              <a:schemeClr val="tx1"/>
            </a:solidFill>
          </a:ln>
        </p:spPr>
        <p:txBody>
          <a:bodyPr wrap="square" rtlCol="0">
            <a:spAutoFit/>
          </a:bodyPr>
          <a:lstStyle/>
          <a:p>
            <a:pPr lvl="1"/>
            <a:r>
              <a:rPr lang="el-GR" sz="1600" dirty="0" smtClean="0">
                <a:latin typeface="Arial" pitchFamily="34" charset="0"/>
                <a:cs typeface="Arial" pitchFamily="34" charset="0"/>
              </a:rPr>
              <a:t>Όταν διαβάσετε τις πληροφορίες του κειμένου που σας εμφανίζεται και θέλετε να επιστέψετε στο κείμενο με την επιλογή κουμπιών πατήστε αυτό το κουμπί που αναγράφει </a:t>
            </a:r>
            <a:r>
              <a:rPr lang="en-US" sz="1600" dirty="0" smtClean="0">
                <a:latin typeface="Arial" pitchFamily="34" charset="0"/>
                <a:cs typeface="Arial" pitchFamily="34" charset="0"/>
              </a:rPr>
              <a:t>back</a:t>
            </a:r>
            <a:endParaRPr lang="el-GR" sz="1600" dirty="0">
              <a:latin typeface="Arial" pitchFamily="34" charset="0"/>
              <a:cs typeface="Arial" pitchFamily="34" charset="0"/>
            </a:endParaRP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Ροή">
  <a:themeElements>
    <a:clrScheme name="Ροή">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Ροή">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Ροή">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712</TotalTime>
  <Words>784</Words>
  <Application>Microsoft Office PowerPoint</Application>
  <PresentationFormat>Προβολή στην οθόνη (4:3)</PresentationFormat>
  <Paragraphs>52</Paragraphs>
  <Slides>18</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18</vt:i4>
      </vt:variant>
    </vt:vector>
  </HeadingPairs>
  <TitlesOfParts>
    <vt:vector size="19" baseType="lpstr">
      <vt:lpstr>Ροή</vt:lpstr>
      <vt:lpstr>Οδηγός χρήσης ηλεκτρονικού μαθήματος </vt:lpstr>
      <vt:lpstr>Κουμπιά πλοήγησης και αρχική σελίδα</vt:lpstr>
      <vt:lpstr>Μπάρα κειμένου</vt:lpstr>
      <vt:lpstr>Κουμπί εναλλαγής κειμένου</vt:lpstr>
      <vt:lpstr>Κουμπί αναπαραγωγής ήχου</vt:lpstr>
      <vt:lpstr>Διαφάνεια 6</vt:lpstr>
      <vt:lpstr>Διαφάνεια 7</vt:lpstr>
      <vt:lpstr>Διαφάνεια 8</vt:lpstr>
      <vt:lpstr>Διαφάνεια 9</vt:lpstr>
      <vt:lpstr>Διαφάνεια 10</vt:lpstr>
      <vt:lpstr>Διαφάνεια 11</vt:lpstr>
      <vt:lpstr>Διαφάνεια 12</vt:lpstr>
      <vt:lpstr>Διαφάνεια 13</vt:lpstr>
      <vt:lpstr>Διαφάνεια 14</vt:lpstr>
      <vt:lpstr>Διαφάνεια 15</vt:lpstr>
      <vt:lpstr>Διαφάνεια 16</vt:lpstr>
      <vt:lpstr>Διαφάνεια 17</vt:lpstr>
      <vt:lpstr>Διαφάνεια 18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Οδηγός χρήσης ηλεκτρονικών μαθημάτων</dc:title>
  <dc:creator>Spithas</dc:creator>
  <cp:lastModifiedBy>spithas</cp:lastModifiedBy>
  <cp:revision>43</cp:revision>
  <dcterms:created xsi:type="dcterms:W3CDTF">2018-11-06T13:45:19Z</dcterms:created>
  <dcterms:modified xsi:type="dcterms:W3CDTF">2018-11-10T15:35:05Z</dcterms:modified>
</cp:coreProperties>
</file>