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Pacifico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hQDV+tbu+/nXb+cpeUyga4Tnlv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acific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1b1102d1a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5" name="Google Shape;165;g2b1b1102d1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b1b1102d1a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jnsch\Desktop\O14ThemesHandoffs\WorkingFiles\FinalHanoff\Sketchbook\Cover.jpg" id="17" name="Google Shape;1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27"/>
          <p:cNvGrpSpPr/>
          <p:nvPr/>
        </p:nvGrpSpPr>
        <p:grpSpPr>
          <a:xfrm rot="-1066324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9" name="Google Shape;19;p27"/>
            <p:cNvSpPr/>
            <p:nvPr/>
          </p:nvSpPr>
          <p:spPr>
            <a:xfrm>
              <a:off x="494947" y="494484"/>
              <a:ext cx="2328384" cy="2344146"/>
            </a:xfrm>
            <a:custGeom>
              <a:rect b="b" l="l" r="r" t="t"/>
              <a:pathLst>
                <a:path extrusionOk="0" h="2344146" w="2328384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>
              <a:gsLst>
                <a:gs pos="0">
                  <a:srgbClr val="000100">
                    <a:alpha val="30980"/>
                  </a:srgbClr>
                </a:gs>
                <a:gs pos="49000">
                  <a:srgbClr val="FEFFFF">
                    <a:alpha val="0"/>
                  </a:srgbClr>
                </a:gs>
                <a:gs pos="100000">
                  <a:srgbClr val="FEFFFF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12700">
                <a:srgbClr val="000000">
                  <a:alpha val="3686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7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stickie-shadow.png" id="21" name="Google Shape;21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tickie-shadow.png" id="22" name="Google Shape;22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TitleCard.png" id="23" name="Google Shape;2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3346">
            <a:off x="2856203" y="2587842"/>
            <a:ext cx="5773084" cy="385081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/>
          <p:nvPr>
            <p:ph type="ctrTitle"/>
          </p:nvPr>
        </p:nvSpPr>
        <p:spPr>
          <a:xfrm rot="360000">
            <a:off x="3339809" y="3015792"/>
            <a:ext cx="4847038" cy="1599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100"/>
              </a:buClr>
              <a:buSzPts val="4800"/>
              <a:buFont typeface="Cambria"/>
              <a:buNone/>
              <a:defRPr sz="4800">
                <a:solidFill>
                  <a:srgbClr val="0001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subTitle"/>
          </p:nvPr>
        </p:nvSpPr>
        <p:spPr>
          <a:xfrm rot="360000">
            <a:off x="3200499" y="4766916"/>
            <a:ext cx="4836456" cy="1040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rgbClr val="000100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09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5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3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3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3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3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33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 rot="-1080000">
            <a:off x="963292" y="5061539"/>
            <a:ext cx="1968535" cy="53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 rot="-1080000">
            <a:off x="647592" y="4135346"/>
            <a:ext cx="2085881" cy="83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632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 rot="-1080000">
            <a:off x="1981439" y="5509808"/>
            <a:ext cx="738180" cy="426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pic>
        <p:nvPicPr>
          <p:cNvPr descr="coverBand.png" id="29" name="Google Shape;2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880100"/>
            <a:ext cx="9144000" cy="330200"/>
          </a:xfrm>
          <a:prstGeom prst="rect">
            <a:avLst/>
          </a:prstGeom>
          <a:noFill/>
          <a:ln>
            <a:noFill/>
          </a:ln>
          <a:effectLst>
            <a:outerShdw blurRad="63500" rotWithShape="0" algn="t" dir="5400000" dist="38100">
              <a:srgbClr val="000000">
                <a:alpha val="58823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1" type="body"/>
          </p:nvPr>
        </p:nvSpPr>
        <p:spPr>
          <a:xfrm rot="5400000">
            <a:off x="2596332" y="280257"/>
            <a:ext cx="3951337" cy="7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indent="-337185" lvl="4" marL="22860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indent="-337185" lvl="5" marL="2743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indent="-337185" lvl="6" marL="3200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indent="-337184" lvl="7" marL="3657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indent="-337184" lvl="8" marL="4114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/>
        </p:txBody>
      </p:sp>
      <p:sp>
        <p:nvSpPr>
          <p:cNvPr id="87" name="Google Shape;87;p36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6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6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7"/>
          <p:cNvSpPr txBox="1"/>
          <p:nvPr>
            <p:ph type="title"/>
          </p:nvPr>
        </p:nvSpPr>
        <p:spPr>
          <a:xfrm rot="5400000">
            <a:off x="4876298" y="2303380"/>
            <a:ext cx="5469523" cy="196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1" type="body"/>
          </p:nvPr>
        </p:nvSpPr>
        <p:spPr>
          <a:xfrm rot="5400000">
            <a:off x="914399" y="475080"/>
            <a:ext cx="5181602" cy="590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indent="-337185" lvl="4" marL="22860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indent="-337185" lvl="5" marL="2743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indent="-337185" lvl="6" marL="3200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indent="-337184" lvl="7" marL="3657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indent="-337184" lvl="8" marL="4114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/>
        </p:txBody>
      </p:sp>
      <p:sp>
        <p:nvSpPr>
          <p:cNvPr id="93" name="Google Shape;93;p37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7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7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Περιεχόμενο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" type="body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indent="-337185" lvl="4" marL="22860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indent="-337185" lvl="5" marL="2743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indent="-337185" lvl="6" marL="3200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indent="-337184" lvl="7" marL="3657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indent="-337184" lvl="8" marL="4114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type="title"/>
          </p:nvPr>
        </p:nvSpPr>
        <p:spPr>
          <a:xfrm>
            <a:off x="551280" y="1497993"/>
            <a:ext cx="8041439" cy="20972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mbria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838199" y="3754402"/>
            <a:ext cx="74676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9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30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mb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" type="body"/>
          </p:nvPr>
        </p:nvSpPr>
        <p:spPr>
          <a:xfrm>
            <a:off x="841248" y="2038388"/>
            <a:ext cx="3017520" cy="5423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280"/>
              <a:buNone/>
              <a:defRPr b="0" sz="2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9pPr>
          </a:lstStyle>
          <a:p/>
        </p:txBody>
      </p:sp>
      <p:sp>
        <p:nvSpPr>
          <p:cNvPr id="49" name="Google Shape;49;p31"/>
          <p:cNvSpPr txBox="1"/>
          <p:nvPr>
            <p:ph idx="2" type="body"/>
          </p:nvPr>
        </p:nvSpPr>
        <p:spPr>
          <a:xfrm>
            <a:off x="5291091" y="2038387"/>
            <a:ext cx="3014708" cy="5423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280"/>
              <a:buNone/>
              <a:defRPr b="0" sz="2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9pPr>
          </a:lstStyle>
          <a:p/>
        </p:txBody>
      </p:sp>
      <p:sp>
        <p:nvSpPr>
          <p:cNvPr id="50" name="Google Shape;50;p31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53" name="Google Shape;53;p31"/>
          <p:cNvSpPr/>
          <p:nvPr/>
        </p:nvSpPr>
        <p:spPr>
          <a:xfrm rot="-1325433">
            <a:off x="3933637" y="4281002"/>
            <a:ext cx="1288495" cy="722529"/>
          </a:xfrm>
          <a:custGeom>
            <a:rect b="b" l="l" r="r" t="t"/>
            <a:pathLst>
              <a:path extrusionOk="0" h="722529" w="1288494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1"/>
          <p:cNvSpPr/>
          <p:nvPr/>
        </p:nvSpPr>
        <p:spPr>
          <a:xfrm rot="9377604">
            <a:off x="3925861" y="3316840"/>
            <a:ext cx="1288495" cy="722529"/>
          </a:xfrm>
          <a:custGeom>
            <a:rect b="b" l="l" r="r" t="t"/>
            <a:pathLst>
              <a:path extrusionOk="0" h="722529" w="1288494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1"/>
          <p:cNvSpPr txBox="1"/>
          <p:nvPr>
            <p:ph idx="3" type="body"/>
          </p:nvPr>
        </p:nvSpPr>
        <p:spPr>
          <a:xfrm>
            <a:off x="841248" y="2743199"/>
            <a:ext cx="3017520" cy="324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indent="-337185" lvl="4" marL="22860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indent="-337185" lvl="5" marL="2743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indent="-337185" lvl="6" marL="3200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indent="-337184" lvl="7" marL="3657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indent="-337184" lvl="8" marL="4114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4" type="body"/>
          </p:nvPr>
        </p:nvSpPr>
        <p:spPr>
          <a:xfrm>
            <a:off x="5294376" y="2743200"/>
            <a:ext cx="3017520" cy="324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indent="-337185" lvl="4" marL="22860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indent="-337185" lvl="5" marL="2743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indent="-337185" lvl="6" marL="3200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indent="-337184" lvl="7" marL="3657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indent="-337184" lvl="8" marL="4114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62" name="Google Shape;62;p32"/>
          <p:cNvSpPr txBox="1"/>
          <p:nvPr>
            <p:ph idx="1" type="body"/>
          </p:nvPr>
        </p:nvSpPr>
        <p:spPr>
          <a:xfrm>
            <a:off x="841248" y="2039112"/>
            <a:ext cx="3657600" cy="395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indent="-337185" lvl="4" marL="22860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indent="-337185" lvl="5" marL="2743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indent="-337185" lvl="6" marL="3200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indent="-337184" lvl="7" marL="3657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indent="-337184" lvl="8" marL="4114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2" type="body"/>
          </p:nvPr>
        </p:nvSpPr>
        <p:spPr>
          <a:xfrm>
            <a:off x="4645152" y="2039112"/>
            <a:ext cx="3657600" cy="395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indent="-337185" lvl="4" marL="22860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indent="-337185" lvl="5" marL="2743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indent="-337185" lvl="6" marL="3200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indent="-337184" lvl="7" marL="3657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indent="-337184" lvl="8" marL="4114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/>
          <p:nvPr>
            <p:ph type="title"/>
          </p:nvPr>
        </p:nvSpPr>
        <p:spPr>
          <a:xfrm>
            <a:off x="551280" y="1487081"/>
            <a:ext cx="3008313" cy="19213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mbria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3893350" y="835428"/>
            <a:ext cx="4699370" cy="515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3380" lvl="0" marL="457200" algn="l">
              <a:spcBef>
                <a:spcPts val="480"/>
              </a:spcBef>
              <a:spcAft>
                <a:spcPts val="0"/>
              </a:spcAft>
              <a:buSzPts val="2280"/>
              <a:buChar char="0"/>
              <a:defRPr sz="2400"/>
            </a:lvl1pPr>
            <a:lvl2pPr indent="-361315" lvl="1" marL="914400" algn="l">
              <a:spcBef>
                <a:spcPts val="440"/>
              </a:spcBef>
              <a:spcAft>
                <a:spcPts val="0"/>
              </a:spcAft>
              <a:buSzPts val="2090"/>
              <a:buChar char="0"/>
              <a:defRPr sz="22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0"/>
              <a:defRPr sz="2000"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 sz="1800"/>
            </a:lvl4pPr>
            <a:lvl5pPr indent="-325120" lvl="4" marL="2286000" algn="l">
              <a:spcBef>
                <a:spcPts val="320"/>
              </a:spcBef>
              <a:spcAft>
                <a:spcPts val="0"/>
              </a:spcAft>
              <a:buSzPts val="1520"/>
              <a:buChar char="0"/>
              <a:defRPr sz="1600"/>
            </a:lvl5pPr>
            <a:lvl6pPr indent="-349250" lvl="5" marL="2743200" algn="l">
              <a:spcBef>
                <a:spcPts val="400"/>
              </a:spcBef>
              <a:spcAft>
                <a:spcPts val="0"/>
              </a:spcAft>
              <a:buSzPts val="1900"/>
              <a:buChar char="0"/>
              <a:defRPr sz="2000"/>
            </a:lvl6pPr>
            <a:lvl7pPr indent="-349250" lvl="6" marL="3200400" algn="l">
              <a:spcBef>
                <a:spcPts val="400"/>
              </a:spcBef>
              <a:spcAft>
                <a:spcPts val="0"/>
              </a:spcAft>
              <a:buSzPts val="1900"/>
              <a:buChar char="0"/>
              <a:defRPr sz="2000"/>
            </a:lvl7pPr>
            <a:lvl8pPr indent="-349250" lvl="7" marL="3657600" algn="l">
              <a:spcBef>
                <a:spcPts val="400"/>
              </a:spcBef>
              <a:spcAft>
                <a:spcPts val="0"/>
              </a:spcAft>
              <a:buSzPts val="1900"/>
              <a:buChar char="0"/>
              <a:defRPr sz="2000"/>
            </a:lvl8pPr>
            <a:lvl9pPr indent="-349250" lvl="8" marL="4114800" algn="l">
              <a:spcBef>
                <a:spcPts val="400"/>
              </a:spcBef>
              <a:spcAft>
                <a:spcPts val="0"/>
              </a:spcAft>
              <a:buSzPts val="1900"/>
              <a:buChar char="0"/>
              <a:defRPr sz="2000"/>
            </a:lvl9pPr>
          </a:lstStyle>
          <a:p/>
        </p:txBody>
      </p:sp>
      <p:sp>
        <p:nvSpPr>
          <p:cNvPr id="72" name="Google Shape;72;p34"/>
          <p:cNvSpPr txBox="1"/>
          <p:nvPr>
            <p:ph idx="2" type="body"/>
          </p:nvPr>
        </p:nvSpPr>
        <p:spPr>
          <a:xfrm>
            <a:off x="551280" y="3408420"/>
            <a:ext cx="3008313" cy="191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9pPr>
          </a:lstStyle>
          <a:p/>
        </p:txBody>
      </p:sp>
      <p:sp>
        <p:nvSpPr>
          <p:cNvPr id="73" name="Google Shape;73;p34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pe.png" id="77" name="Google Shape;7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24200" y="191206"/>
            <a:ext cx="2781300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5"/>
          <p:cNvSpPr txBox="1"/>
          <p:nvPr>
            <p:ph type="title"/>
          </p:nvPr>
        </p:nvSpPr>
        <p:spPr>
          <a:xfrm>
            <a:off x="551280" y="4669654"/>
            <a:ext cx="8041440" cy="7198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mbria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/>
          <p:nvPr>
            <p:ph idx="2" type="pic"/>
          </p:nvPr>
        </p:nvSpPr>
        <p:spPr>
          <a:xfrm rot="-60000">
            <a:off x="2130552" y="594360"/>
            <a:ext cx="4873752" cy="36576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80" name="Google Shape;80;p35"/>
          <p:cNvSpPr txBox="1"/>
          <p:nvPr>
            <p:ph idx="1" type="body"/>
          </p:nvPr>
        </p:nvSpPr>
        <p:spPr>
          <a:xfrm>
            <a:off x="1219200" y="5416153"/>
            <a:ext cx="6705600" cy="603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52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9pPr>
          </a:lstStyle>
          <a:p/>
        </p:txBody>
      </p:sp>
      <p:sp>
        <p:nvSpPr>
          <p:cNvPr id="81" name="Google Shape;81;p35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6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50000" ty="0" sy="5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verlay.png" id="10" name="Google Shape;1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6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" type="body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338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61315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09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1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13054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1305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1305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1305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1305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6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 rot="359964">
            <a:off x="3318251" y="3709214"/>
            <a:ext cx="4779075" cy="153147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0"/>
              <a:buFont typeface="Cambria"/>
              <a:buNone/>
            </a:pPr>
            <a:r>
              <a:rPr b="1" lang="el-GR" sz="4000">
                <a:solidFill>
                  <a:srgbClr val="002060"/>
                </a:solidFill>
              </a:rPr>
              <a:t>“</a:t>
            </a:r>
            <a:r>
              <a:rPr b="1" lang="el-GR" sz="4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Ορισμός και στάδια εξάρτησης</a:t>
            </a:r>
            <a:r>
              <a:rPr b="1" lang="el-GR" sz="4000">
                <a:solidFill>
                  <a:srgbClr val="002060"/>
                </a:solidFill>
              </a:rPr>
              <a:t>”</a:t>
            </a:r>
            <a:endParaRPr b="1" sz="4000">
              <a:solidFill>
                <a:srgbClr val="002060"/>
              </a:solidFill>
            </a:endParaRPr>
          </a:p>
        </p:txBody>
      </p:sp>
      <p:sp>
        <p:nvSpPr>
          <p:cNvPr id="102" name="Google Shape;102;p1"/>
          <p:cNvSpPr txBox="1"/>
          <p:nvPr/>
        </p:nvSpPr>
        <p:spPr>
          <a:xfrm rot="-2307882">
            <a:off x="755585" y="4509068"/>
            <a:ext cx="2160177" cy="369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Server\@_public\ΟΜΙΛΙΕΣ\2017\2o Γυμν Πυλαίας\Φωτό\χασίς.jpg" id="147" name="Google Shape;1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60648"/>
            <a:ext cx="8784976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Server\@_public\ΟΜΙΛΙΕΣ\2017\2o Γυμν Πυλαίας\Φωτό\σοκολάτα.jpg" id="152" name="Google Shape;1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404664"/>
            <a:ext cx="8640960" cy="597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Server\@_public\ΟΜΙΛΙΕΣ\2017\2o Γυμν Πυλαίας\Φωτό\σχέσης.jpg" id="157" name="Google Shape;1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88640"/>
            <a:ext cx="8928992" cy="633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Server\@_public\ΟΜΙΛΙΕΣ\2017\2o Γυμν Πυλαίας\Φωτό\χάπια.jpg" id="162" name="Google Shape;1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16632"/>
            <a:ext cx="8856984" cy="648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1b1102d1a_0_10"/>
          <p:cNvSpPr txBox="1"/>
          <p:nvPr>
            <p:ph type="ctrTitle"/>
          </p:nvPr>
        </p:nvSpPr>
        <p:spPr>
          <a:xfrm rot="359964">
            <a:off x="3318251" y="3709214"/>
            <a:ext cx="4779075" cy="153147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0"/>
              <a:buFont typeface="Cambria"/>
              <a:buNone/>
            </a:pPr>
            <a:r>
              <a:rPr b="1" lang="el-GR" sz="4000">
                <a:solidFill>
                  <a:srgbClr val="002060"/>
                </a:solidFill>
              </a:rPr>
              <a:t>“Τί σας έρχεται στο νου;”</a:t>
            </a:r>
            <a:endParaRPr b="1" sz="4000">
              <a:solidFill>
                <a:srgbClr val="002060"/>
              </a:solidFill>
            </a:endParaRPr>
          </a:p>
        </p:txBody>
      </p:sp>
      <p:sp>
        <p:nvSpPr>
          <p:cNvPr id="169" name="Google Shape;169;g2b1b1102d1a_0_10"/>
          <p:cNvSpPr txBox="1"/>
          <p:nvPr/>
        </p:nvSpPr>
        <p:spPr>
          <a:xfrm rot="-971233">
            <a:off x="561198" y="4271402"/>
            <a:ext cx="2411606" cy="124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Τώρα που είδατε τι </a:t>
            </a:r>
            <a:r>
              <a:rPr b="1" lang="el-GR" sz="2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φωτογραφίες</a:t>
            </a:r>
            <a:endParaRPr b="1" sz="26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/>
          <p:nvPr>
            <p:ph type="title"/>
          </p:nvPr>
        </p:nvSpPr>
        <p:spPr>
          <a:xfrm>
            <a:off x="890948" y="160338"/>
            <a:ext cx="8041440" cy="90420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ambria"/>
              <a:buNone/>
            </a:pPr>
            <a:r>
              <a:rPr b="1" lang="el-GR">
                <a:solidFill>
                  <a:srgbClr val="C00000"/>
                </a:solidFill>
              </a:rPr>
              <a:t>Ορίζοντας την εξάρτηση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76" name="Google Shape;176;p16"/>
          <p:cNvSpPr txBox="1"/>
          <p:nvPr>
            <p:ph idx="1" type="body"/>
          </p:nvPr>
        </p:nvSpPr>
        <p:spPr>
          <a:xfrm>
            <a:off x="274839" y="1556792"/>
            <a:ext cx="3552329" cy="3600400"/>
          </a:xfrm>
          <a:prstGeom prst="rect">
            <a:avLst/>
          </a:prstGeom>
          <a:solidFill>
            <a:srgbClr val="A5A5A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b="1" sz="2800">
              <a:solidFill>
                <a:srgbClr val="C00000"/>
              </a:solidFill>
            </a:endParaRPr>
          </a:p>
          <a:p>
            <a:pPr indent="-228600" lvl="0" marL="228600" rtl="0" algn="l">
              <a:spcBef>
                <a:spcPts val="480"/>
              </a:spcBef>
              <a:spcAft>
                <a:spcPts val="0"/>
              </a:spcAft>
              <a:buSzPct val="95000"/>
              <a:buFont typeface="Noto Sans Symbols"/>
              <a:buChar char="⮚"/>
            </a:pPr>
            <a:r>
              <a:rPr b="1" lang="el-GR" sz="9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όταν ένα άτομο δεν μπορεί να ελέγξει τη χρήση και χάνει την ελευθερία του </a:t>
            </a:r>
            <a:endParaRPr/>
          </a:p>
          <a:p>
            <a:pPr indent="-228600" lvl="0" marL="228600" rtl="0" algn="l">
              <a:spcBef>
                <a:spcPts val="480"/>
              </a:spcBef>
              <a:spcAft>
                <a:spcPts val="0"/>
              </a:spcAft>
              <a:buSzPct val="95000"/>
              <a:buFont typeface="Noto Sans Symbols"/>
              <a:buChar char="⮚"/>
            </a:pPr>
            <a:r>
              <a:rPr b="1" lang="el-GR" sz="9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εγκαθίσταται όταν το αντικείμενο της εξάρτησης αποτελεί το κέντρο της ζωής του ατόμου, όταν έχει κατακλυστεί απόλυτα από αυτό</a:t>
            </a:r>
            <a:endParaRPr b="1" sz="96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220"/>
              </a:spcBef>
              <a:spcAft>
                <a:spcPts val="0"/>
              </a:spcAft>
              <a:buSzPct val="95000"/>
              <a:buNone/>
            </a:pPr>
            <a:r>
              <a:rPr b="1" lang="el-GR" sz="44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  <a:p>
            <a:pPr indent="-228600" lvl="0" marL="228600" rtl="0" algn="ctr">
              <a:spcBef>
                <a:spcPts val="140"/>
              </a:spcBef>
              <a:spcAft>
                <a:spcPts val="0"/>
              </a:spcAft>
              <a:buSzPct val="95000"/>
              <a:buFont typeface="Arial"/>
              <a:buNone/>
            </a:pPr>
            <a:r>
              <a:rPr b="1" lang="el-GR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/>
          </a:p>
        </p:txBody>
      </p:sp>
      <p:sp>
        <p:nvSpPr>
          <p:cNvPr descr="Αποτέλεσμα εικόνας για ενδοσχολικη βια" id="177" name="Google Shape;177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Αποτέλεσμα εικόνας για ενδοσχολικη βια" id="178" name="Google Shape;178;p16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Αποτέλεσμα εικόνας για μαριονετα" id="179" name="Google Shape;1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28" y="1412777"/>
            <a:ext cx="5040560" cy="4790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7"/>
          <p:cNvGrpSpPr/>
          <p:nvPr/>
        </p:nvGrpSpPr>
        <p:grpSpPr>
          <a:xfrm>
            <a:off x="539750" y="188913"/>
            <a:ext cx="8353425" cy="6264275"/>
            <a:chOff x="272" y="1001"/>
            <a:chExt cx="1440" cy="2015"/>
          </a:xfrm>
        </p:grpSpPr>
        <p:cxnSp>
          <p:nvCxnSpPr>
            <p:cNvPr id="185" name="Google Shape;185;p17"/>
            <p:cNvCxnSpPr>
              <a:stCxn id="186" idx="1"/>
              <a:endCxn id="187" idx="2"/>
            </p:cNvCxnSpPr>
            <p:nvPr/>
          </p:nvCxnSpPr>
          <p:spPr>
            <a:xfrm flipH="1" rot="10800000">
              <a:off x="359" y="1373"/>
              <a:ext cx="300" cy="1500"/>
            </a:xfrm>
            <a:prstGeom prst="bentConnector4">
              <a:avLst>
                <a:gd fmla="val -52171" name="adj1"/>
                <a:gd fmla="val 121991" name="adj2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88" name="Google Shape;188;p17"/>
            <p:cNvCxnSpPr>
              <a:stCxn id="189" idx="0"/>
              <a:endCxn id="190" idx="2"/>
            </p:cNvCxnSpPr>
            <p:nvPr/>
          </p:nvCxnSpPr>
          <p:spPr>
            <a:xfrm>
              <a:off x="1234" y="1865"/>
              <a:ext cx="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Google Shape;191;p17"/>
            <p:cNvCxnSpPr>
              <a:stCxn id="192" idx="1"/>
              <a:endCxn id="187" idx="2"/>
            </p:cNvCxnSpPr>
            <p:nvPr/>
          </p:nvCxnSpPr>
          <p:spPr>
            <a:xfrm rot="10800000">
              <a:off x="731" y="1283"/>
              <a:ext cx="0" cy="1200"/>
            </a:xfrm>
            <a:prstGeom prst="bentConnector2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3" name="Google Shape;193;p17"/>
            <p:cNvCxnSpPr>
              <a:stCxn id="190" idx="1"/>
              <a:endCxn id="187" idx="2"/>
            </p:cNvCxnSpPr>
            <p:nvPr/>
          </p:nvCxnSpPr>
          <p:spPr>
            <a:xfrm rot="10800000">
              <a:off x="731" y="1247"/>
              <a:ext cx="0" cy="300"/>
            </a:xfrm>
            <a:prstGeom prst="bentConnector2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87" name="Google Shape;187;p17"/>
            <p:cNvSpPr/>
            <p:nvPr/>
          </p:nvSpPr>
          <p:spPr>
            <a:xfrm>
              <a:off x="272" y="1001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990033"/>
                </a:buClr>
                <a:buSzPts val="5400"/>
                <a:buFont typeface="Cambria"/>
                <a:buNone/>
              </a:pPr>
              <a:r>
                <a:rPr b="1" lang="el-GR" sz="5400" u="sng">
                  <a:solidFill>
                    <a:srgbClr val="990033"/>
                  </a:solidFill>
                  <a:latin typeface="Cambria"/>
                  <a:ea typeface="Cambria"/>
                  <a:cs typeface="Cambria"/>
                  <a:sym typeface="Cambria"/>
                </a:rPr>
                <a:t>Εξάρτηση</a:t>
              </a:r>
              <a:r>
                <a:rPr lang="el-GR" sz="5400">
                  <a:solidFill>
                    <a:srgbClr val="990033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731" y="1372"/>
              <a:ext cx="981" cy="349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990033"/>
                </a:buClr>
                <a:buSzPts val="2400"/>
                <a:buFont typeface="Cambria"/>
                <a:buNone/>
              </a:pPr>
              <a:r>
                <a:rPr b="1" lang="el-GR" sz="2400" u="sng">
                  <a:solidFill>
                    <a:srgbClr val="990033"/>
                  </a:solidFill>
                  <a:latin typeface="Cambria"/>
                  <a:ea typeface="Cambria"/>
                  <a:cs typeface="Cambria"/>
                  <a:sym typeface="Cambria"/>
                </a:rPr>
                <a:t>Σωματική</a:t>
              </a:r>
              <a:r>
                <a:rPr b="1" lang="el-GR" sz="2400">
                  <a:solidFill>
                    <a:srgbClr val="990033"/>
                  </a:solidFill>
                  <a:latin typeface="Cambria"/>
                  <a:ea typeface="Cambria"/>
                  <a:cs typeface="Cambria"/>
                  <a:sym typeface="Cambria"/>
                </a:rPr>
                <a:t>: </a:t>
              </a:r>
              <a:r>
                <a:rPr b="1" lang="el-GR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ο οργανισμός δεν λειτουργεί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mbria"/>
                <a:buNone/>
              </a:pPr>
              <a:r>
                <a:rPr b="1" lang="el-GR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φυσιολογικά χωρίς χρήση</a:t>
              </a:r>
              <a:endParaRPr b="1" sz="2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731" y="2297"/>
              <a:ext cx="981" cy="37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990033"/>
                </a:buClr>
                <a:buSzPts val="2400"/>
                <a:buFont typeface="Cambria"/>
                <a:buNone/>
              </a:pPr>
              <a:r>
                <a:rPr b="1" lang="el-GR" sz="2400" u="sng">
                  <a:solidFill>
                    <a:srgbClr val="990033"/>
                  </a:solidFill>
                  <a:latin typeface="Cambria"/>
                  <a:ea typeface="Cambria"/>
                  <a:cs typeface="Cambria"/>
                  <a:sym typeface="Cambria"/>
                </a:rPr>
                <a:t>Ψυχική: </a:t>
              </a:r>
              <a:r>
                <a:rPr b="1" lang="el-GR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οργάνωση ζωής γύρω από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mbria"/>
                <a:buNone/>
              </a:pPr>
              <a:r>
                <a:rPr b="1" lang="el-GR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τη χρήση - αυτοσκοπό </a:t>
              </a: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1004" y="1865"/>
              <a:ext cx="460" cy="288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4E5A2C"/>
                </a:buClr>
                <a:buSzPts val="2400"/>
                <a:buFont typeface="Cambria"/>
                <a:buNone/>
              </a:pPr>
              <a:r>
                <a:rPr b="1" lang="el-GR" sz="2400">
                  <a:solidFill>
                    <a:srgbClr val="4E5A2C"/>
                  </a:solidFill>
                  <a:latin typeface="Cambria"/>
                  <a:ea typeface="Cambria"/>
                  <a:cs typeface="Cambria"/>
                  <a:sym typeface="Cambria"/>
                </a:rPr>
                <a:t>Στερητικό </a:t>
              </a:r>
              <a:endParaRPr b="1" sz="2400">
                <a:solidFill>
                  <a:srgbClr val="4E5A2C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4E5A2C"/>
                </a:buClr>
                <a:buSzPts val="2400"/>
                <a:buFont typeface="Cambria"/>
                <a:buNone/>
              </a:pPr>
              <a:r>
                <a:rPr b="1" lang="el-GR" sz="2400">
                  <a:solidFill>
                    <a:srgbClr val="4E5A2C"/>
                  </a:solidFill>
                  <a:latin typeface="Cambria"/>
                  <a:ea typeface="Cambria"/>
                  <a:cs typeface="Cambria"/>
                  <a:sym typeface="Cambria"/>
                </a:rPr>
                <a:t>σύνδρομο</a:t>
              </a:r>
              <a:endParaRPr b="1" sz="2400">
                <a:solidFill>
                  <a:srgbClr val="4E5A2C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359" y="2729"/>
              <a:ext cx="1278" cy="287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2400" u="sng">
                  <a:solidFill>
                    <a:srgbClr val="990033"/>
                  </a:solidFill>
                  <a:latin typeface="Cambria"/>
                  <a:ea typeface="Cambria"/>
                  <a:cs typeface="Cambria"/>
                  <a:sym typeface="Cambria"/>
                </a:rPr>
                <a:t>Ανοχή: </a:t>
              </a:r>
              <a:r>
                <a:rPr b="1" lang="el-GR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συνεχής ανάγκη αύξησης της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δόσης για το ίδιο αποτέλεσμα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mbria"/>
                <a:buNone/>
              </a:pPr>
              <a:r>
                <a:rPr b="1" lang="el-GR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b="1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 txBox="1"/>
          <p:nvPr/>
        </p:nvSpPr>
        <p:spPr>
          <a:xfrm>
            <a:off x="611560" y="3442078"/>
            <a:ext cx="813752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b="1" lang="el-GR" sz="320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Δεν εξαρτάται κανείς επειδή υπάρχουν τα ναρκωτικά/αντικείμενα εξάρτησης ή </a:t>
            </a:r>
            <a:endParaRPr b="1" sz="320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b="1" lang="el-GR" sz="320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επειδή δοκίμασε μία φορά</a:t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 flipH="1">
            <a:off x="1547813" y="4645025"/>
            <a:ext cx="5761037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1619672" y="1988840"/>
            <a:ext cx="790575" cy="431800"/>
          </a:xfrm>
          <a:prstGeom prst="rightArrow">
            <a:avLst>
              <a:gd fmla="val 50000" name="adj1"/>
              <a:gd fmla="val 67199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107504" y="1556792"/>
            <a:ext cx="17287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</a:pPr>
            <a:r>
              <a:rPr b="1" lang="el-GR" sz="32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ΧΡΗΣΗ</a:t>
            </a:r>
            <a:endParaRPr/>
          </a:p>
        </p:txBody>
      </p:sp>
      <p:sp>
        <p:nvSpPr>
          <p:cNvPr id="202" name="Google Shape;202;p18"/>
          <p:cNvSpPr txBox="1"/>
          <p:nvPr/>
        </p:nvSpPr>
        <p:spPr>
          <a:xfrm>
            <a:off x="2699792" y="1409402"/>
            <a:ext cx="2808288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</a:pPr>
            <a:r>
              <a:rPr b="1" lang="el-GR" sz="32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ΚΑΤΑΧΡΗΣΗ</a:t>
            </a:r>
            <a:endParaRPr/>
          </a:p>
        </p:txBody>
      </p:sp>
      <p:sp>
        <p:nvSpPr>
          <p:cNvPr id="203" name="Google Shape;203;p18"/>
          <p:cNvSpPr txBox="1"/>
          <p:nvPr/>
        </p:nvSpPr>
        <p:spPr>
          <a:xfrm>
            <a:off x="5219700" y="4941888"/>
            <a:ext cx="13684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5377000" y="1988840"/>
            <a:ext cx="1008063" cy="431800"/>
          </a:xfrm>
          <a:prstGeom prst="rightArrow">
            <a:avLst>
              <a:gd fmla="val 50000" name="adj1"/>
              <a:gd fmla="val 58364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 txBox="1"/>
          <p:nvPr/>
        </p:nvSpPr>
        <p:spPr>
          <a:xfrm>
            <a:off x="6659563" y="2420640"/>
            <a:ext cx="24844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</a:pPr>
            <a:r>
              <a:rPr b="1" lang="el-GR" sz="32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ΕΞΑΡΤΗΣΗ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2123728" y="404664"/>
            <a:ext cx="5185122" cy="461665"/>
          </a:xfrm>
          <a:prstGeom prst="rect">
            <a:avLst/>
          </a:prstGeom>
          <a:solidFill>
            <a:srgbClr val="FFD9D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ΣΤΑΔΙΑ ΕΞΑΡΤΗΣΗΣ</a:t>
            </a:r>
            <a:endParaRPr b="1"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/>
          <p:nvPr>
            <p:ph idx="4294967295" type="title"/>
          </p:nvPr>
        </p:nvSpPr>
        <p:spPr>
          <a:xfrm>
            <a:off x="179513" y="277813"/>
            <a:ext cx="89644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b="1" lang="el-GR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Δεν ορίζεται εύκολα, ωστόσο</a:t>
            </a:r>
            <a:r>
              <a:rPr b="1" lang="el-GR" sz="4400">
                <a:latin typeface="Cambria"/>
                <a:ea typeface="Cambria"/>
                <a:cs typeface="Cambria"/>
                <a:sym typeface="Cambria"/>
              </a:rPr>
              <a:t>….</a:t>
            </a:r>
            <a:endParaRPr/>
          </a:p>
        </p:txBody>
      </p:sp>
      <p:sp>
        <p:nvSpPr>
          <p:cNvPr id="213" name="Google Shape;213;p19"/>
          <p:cNvSpPr/>
          <p:nvPr/>
        </p:nvSpPr>
        <p:spPr>
          <a:xfrm>
            <a:off x="4644008" y="1412776"/>
            <a:ext cx="4176142" cy="4824512"/>
          </a:xfrm>
          <a:custGeom>
            <a:rect b="b" l="l" r="r" t="t"/>
            <a:pathLst>
              <a:path extrusionOk="0" h="21600" w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extrusionOk="0" h="21600" w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768742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</a:pPr>
            <a:r>
              <a:rPr b="1" lang="el-GR" sz="280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Ο στόχος είναι </a:t>
            </a:r>
            <a:r>
              <a:rPr b="1" lang="el-GR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κοινός</a:t>
            </a:r>
            <a:r>
              <a:rPr b="1" lang="el-GR" sz="280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 σε όλες τις εξαρτήσεις : </a:t>
            </a:r>
            <a:r>
              <a:rPr b="1" lang="el-GR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η μείωση ή η αποφυγή των δυσάρεστων συναισθημάτων και της έντονης ψυχικής πίεσης </a:t>
            </a:r>
            <a:endParaRPr b="1"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323850" y="2636838"/>
            <a:ext cx="23034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900113" y="2636838"/>
            <a:ext cx="1295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kridas7" id="216" name="Google Shape;2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3" y="1728788"/>
            <a:ext cx="4176464" cy="4508500"/>
          </a:xfrm>
          <a:prstGeom prst="rect">
            <a:avLst/>
          </a:prstGeom>
          <a:noFill/>
          <a:ln cap="flat" cmpd="sng" w="127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Server\@_public\ΟΜΙΛΙΕΣ\2017\2o Γυμν Πυλαίας\Φωτό\αλκοόλ.jpg"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332656"/>
            <a:ext cx="8640960" cy="619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Server\@_public\ΟΜΙΛΙΕΣ\2017\2o Γυμν Πυλαίας\Φωτό\απ' όλα.jpg"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332657"/>
            <a:ext cx="8640960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Server\@_public\ΟΜΙΛΙΕΣ\2017\2o Γυμν Πυλαίας\Φωτό\tv.jpg"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404664"/>
            <a:ext cx="8568952" cy="5904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Server\@_public\ΟΜΙΛΙΕΣ\2017\2o Γυμν Πυλαίας\Φωτό\ενέσιμη μετά.jpg"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60648"/>
            <a:ext cx="8712968" cy="633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Server\@_public\ΟΜΙΛΙΕΣ\2017\2o Γυμν Πυλαίας\Φωτό\κινητό.jpg" id="132" name="Google Shape;1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575" y="211138"/>
            <a:ext cx="8577263" cy="643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Server\@_public\ΟΜΙΛΙΕΣ\2017\2o Γυμν Πυλαίας\Φωτό\κόκα.jpg" id="137" name="Google Shape;1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Server\@_public\ΟΜΙΛΙΕΣ\2017\2o Γυμν Πυλαίας\Φωτό\σχέσης 1.jpg" id="142" name="Google Shape;14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88640"/>
            <a:ext cx="8856984" cy="633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etchbook">
  <a:themeElements>
    <a:clrScheme name="Sketchbook">
      <a:dk1>
        <a:srgbClr val="000000"/>
      </a:dk1>
      <a:lt1>
        <a:srgbClr val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2012-02-01T18:51:32Z</dcterms:created>
  <dc:creator>Loukia</dc:creator>
</cp:coreProperties>
</file>