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Ορθογώνιο τρίγωνο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Τίτλο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7" name="Υπότιτλο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  <p:grpSp>
        <p:nvGrpSpPr>
          <p:cNvPr id="2" name="Ομάδα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Ελεύθερη σχεδίαση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Ελεύθερη σχεδίαση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Ελεύθερη σχεδίαση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Ευθεία γραμμή σύνδεσης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Θέση ημερομηνίας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6FF0508-EDA9-446F-87F7-0622CA1789E3}" type="datetimeFigureOut">
              <a:rPr lang="el-GR" smtClean="0"/>
              <a:t>11/12/2014</a:t>
            </a:fld>
            <a:endParaRPr lang="el-GR"/>
          </a:p>
        </p:txBody>
      </p:sp>
      <p:sp>
        <p:nvSpPr>
          <p:cNvPr id="19" name="Θέση υποσέλιδου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27" name="Θέση αριθμού διαφάνειας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7D19A83-F7D6-4842-ACAF-FCC950748D5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FF0508-EDA9-446F-87F7-0622CA1789E3}" type="datetimeFigureOut">
              <a:rPr lang="el-GR" smtClean="0"/>
              <a:t>11/12/2014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D19A83-F7D6-4842-ACAF-FCC950748D5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FF0508-EDA9-446F-87F7-0622CA1789E3}" type="datetimeFigureOut">
              <a:rPr lang="el-GR" smtClean="0"/>
              <a:t>11/12/2014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D19A83-F7D6-4842-ACAF-FCC950748D5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FF0508-EDA9-446F-87F7-0622CA1789E3}" type="datetimeFigureOut">
              <a:rPr lang="el-GR" smtClean="0"/>
              <a:t>11/12/2014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D19A83-F7D6-4842-ACAF-FCC950748D5E}" type="slidenum">
              <a:rPr lang="el-GR" smtClean="0"/>
              <a:t>‹#›</a:t>
            </a:fld>
            <a:endParaRPr lang="el-GR"/>
          </a:p>
        </p:txBody>
      </p:sp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FF0508-EDA9-446F-87F7-0622CA1789E3}" type="datetimeFigureOut">
              <a:rPr lang="el-GR" smtClean="0"/>
              <a:t>11/12/2014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D19A83-F7D6-4842-ACAF-FCC950748D5E}" type="slidenum">
              <a:rPr lang="el-GR" smtClean="0"/>
              <a:t>‹#›</a:t>
            </a:fld>
            <a:endParaRPr lang="el-GR"/>
          </a:p>
        </p:txBody>
      </p:sp>
      <p:sp>
        <p:nvSpPr>
          <p:cNvPr id="7" name="Διάσημα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Διάσημα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FF0508-EDA9-446F-87F7-0622CA1789E3}" type="datetimeFigureOut">
              <a:rPr lang="el-GR" smtClean="0"/>
              <a:t>11/12/2014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D19A83-F7D6-4842-ACAF-FCC950748D5E}" type="slidenum">
              <a:rPr lang="el-GR" smtClean="0"/>
              <a:t>‹#›</a:t>
            </a:fld>
            <a:endParaRPr lang="el-GR"/>
          </a:p>
        </p:txBody>
      </p:sp>
      <p:sp>
        <p:nvSpPr>
          <p:cNvPr id="8" name="Τίτλο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FF0508-EDA9-446F-87F7-0622CA1789E3}" type="datetimeFigureOut">
              <a:rPr lang="el-GR" smtClean="0"/>
              <a:t>11/12/2014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D19A83-F7D6-4842-ACAF-FCC950748D5E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FF0508-EDA9-446F-87F7-0622CA1789E3}" type="datetimeFigureOut">
              <a:rPr lang="el-GR" smtClean="0"/>
              <a:t>11/12/2014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D19A83-F7D6-4842-ACAF-FCC950748D5E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FF0508-EDA9-446F-87F7-0622CA1789E3}" type="datetimeFigureOut">
              <a:rPr lang="el-GR" smtClean="0"/>
              <a:t>11/12/2014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D19A83-F7D6-4842-ACAF-FCC950748D5E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6FF0508-EDA9-446F-87F7-0622CA1789E3}" type="datetimeFigureOut">
              <a:rPr lang="el-GR" smtClean="0"/>
              <a:t>11/12/2014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7D19A83-F7D6-4842-ACAF-FCC950748D5E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6FF0508-EDA9-446F-87F7-0622CA1789E3}" type="datetimeFigureOut">
              <a:rPr lang="el-GR" smtClean="0"/>
              <a:t>11/12/2014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7D19A83-F7D6-4842-ACAF-FCC950748D5E}" type="slidenum">
              <a:rPr lang="el-GR" smtClean="0"/>
              <a:t>‹#›</a:t>
            </a:fld>
            <a:endParaRPr lang="el-GR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8" name="Ελεύθερη σχεδίαση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Ελεύθερη σχεδίαση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Ορθογώνιο τρίγωνο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Ευθεία γραμμή σύνδεσης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Διάσημα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Διάσημα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Ελεύθερη σχεδίαση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Ελεύθερη σχεδίαση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Ορθογώνιο τρίγωνο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Ευθεία γραμμή σύνδεσης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Θέση τίτλου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0" name="Θέση κειμένου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Θέση ημερομηνίας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6FF0508-EDA9-446F-87F7-0622CA1789E3}" type="datetimeFigureOut">
              <a:rPr lang="el-GR" smtClean="0"/>
              <a:t>11/12/2014</a:t>
            </a:fld>
            <a:endParaRPr lang="el-GR"/>
          </a:p>
        </p:txBody>
      </p:sp>
      <p:sp>
        <p:nvSpPr>
          <p:cNvPr id="22" name="Θέση υποσέλιδου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18" name="Θέση αριθμού διαφάνειας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7D19A83-F7D6-4842-ACAF-FCC950748D5E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971600" y="1340768"/>
            <a:ext cx="6336704" cy="2088232"/>
          </a:xfrm>
        </p:spPr>
        <p:txBody>
          <a:bodyPr>
            <a:normAutofit/>
          </a:bodyPr>
          <a:lstStyle/>
          <a:p>
            <a:pPr algn="ctr"/>
            <a:r>
              <a:rPr lang="el-GR" sz="3600" dirty="0" smtClean="0"/>
              <a:t>ΛΑΜΠΕΣ ΕΞΟΙΚΟΝΟΜΗΣΗΣ </a:t>
            </a:r>
            <a:r>
              <a:rPr lang="el-GR" sz="3600" dirty="0"/>
              <a:t>ΕΝΕΡΓΕΙΑΣ</a:t>
            </a:r>
            <a:br>
              <a:rPr lang="el-GR" sz="3600" dirty="0"/>
            </a:br>
            <a:endParaRPr lang="el-GR" sz="36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07504" y="4581128"/>
            <a:ext cx="8856984" cy="2088232"/>
          </a:xfrm>
        </p:spPr>
        <p:txBody>
          <a:bodyPr>
            <a:normAutofit/>
          </a:bodyPr>
          <a:lstStyle/>
          <a:p>
            <a:pPr algn="l"/>
            <a:r>
              <a:rPr lang="el-GR" dirty="0" smtClean="0">
                <a:solidFill>
                  <a:srgbClr val="FF0000"/>
                </a:solidFill>
              </a:rPr>
              <a:t>Τσαγκαράκης Νικόλαος</a:t>
            </a:r>
          </a:p>
          <a:p>
            <a:endParaRPr lang="el-GR" dirty="0"/>
          </a:p>
          <a:p>
            <a:pPr algn="ctr"/>
            <a:r>
              <a:rPr lang="el-GR" dirty="0" smtClean="0">
                <a:solidFill>
                  <a:srgbClr val="FF0000"/>
                </a:solidFill>
              </a:rPr>
              <a:t>Βόλος 2014</a:t>
            </a: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116632"/>
            <a:ext cx="6840760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/>
              <a:t>ΑΝΩΤΑΤΗ ΣΧΟΛΗ ΠΑΙΔΑΓΩΓΙΚΗΣ ΚΑΙ ΤΕΧΝΟΛΟΓΙΚΗΣ ΕΚΠΑΙΔΕΥΣΗ</a:t>
            </a:r>
          </a:p>
          <a:p>
            <a:pPr algn="ctr"/>
            <a:r>
              <a:rPr lang="el-GR" sz="2400" b="1" dirty="0" smtClean="0"/>
              <a:t>ΠΑΡΑΡΤΗΜΑ ΒΟΛΟΥ</a:t>
            </a:r>
          </a:p>
          <a:p>
            <a:endParaRPr lang="el-GR" sz="2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140968"/>
            <a:ext cx="6192688" cy="1354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607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sz="half" idx="1"/>
          </p:nvPr>
        </p:nvSpPr>
        <p:spPr>
          <a:xfrm>
            <a:off x="457200" y="548680"/>
            <a:ext cx="8435280" cy="5458611"/>
          </a:xfrm>
        </p:spPr>
        <p:txBody>
          <a:bodyPr>
            <a:normAutofit/>
          </a:bodyPr>
          <a:lstStyle/>
          <a:p>
            <a:pPr marL="109728" indent="0" algn="ctr">
              <a:lnSpc>
                <a:spcPct val="150000"/>
              </a:lnSpc>
              <a:buNone/>
            </a:pPr>
            <a:r>
              <a:rPr lang="el-GR" sz="4800" dirty="0" smtClean="0"/>
              <a:t>ΕΥΧΑΡΙΣΤΩ ΓΙΑ ΤΟΝ ΧΡΟΝΟ ΣΑΣ</a:t>
            </a:r>
            <a:endParaRPr lang="el-GR" sz="4800" dirty="0"/>
          </a:p>
          <a:p>
            <a:pPr marL="109728" indent="0" algn="ctr">
              <a:lnSpc>
                <a:spcPct val="150000"/>
              </a:lnSpc>
              <a:buNone/>
            </a:pPr>
            <a:r>
              <a:rPr lang="el-GR" sz="4800" dirty="0" smtClean="0"/>
              <a:t>ΕΡΩΤΗΣΕΙΣ;</a:t>
            </a:r>
          </a:p>
          <a:p>
            <a:pPr marL="109728" indent="0" algn="ctr">
              <a:lnSpc>
                <a:spcPct val="150000"/>
              </a:lnSpc>
              <a:buNone/>
            </a:pPr>
            <a:endParaRPr lang="el-GR" sz="4800" dirty="0"/>
          </a:p>
        </p:txBody>
      </p:sp>
    </p:spTree>
    <p:extLst>
      <p:ext uri="{BB962C8B-B14F-4D97-AF65-F5344CB8AC3E}">
        <p14:creationId xmlns:p14="http://schemas.microsoft.com/office/powerpoint/2010/main" val="414641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Βάση ευρωπαϊκών οδηγιών όλες οι συσκευές κατατάσσονται σε ενεργειακές κατηγορίες βάση της ενέργειας που καταναλώνουν.</a:t>
            </a:r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 smtClean="0"/>
              <a:t>Ενεργειακή κατάταξη λαμπτήρων</a:t>
            </a:r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556792"/>
            <a:ext cx="2073275" cy="434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73177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179512" y="1124744"/>
            <a:ext cx="7056784" cy="4896544"/>
          </a:xfrm>
        </p:spPr>
        <p:txBody>
          <a:bodyPr>
            <a:normAutofit fontScale="85000" lnSpcReduction="20000"/>
          </a:bodyPr>
          <a:lstStyle/>
          <a:p>
            <a:r>
              <a:rPr lang="el-GR" dirty="0" smtClean="0"/>
              <a:t>Ο λαμπτήρας πυράκτωσης περιλαμβάνει ένα λεπτό μεταλλικό νήμα </a:t>
            </a:r>
            <a:r>
              <a:rPr lang="el-GR" sz="2900" dirty="0" smtClean="0"/>
              <a:t>βολφραμίου, τυλιγμένο σε σπείρες. Σε αυτό εφαρμόζεται η ηλεκτρική τάση η οποία θέτει τα ηλεκτρικά φορτία σε κίνηση η οποία εξαναγκάζει το νήμα να φωτοβολεί από τη θέρμανσή του. Η κατασκευή </a:t>
            </a:r>
            <a:r>
              <a:rPr lang="el-GR" dirty="0" smtClean="0"/>
              <a:t>αυτή περικλείεται σε γυάλινη σφαιρική.</a:t>
            </a:r>
          </a:p>
          <a:p>
            <a:r>
              <a:rPr lang="el-GR" dirty="0"/>
              <a:t>Δ</a:t>
            </a:r>
            <a:r>
              <a:rPr lang="el-GR" dirty="0" smtClean="0"/>
              <a:t>ιάρκεια ζωής περίπου 750 - 1500 ώρες συνεχούς λειτουργίας.</a:t>
            </a:r>
          </a:p>
          <a:p>
            <a:r>
              <a:rPr lang="el-GR" dirty="0" smtClean="0"/>
              <a:t>Άμεση απόδοση του φωτός.</a:t>
            </a:r>
          </a:p>
          <a:p>
            <a:r>
              <a:rPr lang="el-GR" dirty="0" smtClean="0"/>
              <a:t>Δυνατότητα ρύθμισης του φωτός.</a:t>
            </a:r>
          </a:p>
          <a:p>
            <a:r>
              <a:rPr lang="el-GR" dirty="0" smtClean="0"/>
              <a:t>Η χρήση των κοινών αυτών λαμπτήρων σήμερα, μειώνεται συνεχώς.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 smtClean="0"/>
              <a:t>Είδη Λαμπτήρων-Λάμπες πυρακτώσεως</a:t>
            </a:r>
            <a:br>
              <a:rPr lang="el-GR" dirty="0" smtClean="0"/>
            </a:br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916832"/>
            <a:ext cx="1874782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96349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5698976" cy="4525963"/>
          </a:xfrm>
        </p:spPr>
        <p:txBody>
          <a:bodyPr>
            <a:normAutofit fontScale="92500" lnSpcReduction="20000"/>
          </a:bodyPr>
          <a:lstStyle/>
          <a:p>
            <a:r>
              <a:rPr lang="el-GR" dirty="0"/>
              <a:t>Βελτιωμένοι λαμπτήρες πυρακτώσεως με τεχνολογία αλογόνου ανάλογης μορφής και ποιότητας φωτός με τους κλασσικούς.</a:t>
            </a:r>
          </a:p>
          <a:p>
            <a:r>
              <a:rPr lang="el-GR" dirty="0"/>
              <a:t>Διπλάσια διάρκεια ζωής.</a:t>
            </a:r>
          </a:p>
          <a:p>
            <a:r>
              <a:rPr lang="el-GR" dirty="0"/>
              <a:t>Χαμηλότερη κατανάλωση ενέργειας 20%-45%.</a:t>
            </a:r>
          </a:p>
          <a:p>
            <a:r>
              <a:rPr lang="el-GR" dirty="0"/>
              <a:t>Μεγαλύτερη διάρκεια ζωής.</a:t>
            </a:r>
          </a:p>
          <a:p>
            <a:r>
              <a:rPr lang="el-GR" dirty="0"/>
              <a:t>Άμεση απόδοση του φωτός.</a:t>
            </a:r>
          </a:p>
          <a:p>
            <a:r>
              <a:rPr lang="el-GR" dirty="0"/>
              <a:t>Δυνατότητα ρύθμισης του φωτός.</a:t>
            </a:r>
          </a:p>
          <a:p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/>
              <a:t>Είδη </a:t>
            </a:r>
            <a:r>
              <a:rPr lang="el-GR" dirty="0" smtClean="0"/>
              <a:t>Λαμπτήρων-</a:t>
            </a:r>
            <a:r>
              <a:rPr lang="el-GR" dirty="0"/>
              <a:t>Λάμπες</a:t>
            </a:r>
            <a:r>
              <a:rPr lang="el-GR" dirty="0" smtClean="0"/>
              <a:t> </a:t>
            </a:r>
            <a:r>
              <a:rPr lang="el-GR" dirty="0"/>
              <a:t>αλογόνου</a:t>
            </a:r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484784"/>
            <a:ext cx="2859716" cy="3067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78529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sz="half" idx="1"/>
          </p:nvPr>
        </p:nvSpPr>
        <p:spPr>
          <a:xfrm>
            <a:off x="323528" y="1772816"/>
            <a:ext cx="6382894" cy="4623908"/>
          </a:xfrm>
        </p:spPr>
        <p:txBody>
          <a:bodyPr>
            <a:normAutofit fontScale="85000" lnSpcReduction="10000"/>
          </a:bodyPr>
          <a:lstStyle/>
          <a:p>
            <a:r>
              <a:rPr lang="el-GR" sz="3100" dirty="0"/>
              <a:t>Ο λαμπτήρας φθορισμού είναι ένας λαμπτήρας εκκένωσης αερίου ο οποίος χρησιμοποιεί ηλεκτρισμό για την διέγερση ατμών υδραργύρου</a:t>
            </a:r>
            <a:r>
              <a:rPr lang="el-GR" sz="3100" dirty="0" smtClean="0"/>
              <a:t>.</a:t>
            </a:r>
          </a:p>
          <a:p>
            <a:r>
              <a:rPr lang="el-GR" sz="3100" dirty="0"/>
              <a:t>Καταναλώνουν πολύ </a:t>
            </a:r>
            <a:r>
              <a:rPr lang="el-GR" sz="3100" dirty="0" smtClean="0"/>
              <a:t>λιγότερη ενέργεια (65%-85%), αποδίδοντας </a:t>
            </a:r>
            <a:r>
              <a:rPr lang="el-GR" sz="3100" dirty="0"/>
              <a:t>ίδιας έντασης φωτισμό</a:t>
            </a:r>
            <a:r>
              <a:rPr lang="el-GR" sz="3100" dirty="0" smtClean="0"/>
              <a:t>.</a:t>
            </a:r>
          </a:p>
          <a:p>
            <a:r>
              <a:rPr lang="el-GR" sz="3100" dirty="0"/>
              <a:t>Αντέχουν αρκετά περισσότερο, σε σχέση με </a:t>
            </a:r>
            <a:r>
              <a:rPr lang="el-GR" sz="3100" dirty="0" smtClean="0"/>
              <a:t>τους λαμπτήρες </a:t>
            </a:r>
            <a:r>
              <a:rPr lang="el-GR" sz="3100" dirty="0"/>
              <a:t>πυρακτώσεως. (&gt; 10000 ώρες</a:t>
            </a:r>
            <a:r>
              <a:rPr lang="el-GR" sz="3100" dirty="0" smtClean="0"/>
              <a:t>)</a:t>
            </a:r>
          </a:p>
          <a:p>
            <a:r>
              <a:rPr lang="el-GR" sz="3100" dirty="0"/>
              <a:t>Δεν θερμαίνονται πολύ</a:t>
            </a:r>
            <a:r>
              <a:rPr lang="el-GR" sz="3100" dirty="0" smtClean="0"/>
              <a:t>.</a:t>
            </a:r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/>
              <a:t>Είδη </a:t>
            </a:r>
            <a:r>
              <a:rPr lang="el-GR" dirty="0" smtClean="0"/>
              <a:t>Λαμπτήρων-</a:t>
            </a:r>
            <a:r>
              <a:rPr lang="el-GR" dirty="0"/>
              <a:t>Λάμπες</a:t>
            </a:r>
            <a:r>
              <a:rPr lang="el-GR" dirty="0" smtClean="0"/>
              <a:t> φθορισμού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422" y="3853459"/>
            <a:ext cx="2192702" cy="2095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420" y="1844825"/>
            <a:ext cx="2192701" cy="2008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539552" y="1301552"/>
            <a:ext cx="396044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l-GR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Πλεονεκτήματα</a:t>
            </a:r>
            <a:endParaRPr lang="el-GR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40172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6131024" cy="4306484"/>
          </a:xfrm>
        </p:spPr>
        <p:txBody>
          <a:bodyPr>
            <a:normAutofit fontScale="92500" lnSpcReduction="20000"/>
          </a:bodyPr>
          <a:lstStyle/>
          <a:p>
            <a:r>
              <a:rPr lang="el-GR" dirty="0"/>
              <a:t>Είναι πιο ακριβές</a:t>
            </a:r>
          </a:p>
          <a:p>
            <a:r>
              <a:rPr lang="el-GR" dirty="0"/>
              <a:t>Όταν πλησιάζουν προς το </a:t>
            </a:r>
            <a:r>
              <a:rPr lang="el-GR" dirty="0" smtClean="0"/>
              <a:t>τέλος του κύκλου ζωής τους μπορεί να</a:t>
            </a:r>
            <a:r>
              <a:rPr lang="en-US" dirty="0" smtClean="0"/>
              <a:t> </a:t>
            </a:r>
            <a:r>
              <a:rPr lang="el-GR" dirty="0" smtClean="0"/>
              <a:t>τ</a:t>
            </a:r>
            <a:r>
              <a:rPr lang="el-GR" dirty="0" smtClean="0"/>
              <a:t>ρεμοπαίζουν.</a:t>
            </a:r>
          </a:p>
          <a:p>
            <a:r>
              <a:rPr lang="el-GR" dirty="0" smtClean="0"/>
              <a:t>Δεν δέχονται </a:t>
            </a:r>
            <a:r>
              <a:rPr lang="el-GR" dirty="0"/>
              <a:t>ροοστάτη για ρύθμιση της έντασης.</a:t>
            </a:r>
          </a:p>
          <a:p>
            <a:r>
              <a:rPr lang="el-GR" dirty="0"/>
              <a:t>Όταν σπάσει ο λαμπτήρας, ο υδράργυρος διαχέεται στην ατμόσφαιρα και στο χώρο γενικότερα</a:t>
            </a:r>
            <a:r>
              <a:rPr lang="el-GR" dirty="0" smtClean="0"/>
              <a:t>.</a:t>
            </a:r>
          </a:p>
          <a:p>
            <a:r>
              <a:rPr lang="el-GR" dirty="0" smtClean="0"/>
              <a:t>Αργή απόδοση του πλήρες όγκου φωτός.</a:t>
            </a:r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/>
              <a:t>Είδη </a:t>
            </a:r>
            <a:r>
              <a:rPr lang="el-GR" dirty="0" smtClean="0"/>
              <a:t>Λαμπτήρων-</a:t>
            </a:r>
            <a:r>
              <a:rPr lang="el-GR" dirty="0"/>
              <a:t>Λάμπες</a:t>
            </a:r>
            <a:r>
              <a:rPr lang="el-GR" dirty="0" smtClean="0"/>
              <a:t> </a:t>
            </a:r>
            <a:r>
              <a:rPr lang="el-GR" dirty="0"/>
              <a:t>φθορισμού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611560" y="1196752"/>
            <a:ext cx="468052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l-GR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Μειονεκτήματα</a:t>
            </a:r>
            <a:endParaRPr lang="el-GR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204864"/>
            <a:ext cx="2160240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2055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sz="half" idx="1"/>
          </p:nvPr>
        </p:nvSpPr>
        <p:spPr>
          <a:xfrm>
            <a:off x="457200" y="1916832"/>
            <a:ext cx="5698976" cy="4090459"/>
          </a:xfrm>
        </p:spPr>
        <p:txBody>
          <a:bodyPr>
            <a:normAutofit fontScale="92500"/>
          </a:bodyPr>
          <a:lstStyle/>
          <a:p>
            <a:r>
              <a:rPr lang="el-GR" dirty="0" smtClean="0"/>
              <a:t>Μέγιστη εξοικονόμηση ενέργειας έως 90% σε σχέση με τις πυρακτώσεως.</a:t>
            </a:r>
          </a:p>
          <a:p>
            <a:r>
              <a:rPr lang="el-GR" dirty="0" smtClean="0"/>
              <a:t>Είναι φιλικές στο περιβάλλον.</a:t>
            </a:r>
          </a:p>
          <a:p>
            <a:r>
              <a:rPr lang="el-GR" dirty="0"/>
              <a:t>Έ</a:t>
            </a:r>
            <a:r>
              <a:rPr lang="el-GR" dirty="0" smtClean="0"/>
              <a:t>χουν </a:t>
            </a:r>
            <a:r>
              <a:rPr lang="el-GR" dirty="0"/>
              <a:t>γρήγορη </a:t>
            </a:r>
            <a:r>
              <a:rPr lang="el-GR" dirty="0" smtClean="0"/>
              <a:t>απόκριση.</a:t>
            </a:r>
          </a:p>
          <a:p>
            <a:r>
              <a:rPr lang="el-GR" dirty="0"/>
              <a:t>Αντίσταση σε </a:t>
            </a:r>
            <a:r>
              <a:rPr lang="el-GR" dirty="0" smtClean="0"/>
              <a:t>κραδασμούς.</a:t>
            </a:r>
          </a:p>
          <a:p>
            <a:r>
              <a:rPr lang="el-GR" dirty="0"/>
              <a:t>Οι ώρες λειτουργίας τους κυμαίνονται από 35.000 έως 50.000 </a:t>
            </a:r>
            <a:r>
              <a:rPr lang="el-GR" dirty="0" smtClean="0"/>
              <a:t>ώρες.</a:t>
            </a:r>
            <a:endParaRPr lang="el-GR" dirty="0"/>
          </a:p>
          <a:p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l-GR" sz="3600" dirty="0"/>
              <a:t>Είδη </a:t>
            </a:r>
            <a:r>
              <a:rPr lang="el-GR" sz="3600" dirty="0" smtClean="0"/>
              <a:t>Λαμπτήρων-</a:t>
            </a:r>
            <a:r>
              <a:rPr lang="el-GR" sz="3600" dirty="0"/>
              <a:t>Λάμπες</a:t>
            </a:r>
            <a:r>
              <a:rPr lang="en-US" sz="3600" dirty="0" smtClean="0"/>
              <a:t> </a:t>
            </a:r>
            <a:r>
              <a:rPr lang="el-GR" sz="3600" dirty="0" smtClean="0"/>
              <a:t>διόδων </a:t>
            </a:r>
            <a:r>
              <a:rPr lang="el-GR" sz="3600" dirty="0" err="1" smtClean="0"/>
              <a:t>φωτοεκπομπής</a:t>
            </a:r>
            <a:r>
              <a:rPr lang="el-GR" sz="3600" dirty="0" smtClean="0"/>
              <a:t> </a:t>
            </a:r>
            <a:r>
              <a:rPr lang="en-US" sz="3600" dirty="0" smtClean="0"/>
              <a:t>LED</a:t>
            </a:r>
            <a:endParaRPr lang="el-GR" sz="3600" dirty="0"/>
          </a:p>
        </p:txBody>
      </p:sp>
      <p:sp>
        <p:nvSpPr>
          <p:cNvPr id="5" name="Ορθογώνιο 4"/>
          <p:cNvSpPr/>
          <p:nvPr/>
        </p:nvSpPr>
        <p:spPr>
          <a:xfrm>
            <a:off x="539552" y="1301552"/>
            <a:ext cx="396044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l-GR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Πλεονεκτήματα</a:t>
            </a:r>
            <a:endParaRPr lang="el-GR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559837"/>
            <a:ext cx="2520280" cy="2133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654" y="3693390"/>
            <a:ext cx="2512825" cy="2039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85799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sz="half" idx="1"/>
          </p:nvPr>
        </p:nvSpPr>
        <p:spPr>
          <a:xfrm>
            <a:off x="457200" y="1988840"/>
            <a:ext cx="4038600" cy="4018451"/>
          </a:xfrm>
        </p:spPr>
        <p:txBody>
          <a:bodyPr/>
          <a:lstStyle/>
          <a:p>
            <a:r>
              <a:rPr lang="el-GR" dirty="0"/>
              <a:t>Υψηλό αρχικό </a:t>
            </a:r>
            <a:r>
              <a:rPr lang="el-GR" dirty="0" smtClean="0"/>
              <a:t>κόστος</a:t>
            </a:r>
            <a:r>
              <a:rPr lang="el-GR" dirty="0"/>
              <a:t>.</a:t>
            </a:r>
            <a:endParaRPr lang="el-GR" dirty="0" smtClean="0"/>
          </a:p>
          <a:p>
            <a:r>
              <a:rPr lang="el-GR" dirty="0"/>
              <a:t>Ευαισθησία στην </a:t>
            </a:r>
            <a:r>
              <a:rPr lang="el-GR" dirty="0" smtClean="0"/>
              <a:t>Τάση.</a:t>
            </a:r>
          </a:p>
          <a:p>
            <a:r>
              <a:rPr lang="el-GR" dirty="0"/>
              <a:t>Εξάρτηση από τη </a:t>
            </a:r>
            <a:r>
              <a:rPr lang="el-GR" dirty="0" smtClean="0"/>
              <a:t>θερμοκρασία.</a:t>
            </a:r>
            <a:endParaRPr lang="el-GR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400" dirty="0"/>
              <a:t>Είδη </a:t>
            </a:r>
            <a:r>
              <a:rPr lang="el-GR" sz="4400" dirty="0" smtClean="0"/>
              <a:t>Λαμπτήρων-</a:t>
            </a:r>
            <a:r>
              <a:rPr lang="el-GR" sz="4000" dirty="0"/>
              <a:t>Λάμπες</a:t>
            </a:r>
            <a:r>
              <a:rPr lang="en-US" sz="4400" dirty="0" smtClean="0"/>
              <a:t> </a:t>
            </a:r>
            <a:r>
              <a:rPr lang="el-GR" sz="4400" dirty="0"/>
              <a:t>διόδων </a:t>
            </a:r>
            <a:r>
              <a:rPr lang="el-GR" sz="4400" dirty="0" err="1"/>
              <a:t>φωτοεκπομπής</a:t>
            </a:r>
            <a:r>
              <a:rPr lang="el-GR" sz="4400" dirty="0"/>
              <a:t> </a:t>
            </a:r>
            <a:r>
              <a:rPr lang="en-US" sz="4400" dirty="0"/>
              <a:t>LED</a:t>
            </a:r>
            <a:endParaRPr lang="el-GR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4038600" cy="862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6792"/>
            <a:ext cx="4176464" cy="2530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87763"/>
            <a:ext cx="4191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81937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8435280" cy="4810539"/>
          </a:xfrm>
        </p:spPr>
        <p:txBody>
          <a:bodyPr>
            <a:normAutofit fontScale="92500" lnSpcReduction="20000"/>
          </a:bodyPr>
          <a:lstStyle/>
          <a:p>
            <a:r>
              <a:rPr lang="el-GR" dirty="0" err="1" smtClean="0"/>
              <a:t>Cockcroft</a:t>
            </a:r>
            <a:r>
              <a:rPr lang="el-GR" dirty="0"/>
              <a:t>, L. (2009). </a:t>
            </a:r>
            <a:r>
              <a:rPr lang="el-GR" i="1" dirty="0" err="1"/>
              <a:t>Traditional</a:t>
            </a:r>
            <a:r>
              <a:rPr lang="el-GR" i="1" dirty="0"/>
              <a:t> </a:t>
            </a:r>
            <a:r>
              <a:rPr lang="el-GR" i="1" dirty="0" err="1"/>
              <a:t>light</a:t>
            </a:r>
            <a:r>
              <a:rPr lang="el-GR" i="1" dirty="0"/>
              <a:t> </a:t>
            </a:r>
            <a:r>
              <a:rPr lang="el-GR" i="1" dirty="0" err="1"/>
              <a:t>bulbs</a:t>
            </a:r>
            <a:r>
              <a:rPr lang="el-GR" i="1" dirty="0"/>
              <a:t> </a:t>
            </a:r>
            <a:r>
              <a:rPr lang="el-GR" i="1" dirty="0" err="1"/>
              <a:t>to</a:t>
            </a:r>
            <a:r>
              <a:rPr lang="el-GR" i="1" dirty="0"/>
              <a:t> </a:t>
            </a:r>
            <a:r>
              <a:rPr lang="el-GR" i="1" dirty="0" err="1"/>
              <a:t>be</a:t>
            </a:r>
            <a:r>
              <a:rPr lang="el-GR" i="1" dirty="0"/>
              <a:t> </a:t>
            </a:r>
            <a:r>
              <a:rPr lang="el-GR" i="1" dirty="0" err="1"/>
              <a:t>phased</a:t>
            </a:r>
            <a:r>
              <a:rPr lang="el-GR" i="1" dirty="0"/>
              <a:t> </a:t>
            </a:r>
            <a:r>
              <a:rPr lang="el-GR" i="1" dirty="0" err="1"/>
              <a:t>out</a:t>
            </a:r>
            <a:r>
              <a:rPr lang="el-GR" i="1" dirty="0"/>
              <a:t> </a:t>
            </a:r>
            <a:r>
              <a:rPr lang="el-GR" i="1" dirty="0" err="1"/>
              <a:t>in</a:t>
            </a:r>
            <a:r>
              <a:rPr lang="el-GR" i="1" dirty="0"/>
              <a:t> </a:t>
            </a:r>
            <a:r>
              <a:rPr lang="el-GR" i="1" dirty="0" err="1"/>
              <a:t>favour</a:t>
            </a:r>
            <a:r>
              <a:rPr lang="el-GR" i="1" dirty="0"/>
              <a:t> </a:t>
            </a:r>
            <a:r>
              <a:rPr lang="el-GR" i="1" dirty="0" err="1"/>
              <a:t>of</a:t>
            </a:r>
            <a:r>
              <a:rPr lang="el-GR" i="1" dirty="0"/>
              <a:t> </a:t>
            </a:r>
            <a:r>
              <a:rPr lang="el-GR" i="1" dirty="0" err="1"/>
              <a:t>low</a:t>
            </a:r>
            <a:r>
              <a:rPr lang="el-GR" i="1" dirty="0"/>
              <a:t>-</a:t>
            </a:r>
            <a:r>
              <a:rPr lang="el-GR" i="1" dirty="0" err="1"/>
              <a:t>energy</a:t>
            </a:r>
            <a:r>
              <a:rPr lang="el-GR" i="1" dirty="0"/>
              <a:t> </a:t>
            </a:r>
            <a:r>
              <a:rPr lang="el-GR" i="1" dirty="0" err="1"/>
              <a:t>alternative</a:t>
            </a:r>
            <a:r>
              <a:rPr lang="el-GR" i="1" dirty="0"/>
              <a:t>.</a:t>
            </a:r>
            <a:r>
              <a:rPr lang="el-GR" dirty="0"/>
              <a:t> </a:t>
            </a:r>
            <a:r>
              <a:rPr lang="el-GR" dirty="0" err="1"/>
              <a:t>The</a:t>
            </a:r>
            <a:r>
              <a:rPr lang="el-GR" dirty="0"/>
              <a:t> </a:t>
            </a:r>
            <a:r>
              <a:rPr lang="el-GR" dirty="0" err="1"/>
              <a:t>Daily</a:t>
            </a:r>
            <a:r>
              <a:rPr lang="el-GR" dirty="0"/>
              <a:t> </a:t>
            </a:r>
            <a:r>
              <a:rPr lang="el-GR" dirty="0" err="1"/>
              <a:t>Telegraph</a:t>
            </a:r>
            <a:r>
              <a:rPr lang="el-GR" dirty="0"/>
              <a:t>.</a:t>
            </a:r>
          </a:p>
          <a:p>
            <a:r>
              <a:rPr lang="en-US" dirty="0"/>
              <a:t>Wikipedia (2014). </a:t>
            </a:r>
            <a:r>
              <a:rPr lang="el-GR" i="1" dirty="0"/>
              <a:t>Λαμπτήρας πυράκτωσης</a:t>
            </a:r>
            <a:r>
              <a:rPr lang="el-GR" dirty="0"/>
              <a:t>. [</a:t>
            </a:r>
            <a:r>
              <a:rPr lang="en-US" dirty="0"/>
              <a:t>ONLINE] Available at: http://el.wikipedia.org/wiki/%CE%9B%CE%B1%CE%BC%CF%80%CF%84%CE%AE%CF%81%CE%B1%CF%82_%CF%80%CF%85%CF%81%CE%AC%CE%BA%CF%84%CF%89%CF%83%CE%B7%CF%82. [Last Accessed 11/12/2014</a:t>
            </a:r>
            <a:r>
              <a:rPr lang="en-US" dirty="0" smtClean="0"/>
              <a:t>].</a:t>
            </a:r>
          </a:p>
          <a:p>
            <a:r>
              <a:rPr lang="el-GR" dirty="0" smtClean="0"/>
              <a:t>Ευρωπαϊκή </a:t>
            </a:r>
            <a:r>
              <a:rPr lang="el-GR" dirty="0"/>
              <a:t>Επιτροπή, Γ. Δ. (2010). </a:t>
            </a:r>
            <a:r>
              <a:rPr lang="el-GR" i="1" dirty="0"/>
              <a:t>Νέοι τύποι λαμπτήρων - νέα συσκευασία.</a:t>
            </a:r>
            <a:r>
              <a:rPr lang="el-GR" dirty="0"/>
              <a:t> B-1049 Βρυξέλλες: Ευρωπαϊκή Επιτροπή</a:t>
            </a:r>
            <a:r>
              <a:rPr lang="el-GR" dirty="0" smtClean="0"/>
              <a:t>.</a:t>
            </a:r>
            <a:endParaRPr lang="el-GR" dirty="0"/>
          </a:p>
          <a:p>
            <a:endParaRPr lang="el-GR" dirty="0"/>
          </a:p>
        </p:txBody>
      </p:sp>
      <p:sp>
        <p:nvSpPr>
          <p:cNvPr id="7" name="Τίτλος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Βιβλιογραφία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6956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Συγκέντρωση">
  <a:themeElements>
    <a:clrScheme name="Συγκέντρωση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Συγκέντρωση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Συγκέντρωση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878</TotalTime>
  <Words>405</Words>
  <Application>Microsoft Office PowerPoint</Application>
  <PresentationFormat>Προβολή στην οθόνη (4:3)</PresentationFormat>
  <Paragraphs>52</Paragraphs>
  <Slides>10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Συγκέντρωση</vt:lpstr>
      <vt:lpstr>ΛΑΜΠΕΣ ΕΞΟΙΚΟΝΟΜΗΣΗΣ ΕΝΕΡΓΕΙΑΣ </vt:lpstr>
      <vt:lpstr>Ενεργειακή κατάταξη λαμπτήρων</vt:lpstr>
      <vt:lpstr>Είδη Λαμπτήρων-Λάμπες πυρακτώσεως </vt:lpstr>
      <vt:lpstr>Είδη Λαμπτήρων-Λάμπες αλογόνου</vt:lpstr>
      <vt:lpstr>Είδη Λαμπτήρων-Λάμπες φθορισμού</vt:lpstr>
      <vt:lpstr>Είδη Λαμπτήρων-Λάμπες φθορισμού</vt:lpstr>
      <vt:lpstr>Είδη Λαμπτήρων-Λάμπες διόδων φωτοεκπομπής LED</vt:lpstr>
      <vt:lpstr>Είδη Λαμπτήρων-Λάμπες διόδων φωτοεκπομπής LED</vt:lpstr>
      <vt:lpstr>Βιβλιογραφία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ΛΑΜΠΤΗΡΕΣ ΕΞΟΙΚΟΝΟΜΙΣΗΣ ΕΝΕΡΓΕΙΑΣ </dc:title>
  <dc:creator>papaki</dc:creator>
  <cp:lastModifiedBy>papaki</cp:lastModifiedBy>
  <cp:revision>29</cp:revision>
  <dcterms:created xsi:type="dcterms:W3CDTF">2014-12-07T10:40:01Z</dcterms:created>
  <dcterms:modified xsi:type="dcterms:W3CDTF">2014-12-11T10:37:22Z</dcterms:modified>
</cp:coreProperties>
</file>