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3" r:id="rId2"/>
    <p:sldId id="389" r:id="rId3"/>
    <p:sldId id="378" r:id="rId4"/>
    <p:sldId id="393" r:id="rId5"/>
    <p:sldId id="394" r:id="rId6"/>
    <p:sldId id="395" r:id="rId7"/>
    <p:sldId id="396" r:id="rId8"/>
    <p:sldId id="397" r:id="rId9"/>
    <p:sldId id="399" r:id="rId10"/>
    <p:sldId id="400" r:id="rId11"/>
    <p:sldId id="398" r:id="rId12"/>
    <p:sldId id="390" r:id="rId13"/>
    <p:sldId id="405" r:id="rId14"/>
    <p:sldId id="406" r:id="rId15"/>
    <p:sldId id="407" r:id="rId1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65" autoAdjust="0"/>
    <p:restoredTop sz="75453" autoAdjust="0"/>
  </p:normalViewPr>
  <p:slideViewPr>
    <p:cSldViewPr snapToGrid="0">
      <p:cViewPr varScale="1">
        <p:scale>
          <a:sx n="48" d="100"/>
          <a:sy n="48" d="100"/>
        </p:scale>
        <p:origin x="486" y="48"/>
      </p:cViewPr>
      <p:guideLst/>
    </p:cSldViewPr>
  </p:slideViewPr>
  <p:outlineViewPr>
    <p:cViewPr>
      <p:scale>
        <a:sx n="33" d="100"/>
        <a:sy n="33" d="100"/>
      </p:scale>
      <p:origin x="0" y="-1489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31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227D2-A5B1-46C6-8C1D-6B51788FE97E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724BB-5329-4C52-91EF-BD03B8C561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3496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Για να </a:t>
            </a:r>
            <a:r>
              <a:rPr lang="el-GR" dirty="0" err="1" smtClean="0"/>
              <a:t>παράξουµε</a:t>
            </a:r>
            <a:r>
              <a:rPr lang="el-GR" dirty="0" smtClean="0"/>
              <a:t> όλες τις σειρές που µ</a:t>
            </a:r>
            <a:r>
              <a:rPr lang="el-GR" dirty="0" err="1" smtClean="0"/>
              <a:t>πορεί</a:t>
            </a:r>
            <a:r>
              <a:rPr lang="el-GR" dirty="0" smtClean="0"/>
              <a:t> να </a:t>
            </a:r>
            <a:r>
              <a:rPr lang="el-GR" dirty="0" err="1" smtClean="0"/>
              <a:t>παράξει</a:t>
            </a:r>
            <a:r>
              <a:rPr lang="el-GR" dirty="0" smtClean="0"/>
              <a:t> µία</a:t>
            </a:r>
            <a:r>
              <a:rPr lang="el-GR" baseline="0" dirty="0" smtClean="0"/>
              <a:t> </a:t>
            </a:r>
            <a:r>
              <a:rPr lang="el-GR" dirty="0" err="1" smtClean="0"/>
              <a:t>γρα</a:t>
            </a:r>
            <a:r>
              <a:rPr lang="el-GR" dirty="0" smtClean="0"/>
              <a:t>µµ</a:t>
            </a:r>
            <a:r>
              <a:rPr lang="el-GR" dirty="0" err="1" smtClean="0"/>
              <a:t>ατική</a:t>
            </a:r>
            <a:r>
              <a:rPr lang="el-GR" dirty="0" smtClean="0"/>
              <a:t> </a:t>
            </a:r>
            <a:r>
              <a:rPr lang="el-GR" dirty="0" err="1" smtClean="0"/>
              <a:t>εφαρµόζουµε</a:t>
            </a:r>
            <a:r>
              <a:rPr lang="el-GR" dirty="0" smtClean="0"/>
              <a:t> τον παρακάτω </a:t>
            </a:r>
            <a:r>
              <a:rPr lang="el-GR" dirty="0" err="1" smtClean="0"/>
              <a:t>αλγόριθµο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724BB-5329-4C52-91EF-BD03B8C561F1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9199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375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744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039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99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8015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893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409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035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706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649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738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724A0-76D9-4C9D-8875-224C9782A74D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954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Θεωρία Υπολογισμού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Λήμμα της Άντλησης</a:t>
            </a:r>
            <a:endParaRPr lang="en-US" dirty="0" smtClean="0"/>
          </a:p>
          <a:p>
            <a:r>
              <a:rPr lang="el-GR" smtClean="0"/>
              <a:t>Αυτόματα Στοίβας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953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Συντακτικό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ρίζα του δέντρου περιέχει το αρχικό µη </a:t>
            </a:r>
            <a:r>
              <a:rPr lang="el-GR" dirty="0" err="1"/>
              <a:t>τερµατικό</a:t>
            </a:r>
            <a:r>
              <a:rPr lang="el-GR" dirty="0"/>
              <a:t> </a:t>
            </a:r>
            <a:r>
              <a:rPr lang="el-GR" dirty="0" err="1"/>
              <a:t>σύµβολο</a:t>
            </a:r>
            <a:endParaRPr lang="el-GR" dirty="0"/>
          </a:p>
          <a:p>
            <a:r>
              <a:rPr lang="el-GR" dirty="0"/>
              <a:t>κάθε </a:t>
            </a:r>
            <a:r>
              <a:rPr lang="el-GR" dirty="0" err="1"/>
              <a:t>κόµβος</a:t>
            </a:r>
            <a:r>
              <a:rPr lang="el-GR" dirty="0"/>
              <a:t> του δέντρου που δεν είναι φύλλο περιέχει ένα </a:t>
            </a:r>
            <a:r>
              <a:rPr lang="el-GR" dirty="0" smtClean="0"/>
              <a:t>µη </a:t>
            </a:r>
            <a:r>
              <a:rPr lang="el-GR" dirty="0" err="1" smtClean="0"/>
              <a:t>τερµατικό</a:t>
            </a:r>
            <a:r>
              <a:rPr lang="el-GR" dirty="0" smtClean="0"/>
              <a:t> </a:t>
            </a:r>
            <a:r>
              <a:rPr lang="el-GR" dirty="0" err="1"/>
              <a:t>σύµβολο</a:t>
            </a:r>
            <a:r>
              <a:rPr lang="el-GR" dirty="0"/>
              <a:t> της </a:t>
            </a:r>
            <a:r>
              <a:rPr lang="el-GR" dirty="0" err="1"/>
              <a:t>γρα</a:t>
            </a:r>
            <a:r>
              <a:rPr lang="el-GR" dirty="0"/>
              <a:t>µµ</a:t>
            </a:r>
            <a:r>
              <a:rPr lang="el-GR" dirty="0" err="1"/>
              <a:t>ατικής</a:t>
            </a:r>
            <a:endParaRPr lang="el-GR" dirty="0"/>
          </a:p>
          <a:p>
            <a:r>
              <a:rPr lang="el-GR" dirty="0"/>
              <a:t>κάθε φύλλο του δέντρου περιέχει ένα </a:t>
            </a:r>
            <a:r>
              <a:rPr lang="el-GR" dirty="0" err="1"/>
              <a:t>τερµατικό</a:t>
            </a:r>
            <a:r>
              <a:rPr lang="el-GR" dirty="0"/>
              <a:t> </a:t>
            </a:r>
            <a:r>
              <a:rPr lang="el-GR" dirty="0" err="1"/>
              <a:t>σύµβολο</a:t>
            </a:r>
            <a:r>
              <a:rPr lang="el-GR" dirty="0"/>
              <a:t> </a:t>
            </a:r>
            <a:r>
              <a:rPr lang="el-GR" dirty="0" smtClean="0"/>
              <a:t>της </a:t>
            </a:r>
            <a:r>
              <a:rPr lang="el-GR" dirty="0" err="1" smtClean="0"/>
              <a:t>γρα</a:t>
            </a:r>
            <a:r>
              <a:rPr lang="el-GR" dirty="0" smtClean="0"/>
              <a:t>µµ</a:t>
            </a:r>
            <a:r>
              <a:rPr lang="el-GR" dirty="0" err="1" smtClean="0"/>
              <a:t>ατικής</a:t>
            </a:r>
            <a:endParaRPr lang="el-GR" dirty="0"/>
          </a:p>
          <a:p>
            <a:r>
              <a:rPr lang="el-GR" dirty="0"/>
              <a:t>οι απόγονοι κάθε </a:t>
            </a:r>
            <a:r>
              <a:rPr lang="el-GR" dirty="0" err="1"/>
              <a:t>κόµβου</a:t>
            </a:r>
            <a:r>
              <a:rPr lang="el-GR" dirty="0"/>
              <a:t> του δέντρου που δεν είναι φύλλο </a:t>
            </a:r>
            <a:r>
              <a:rPr lang="el-GR" dirty="0" err="1" smtClean="0"/>
              <a:t>υπακούουν</a:t>
            </a:r>
            <a:r>
              <a:rPr lang="el-GR" dirty="0" smtClean="0"/>
              <a:t> στους </a:t>
            </a:r>
            <a:r>
              <a:rPr lang="el-GR" dirty="0"/>
              <a:t>κανόνες της </a:t>
            </a:r>
            <a:r>
              <a:rPr lang="el-GR" dirty="0" err="1"/>
              <a:t>γρα</a:t>
            </a:r>
            <a:r>
              <a:rPr lang="el-GR" dirty="0"/>
              <a:t>µµ</a:t>
            </a:r>
            <a:r>
              <a:rPr lang="el-GR" dirty="0" err="1"/>
              <a:t>ατικής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2977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Ασυμφραστικές</a:t>
            </a:r>
            <a:r>
              <a:rPr lang="el-GR" dirty="0" smtClean="0"/>
              <a:t> Γραμματικές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Τα αριστερά µέλη των κανόνων αποτελούνται από ένα µη </a:t>
            </a:r>
            <a:r>
              <a:rPr lang="el-GR" dirty="0" err="1" smtClean="0"/>
              <a:t>τερµατικό</a:t>
            </a:r>
            <a:r>
              <a:rPr lang="el-GR" dirty="0" smtClean="0"/>
              <a:t> </a:t>
            </a:r>
            <a:r>
              <a:rPr lang="el-GR" dirty="0" err="1" smtClean="0"/>
              <a:t>σύµβολο</a:t>
            </a:r>
            <a:endParaRPr lang="el-GR" dirty="0"/>
          </a:p>
          <a:p>
            <a:r>
              <a:rPr lang="el-GR" dirty="0"/>
              <a:t>σε κάθε </a:t>
            </a:r>
            <a:r>
              <a:rPr lang="el-GR" dirty="0" smtClean="0"/>
              <a:t>βήμα </a:t>
            </a:r>
            <a:r>
              <a:rPr lang="el-GR" dirty="0"/>
              <a:t>αντικαθίσταται ένα µη </a:t>
            </a:r>
            <a:r>
              <a:rPr lang="el-GR" dirty="0" smtClean="0"/>
              <a:t>τερματικό σύμβολο</a:t>
            </a:r>
            <a:endParaRPr lang="el-GR" dirty="0"/>
          </a:p>
          <a:p>
            <a:r>
              <a:rPr lang="el-GR" dirty="0"/>
              <a:t>αν υπάρχουν περισσότερα από ένα µη </a:t>
            </a:r>
            <a:r>
              <a:rPr lang="el-GR" dirty="0" err="1"/>
              <a:t>τερµατικά</a:t>
            </a:r>
            <a:r>
              <a:rPr lang="el-GR" dirty="0"/>
              <a:t> </a:t>
            </a:r>
            <a:r>
              <a:rPr lang="el-GR" dirty="0" err="1"/>
              <a:t>σύµβολα</a:t>
            </a:r>
            <a:r>
              <a:rPr lang="el-GR" dirty="0"/>
              <a:t> που είναι</a:t>
            </a:r>
          </a:p>
          <a:p>
            <a:pPr marL="0" indent="0">
              <a:buNone/>
            </a:pPr>
            <a:r>
              <a:rPr lang="el-GR" dirty="0"/>
              <a:t>δυνατόν να αντικατασταθούν τότε αντικαθίσταται </a:t>
            </a:r>
            <a:r>
              <a:rPr lang="el-GR" dirty="0" smtClean="0"/>
              <a:t>οποιοδήποτε </a:t>
            </a:r>
            <a:r>
              <a:rPr lang="el-GR" dirty="0"/>
              <a:t>από αυτά</a:t>
            </a:r>
          </a:p>
          <a:p>
            <a:r>
              <a:rPr lang="el-GR" dirty="0"/>
              <a:t>έτσι µία </a:t>
            </a:r>
            <a:r>
              <a:rPr lang="el-GR" dirty="0" smtClean="0"/>
              <a:t>λέξη που </a:t>
            </a:r>
            <a:r>
              <a:rPr lang="el-GR" dirty="0"/>
              <a:t>παράγεται από µία </a:t>
            </a:r>
            <a:r>
              <a:rPr lang="el-GR" dirty="0" err="1"/>
              <a:t>γρα</a:t>
            </a:r>
            <a:r>
              <a:rPr lang="el-GR" dirty="0"/>
              <a:t>µµ</a:t>
            </a:r>
            <a:r>
              <a:rPr lang="el-GR" dirty="0" err="1"/>
              <a:t>ατική</a:t>
            </a:r>
            <a:r>
              <a:rPr lang="el-GR" dirty="0"/>
              <a:t> µ</a:t>
            </a:r>
            <a:r>
              <a:rPr lang="el-GR" dirty="0" err="1"/>
              <a:t>πορεί</a:t>
            </a:r>
            <a:r>
              <a:rPr lang="el-GR" dirty="0"/>
              <a:t> </a:t>
            </a:r>
            <a:r>
              <a:rPr lang="el-GR" dirty="0" smtClean="0"/>
              <a:t>να έχει </a:t>
            </a:r>
            <a:r>
              <a:rPr lang="el-GR" dirty="0"/>
              <a:t>περισσότερες από µία </a:t>
            </a:r>
            <a:r>
              <a:rPr lang="el-GR" dirty="0" smtClean="0"/>
              <a:t>παραγωγές </a:t>
            </a:r>
          </a:p>
          <a:p>
            <a:r>
              <a:rPr lang="el-GR" dirty="0" smtClean="0"/>
              <a:t>αυτό </a:t>
            </a:r>
            <a:r>
              <a:rPr lang="el-GR" dirty="0"/>
              <a:t>είναι </a:t>
            </a:r>
            <a:r>
              <a:rPr lang="el-GR" dirty="0" err="1"/>
              <a:t>ανεπιθύµητο</a:t>
            </a:r>
            <a:r>
              <a:rPr lang="el-GR" dirty="0"/>
              <a:t> και το </a:t>
            </a:r>
            <a:r>
              <a:rPr lang="el-GR" dirty="0" err="1"/>
              <a:t>αποφεύγουµε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480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Ασυμφραστικές</a:t>
            </a:r>
            <a:r>
              <a:rPr lang="el-GR" dirty="0" smtClean="0"/>
              <a:t> Γλώσσες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Ισχυρότερη μέθοδο περιγραφής γλωσσών – </a:t>
            </a:r>
            <a:r>
              <a:rPr lang="el-GR" dirty="0" err="1" smtClean="0"/>
              <a:t>Ασυμφραστική</a:t>
            </a:r>
            <a:r>
              <a:rPr lang="el-GR" dirty="0" smtClean="0"/>
              <a:t> γραμματική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6073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 = { 0</a:t>
            </a:r>
            <a:r>
              <a:rPr lang="en-US" baseline="30000" dirty="0"/>
              <a:t>n</a:t>
            </a:r>
            <a:r>
              <a:rPr lang="en-US" dirty="0"/>
              <a:t>1</a:t>
            </a:r>
            <a:r>
              <a:rPr lang="en-US" baseline="30000" dirty="0"/>
              <a:t>n</a:t>
            </a:r>
            <a:r>
              <a:rPr lang="en-US" dirty="0"/>
              <a:t>,  n&gt;=0 }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2255" y="3349398"/>
            <a:ext cx="4625557" cy="22240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31797" y="4354285"/>
            <a:ext cx="1480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κανόνες</a:t>
            </a:r>
            <a:endParaRPr lang="el-GR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135086" y="2902247"/>
            <a:ext cx="2057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μεταβλητές</a:t>
            </a:r>
            <a:endParaRPr lang="el-GR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858000" y="2887733"/>
            <a:ext cx="269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τ</a:t>
            </a:r>
            <a:r>
              <a:rPr lang="el-GR" sz="2400" dirty="0" smtClean="0"/>
              <a:t>ερματικές τιμές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02399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Ίδιο πλήθος 0 και 1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5699" y="3164115"/>
            <a:ext cx="5660686" cy="1487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701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ww</a:t>
            </a:r>
            <a:r>
              <a:rPr lang="en-US" baseline="30000" dirty="0" err="1" smtClean="0"/>
              <a:t>R</a:t>
            </a:r>
            <a:endParaRPr lang="el-GR" baseline="30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8519" y="3468913"/>
            <a:ext cx="5695612" cy="99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99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209" y="1998617"/>
            <a:ext cx="12051791" cy="6706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6630" y="540045"/>
            <a:ext cx="3217108" cy="74365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004" y="3296194"/>
            <a:ext cx="4105684" cy="11674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76539" y="2955200"/>
            <a:ext cx="6415614" cy="15084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45875" y="5194388"/>
            <a:ext cx="2811372" cy="641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042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 = {</a:t>
            </a:r>
            <a:r>
              <a:rPr lang="en-US" dirty="0" err="1" smtClean="0"/>
              <a:t>ww</a:t>
            </a:r>
            <a:r>
              <a:rPr lang="en-US" baseline="30000" dirty="0" err="1" smtClean="0"/>
              <a:t>R</a:t>
            </a:r>
            <a:r>
              <a:rPr lang="en-US" dirty="0" smtClean="0"/>
              <a:t>}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/>
              <a:t>s</a:t>
            </a:r>
            <a:r>
              <a:rPr lang="en-US" dirty="0" smtClean="0"/>
              <a:t> </a:t>
            </a:r>
            <a:r>
              <a:rPr lang="el-GR" dirty="0" smtClean="0"/>
              <a:t>= 00…00100…00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585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Κανονικές </a:t>
            </a:r>
            <a:r>
              <a:rPr lang="el-GR" smtClean="0"/>
              <a:t>Γλώσσες -Σύνοψη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Κλειστές ως προς την τομή, ένωση, συναρμογή, σώρευση</a:t>
            </a:r>
          </a:p>
          <a:p>
            <a:r>
              <a:rPr lang="el-GR" dirty="0" smtClean="0"/>
              <a:t>Υπάρχει κάποιο πεπερασμένο αυτόματο που τις αναγνωρίζει</a:t>
            </a:r>
          </a:p>
          <a:p>
            <a:r>
              <a:rPr lang="el-GR" dirty="0" smtClean="0"/>
              <a:t>Παριστάνονται </a:t>
            </a:r>
            <a:r>
              <a:rPr lang="el-GR" dirty="0" err="1" smtClean="0"/>
              <a:t>κειμενικά</a:t>
            </a:r>
            <a:r>
              <a:rPr lang="el-GR" dirty="0" smtClean="0"/>
              <a:t> από κανονικές εκφράσεις</a:t>
            </a:r>
          </a:p>
          <a:p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Δημιουργούνται από κανονικές γραμματικές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473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Γρα</a:t>
            </a:r>
            <a:r>
              <a:rPr lang="el-GR" dirty="0"/>
              <a:t>µµ</a:t>
            </a:r>
            <a:r>
              <a:rPr lang="el-GR" dirty="0" err="1"/>
              <a:t>ατική</a:t>
            </a:r>
            <a:r>
              <a:rPr lang="el-GR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ένα σύστημα </a:t>
            </a:r>
            <a:r>
              <a:rPr lang="el-GR" dirty="0"/>
              <a:t>παραγωγής </a:t>
            </a:r>
            <a:r>
              <a:rPr lang="el-GR" dirty="0" smtClean="0"/>
              <a:t>λέξεων</a:t>
            </a:r>
            <a:endParaRPr lang="el-GR" dirty="0"/>
          </a:p>
          <a:p>
            <a:r>
              <a:rPr lang="el-GR" dirty="0" smtClean="0"/>
              <a:t>ορίζεται </a:t>
            </a:r>
            <a:r>
              <a:rPr lang="el-GR" dirty="0"/>
              <a:t>από µία </a:t>
            </a:r>
            <a:r>
              <a:rPr lang="el-GR" dirty="0" smtClean="0"/>
              <a:t>διατεταγμένη </a:t>
            </a:r>
            <a:r>
              <a:rPr lang="el-GR" dirty="0"/>
              <a:t>τετράδα </a:t>
            </a:r>
            <a:r>
              <a:rPr lang="el-GR" dirty="0" smtClean="0"/>
              <a:t>(</a:t>
            </a:r>
            <a:r>
              <a:rPr lang="el-GR" dirty="0"/>
              <a:t>T,N,P,S) </a:t>
            </a:r>
            <a:endParaRPr lang="en-US" dirty="0" smtClean="0"/>
          </a:p>
          <a:p>
            <a:pPr lvl="1"/>
            <a:r>
              <a:rPr lang="el-GR" dirty="0" smtClean="0"/>
              <a:t>Δύο ξένα μεταξύ τους αλφάβητα Τ ∩ N = ∅</a:t>
            </a:r>
          </a:p>
          <a:p>
            <a:pPr lvl="2"/>
            <a:r>
              <a:rPr lang="el-GR" dirty="0" smtClean="0"/>
              <a:t>Τ</a:t>
            </a:r>
            <a:r>
              <a:rPr lang="en-US" dirty="0" smtClean="0"/>
              <a:t>: </a:t>
            </a:r>
            <a:r>
              <a:rPr lang="el-GR" dirty="0" smtClean="0"/>
              <a:t>τερματικών συμβόλων</a:t>
            </a:r>
            <a:endParaRPr lang="en-US" dirty="0" smtClean="0"/>
          </a:p>
          <a:p>
            <a:pPr lvl="2"/>
            <a:r>
              <a:rPr lang="en-US" dirty="0" smtClean="0"/>
              <a:t>N: </a:t>
            </a:r>
            <a:r>
              <a:rPr lang="el-GR" dirty="0" smtClean="0"/>
              <a:t>µη τερματικών συμβόλων</a:t>
            </a:r>
            <a:endParaRPr lang="el-GR" dirty="0"/>
          </a:p>
          <a:p>
            <a:pPr lvl="1"/>
            <a:r>
              <a:rPr lang="el-GR" dirty="0" smtClean="0"/>
              <a:t>P: πεπερασμένο </a:t>
            </a:r>
            <a:r>
              <a:rPr lang="el-GR" dirty="0"/>
              <a:t>σύνολο κανόνων παραγωγής</a:t>
            </a:r>
          </a:p>
          <a:p>
            <a:pPr lvl="1"/>
            <a:r>
              <a:rPr lang="el-GR" dirty="0" smtClean="0"/>
              <a:t>P </a:t>
            </a:r>
            <a:r>
              <a:rPr lang="el-GR" dirty="0"/>
              <a:t>⊆ ( T ∪ N )* x ( T ∪ N )*</a:t>
            </a:r>
          </a:p>
          <a:p>
            <a:pPr lvl="1"/>
            <a:r>
              <a:rPr lang="el-GR" dirty="0" smtClean="0"/>
              <a:t>συμβολισμός: </a:t>
            </a:r>
            <a:r>
              <a:rPr lang="el-GR" dirty="0"/>
              <a:t>α -&gt; β</a:t>
            </a:r>
          </a:p>
          <a:p>
            <a:pPr lvl="1"/>
            <a:r>
              <a:rPr lang="el-GR" dirty="0" smtClean="0"/>
              <a:t>S</a:t>
            </a:r>
            <a:r>
              <a:rPr lang="el-GR" dirty="0"/>
              <a:t>: αρχικό </a:t>
            </a:r>
            <a:r>
              <a:rPr lang="el-GR" dirty="0" smtClean="0"/>
              <a:t>σύμβολο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316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Παραγωγή γλώσσας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Χρειαζόμαστε </a:t>
            </a:r>
            <a:r>
              <a:rPr lang="el-GR" dirty="0"/>
              <a:t>τρία σύνολα</a:t>
            </a:r>
          </a:p>
          <a:p>
            <a:r>
              <a:rPr lang="el-GR" dirty="0" smtClean="0"/>
              <a:t>Α</a:t>
            </a:r>
            <a:r>
              <a:rPr lang="en-US" dirty="0" smtClean="0"/>
              <a:t>: </a:t>
            </a:r>
            <a:r>
              <a:rPr lang="el-GR" dirty="0" smtClean="0"/>
              <a:t>λέξεις που </a:t>
            </a:r>
            <a:r>
              <a:rPr lang="el-GR" dirty="0"/>
              <a:t>πρέπει </a:t>
            </a:r>
            <a:r>
              <a:rPr lang="el-GR" dirty="0" smtClean="0"/>
              <a:t>ακόμα </a:t>
            </a:r>
            <a:r>
              <a:rPr lang="el-GR" dirty="0"/>
              <a:t>να ελεγχθούν. </a:t>
            </a:r>
          </a:p>
          <a:p>
            <a:pPr lvl="1"/>
            <a:r>
              <a:rPr lang="el-GR" dirty="0"/>
              <a:t>α</a:t>
            </a:r>
            <a:r>
              <a:rPr lang="el-GR" dirty="0" smtClean="0"/>
              <a:t>ρχικά </a:t>
            </a:r>
            <a:r>
              <a:rPr lang="el-GR" dirty="0"/>
              <a:t>περιέχει µόνο το αρχικό </a:t>
            </a:r>
            <a:r>
              <a:rPr lang="el-GR" dirty="0" smtClean="0"/>
              <a:t>σύμβολο</a:t>
            </a:r>
            <a:endParaRPr lang="el-GR" dirty="0"/>
          </a:p>
          <a:p>
            <a:r>
              <a:rPr lang="el-GR" dirty="0" smtClean="0"/>
              <a:t>Χ</a:t>
            </a:r>
            <a:r>
              <a:rPr lang="en-US" dirty="0" smtClean="0"/>
              <a:t>:</a:t>
            </a:r>
            <a:r>
              <a:rPr lang="el-GR" dirty="0" smtClean="0"/>
              <a:t> </a:t>
            </a:r>
            <a:r>
              <a:rPr lang="el-GR" dirty="0"/>
              <a:t>λέξεις </a:t>
            </a:r>
            <a:r>
              <a:rPr lang="el-GR" dirty="0" smtClean="0"/>
              <a:t>που </a:t>
            </a:r>
            <a:r>
              <a:rPr lang="el-GR" dirty="0"/>
              <a:t>παρήχθησαν από </a:t>
            </a:r>
            <a:r>
              <a:rPr lang="el-GR" dirty="0" smtClean="0"/>
              <a:t>τη</a:t>
            </a:r>
            <a:r>
              <a:rPr lang="en-US" dirty="0" smtClean="0"/>
              <a:t> </a:t>
            </a:r>
            <a:r>
              <a:rPr lang="el-GR" dirty="0" err="1" smtClean="0"/>
              <a:t>γρα</a:t>
            </a:r>
            <a:r>
              <a:rPr lang="el-GR" dirty="0" smtClean="0"/>
              <a:t>µµ</a:t>
            </a:r>
            <a:r>
              <a:rPr lang="el-GR" dirty="0" err="1" smtClean="0"/>
              <a:t>ατική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r>
              <a:rPr lang="el-GR" dirty="0" smtClean="0"/>
              <a:t>αρχικά </a:t>
            </a:r>
            <a:r>
              <a:rPr lang="el-GR" dirty="0"/>
              <a:t>είναι κενό</a:t>
            </a:r>
          </a:p>
          <a:p>
            <a:r>
              <a:rPr lang="el-GR" dirty="0" smtClean="0"/>
              <a:t>∆</a:t>
            </a:r>
            <a:r>
              <a:rPr lang="en-US" dirty="0" smtClean="0"/>
              <a:t>:</a:t>
            </a:r>
            <a:r>
              <a:rPr lang="el-GR" dirty="0" smtClean="0"/>
              <a:t> λέξεις που έχουν ήδη ελεγχθεί </a:t>
            </a:r>
          </a:p>
          <a:p>
            <a:pPr lvl="1"/>
            <a:r>
              <a:rPr lang="en-US" dirty="0" smtClean="0"/>
              <a:t> </a:t>
            </a:r>
            <a:r>
              <a:rPr lang="el-GR" dirty="0"/>
              <a:t>αρχικά είναι κενό</a:t>
            </a:r>
          </a:p>
        </p:txBody>
      </p:sp>
    </p:spTree>
    <p:extLst>
      <p:ext uri="{BB962C8B-B14F-4D97-AF65-F5344CB8AC3E}">
        <p14:creationId xmlns:p14="http://schemas.microsoft.com/office/powerpoint/2010/main" val="2198696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Αλγόριθμος παραγωγής γλώσσας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err="1"/>
              <a:t>αφαιρούµε</a:t>
            </a:r>
            <a:r>
              <a:rPr lang="el-GR" dirty="0"/>
              <a:t> µία </a:t>
            </a:r>
            <a:r>
              <a:rPr lang="el-GR" dirty="0" smtClean="0"/>
              <a:t>λέξη από </a:t>
            </a:r>
            <a:r>
              <a:rPr lang="el-GR" dirty="0"/>
              <a:t>το Α και τη </a:t>
            </a:r>
            <a:r>
              <a:rPr lang="el-GR" dirty="0" smtClean="0"/>
              <a:t>διαπερνούμε </a:t>
            </a:r>
            <a:r>
              <a:rPr lang="el-GR" dirty="0"/>
              <a:t>από αριστερά προς </a:t>
            </a:r>
            <a:r>
              <a:rPr lang="el-GR" dirty="0" smtClean="0"/>
              <a:t>τα δεξιά </a:t>
            </a:r>
            <a:r>
              <a:rPr lang="el-GR" dirty="0"/>
              <a:t>ψάχνοντας για </a:t>
            </a:r>
            <a:r>
              <a:rPr lang="el-GR" dirty="0" err="1" smtClean="0"/>
              <a:t>υπολέξεις</a:t>
            </a:r>
            <a:r>
              <a:rPr lang="el-GR" dirty="0" smtClean="0"/>
              <a:t> που </a:t>
            </a:r>
            <a:r>
              <a:rPr lang="el-GR" dirty="0"/>
              <a:t>ταιριάζουν µε το αριστερό </a:t>
            </a:r>
            <a:r>
              <a:rPr lang="el-GR" dirty="0" smtClean="0"/>
              <a:t>µέλος κάποιου </a:t>
            </a:r>
            <a:r>
              <a:rPr lang="el-GR" dirty="0" err="1"/>
              <a:t>γρα</a:t>
            </a:r>
            <a:r>
              <a:rPr lang="el-GR" dirty="0"/>
              <a:t>µµ</a:t>
            </a:r>
            <a:r>
              <a:rPr lang="el-GR" dirty="0" err="1"/>
              <a:t>ατικού</a:t>
            </a:r>
            <a:r>
              <a:rPr lang="el-GR" dirty="0"/>
              <a:t> κανόνα</a:t>
            </a:r>
          </a:p>
          <a:p>
            <a:r>
              <a:rPr lang="el-GR" dirty="0"/>
              <a:t>για κάθε τέτοια </a:t>
            </a:r>
            <a:r>
              <a:rPr lang="el-GR" dirty="0" err="1" smtClean="0"/>
              <a:t>υπολέξη</a:t>
            </a:r>
            <a:r>
              <a:rPr lang="el-GR" dirty="0" smtClean="0"/>
              <a:t> που βρίσκουμε δημιουργούμε </a:t>
            </a:r>
            <a:r>
              <a:rPr lang="el-GR" dirty="0"/>
              <a:t>και </a:t>
            </a:r>
            <a:r>
              <a:rPr lang="el-GR" dirty="0" smtClean="0"/>
              <a:t>ένα αντίγραφο </a:t>
            </a:r>
            <a:r>
              <a:rPr lang="el-GR" dirty="0"/>
              <a:t>της </a:t>
            </a:r>
            <a:r>
              <a:rPr lang="el-GR" dirty="0" smtClean="0"/>
              <a:t>λέξης εισόδου </a:t>
            </a:r>
            <a:r>
              <a:rPr lang="el-GR" dirty="0"/>
              <a:t>και </a:t>
            </a:r>
            <a:r>
              <a:rPr lang="el-GR" dirty="0" smtClean="0"/>
              <a:t>αντικαθιστούμε </a:t>
            </a:r>
            <a:r>
              <a:rPr lang="el-GR" dirty="0"/>
              <a:t>την </a:t>
            </a:r>
            <a:r>
              <a:rPr lang="el-GR" dirty="0" err="1" smtClean="0"/>
              <a:t>υπολέξη</a:t>
            </a:r>
            <a:r>
              <a:rPr lang="el-GR" dirty="0" smtClean="0"/>
              <a:t> που βρίσκουμε </a:t>
            </a:r>
            <a:r>
              <a:rPr lang="el-GR" dirty="0"/>
              <a:t>στο αριστερό µέλος του κανόνα µε αυτό που βρίσκεται στο </a:t>
            </a:r>
            <a:r>
              <a:rPr lang="el-GR" dirty="0" smtClean="0"/>
              <a:t>δεξιό µέλος </a:t>
            </a:r>
            <a:r>
              <a:rPr lang="el-GR" dirty="0"/>
              <a:t>του κανόνα</a:t>
            </a:r>
          </a:p>
          <a:p>
            <a:r>
              <a:rPr lang="el-GR" dirty="0"/>
              <a:t>αν η </a:t>
            </a:r>
            <a:r>
              <a:rPr lang="el-GR" dirty="0" smtClean="0"/>
              <a:t>λέξη που </a:t>
            </a:r>
            <a:r>
              <a:rPr lang="el-GR" dirty="0"/>
              <a:t>παράχθηκε δεν περιέχει µη </a:t>
            </a:r>
            <a:r>
              <a:rPr lang="el-GR" dirty="0" smtClean="0"/>
              <a:t>τερματικά σύμβολα </a:t>
            </a:r>
            <a:r>
              <a:rPr lang="el-GR" dirty="0"/>
              <a:t>τότε </a:t>
            </a:r>
            <a:r>
              <a:rPr lang="el-GR" dirty="0" smtClean="0"/>
              <a:t>την τοποθετούμε </a:t>
            </a:r>
            <a:r>
              <a:rPr lang="el-GR" dirty="0"/>
              <a:t>στο σύνολο ∆ που περιέχει τις </a:t>
            </a:r>
            <a:r>
              <a:rPr lang="el-GR" dirty="0" smtClean="0"/>
              <a:t>λέξεις που </a:t>
            </a:r>
            <a:r>
              <a:rPr lang="el-GR" dirty="0"/>
              <a:t>παράχθηκαν</a:t>
            </a:r>
          </a:p>
          <a:p>
            <a:r>
              <a:rPr lang="el-GR" dirty="0"/>
              <a:t>αν η </a:t>
            </a:r>
            <a:r>
              <a:rPr lang="el-GR" dirty="0" smtClean="0"/>
              <a:t>λέξη που </a:t>
            </a:r>
            <a:r>
              <a:rPr lang="el-GR" dirty="0"/>
              <a:t>παράχθηκε περιέχει µη </a:t>
            </a:r>
            <a:r>
              <a:rPr lang="el-GR" dirty="0" smtClean="0"/>
              <a:t>τερματικά σύμβολα </a:t>
            </a:r>
            <a:r>
              <a:rPr lang="el-GR" dirty="0"/>
              <a:t>τότε αν </a:t>
            </a:r>
            <a:r>
              <a:rPr lang="el-GR" dirty="0" smtClean="0"/>
              <a:t>δεν ανήκει </a:t>
            </a:r>
            <a:r>
              <a:rPr lang="el-GR" dirty="0"/>
              <a:t>στο ∆ την </a:t>
            </a:r>
            <a:r>
              <a:rPr lang="el-GR" dirty="0" smtClean="0"/>
              <a:t>τοποθετούμε </a:t>
            </a:r>
            <a:r>
              <a:rPr lang="el-GR" dirty="0"/>
              <a:t>στο ∆ και το </a:t>
            </a:r>
            <a:r>
              <a:rPr lang="el-GR" dirty="0" smtClean="0"/>
              <a:t>Α </a:t>
            </a:r>
          </a:p>
          <a:p>
            <a:r>
              <a:rPr lang="el-GR" dirty="0" smtClean="0"/>
              <a:t>όσο </a:t>
            </a:r>
            <a:r>
              <a:rPr lang="el-GR" dirty="0"/>
              <a:t>το Α δεν είναι κενό </a:t>
            </a:r>
            <a:r>
              <a:rPr lang="el-GR" dirty="0" smtClean="0"/>
              <a:t>εκτελούμε </a:t>
            </a:r>
            <a:r>
              <a:rPr lang="el-GR" dirty="0"/>
              <a:t>τα τέσσερα </a:t>
            </a:r>
            <a:r>
              <a:rPr lang="el-GR" dirty="0" smtClean="0"/>
              <a:t>προηγούμενα βήματα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07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Κατασκευή γραμματικής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                                    </a:t>
            </a:r>
            <a:r>
              <a:rPr lang="el-GR" dirty="0" smtClean="0"/>
              <a:t>για </a:t>
            </a:r>
            <a:r>
              <a:rPr lang="el-GR" dirty="0"/>
              <a:t>τη </a:t>
            </a:r>
            <a:r>
              <a:rPr lang="el-GR" dirty="0" smtClean="0"/>
              <a:t>γλώσσα </a:t>
            </a:r>
            <a:r>
              <a:rPr lang="el-GR" dirty="0" err="1"/>
              <a:t>α</a:t>
            </a:r>
            <a:r>
              <a:rPr lang="el-GR" baseline="30000" dirty="0" err="1"/>
              <a:t>n</a:t>
            </a:r>
            <a:r>
              <a:rPr lang="el-GR" dirty="0" err="1"/>
              <a:t>b</a:t>
            </a:r>
            <a:r>
              <a:rPr lang="el-GR" baseline="30000" dirty="0" err="1"/>
              <a:t>n</a:t>
            </a:r>
            <a:r>
              <a:rPr lang="el-GR" dirty="0" err="1"/>
              <a:t>c</a:t>
            </a:r>
            <a:r>
              <a:rPr lang="el-GR" baseline="30000" dirty="0" err="1"/>
              <a:t>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ξεκινάμε με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/>
              <a:t>S </a:t>
            </a:r>
            <a:r>
              <a:rPr lang="el-GR" dirty="0"/>
              <a:t>-&gt; </a:t>
            </a:r>
            <a:r>
              <a:rPr lang="el-GR" dirty="0" err="1" smtClean="0"/>
              <a:t>abc</a:t>
            </a:r>
            <a:endParaRPr lang="el-GR" dirty="0"/>
          </a:p>
          <a:p>
            <a:r>
              <a:rPr lang="el-GR" dirty="0" smtClean="0"/>
              <a:t>αν προσθέσουμε </a:t>
            </a:r>
            <a:r>
              <a:rPr lang="el-GR" dirty="0"/>
              <a:t>ένα a στην αρχή θα πρέπει να </a:t>
            </a:r>
            <a:r>
              <a:rPr lang="el-GR" dirty="0" smtClean="0"/>
              <a:t>προσθέσουμε </a:t>
            </a:r>
            <a:r>
              <a:rPr lang="el-GR" dirty="0"/>
              <a:t>κάτι και </a:t>
            </a:r>
            <a:r>
              <a:rPr lang="el-GR" dirty="0" smtClean="0"/>
              <a:t>στο τέλος</a:t>
            </a:r>
            <a:endParaRPr lang="el-GR" dirty="0"/>
          </a:p>
          <a:p>
            <a:pPr marL="0" indent="0" algn="ctr">
              <a:buNone/>
            </a:pPr>
            <a:r>
              <a:rPr lang="en-US" dirty="0" smtClean="0"/>
              <a:t>S </a:t>
            </a:r>
            <a:r>
              <a:rPr lang="el-GR" dirty="0" smtClean="0"/>
              <a:t>-&gt; </a:t>
            </a:r>
            <a:r>
              <a:rPr lang="el-GR" dirty="0" err="1"/>
              <a:t>aSQ</a:t>
            </a:r>
            <a:endParaRPr lang="el-GR" dirty="0"/>
          </a:p>
          <a:p>
            <a:r>
              <a:rPr lang="el-GR" dirty="0" smtClean="0"/>
              <a:t>στο τέλος </a:t>
            </a:r>
            <a:r>
              <a:rPr lang="el-GR" dirty="0"/>
              <a:t>πρέπει να υπάρχει κάτι µε b και c αλλά όχι απλά να </a:t>
            </a:r>
            <a:r>
              <a:rPr lang="el-GR" dirty="0" smtClean="0"/>
              <a:t>προσθέσουμε </a:t>
            </a:r>
            <a:r>
              <a:rPr lang="el-GR" dirty="0" err="1" smtClean="0"/>
              <a:t>bc</a:t>
            </a:r>
            <a:r>
              <a:rPr lang="el-GR" dirty="0" smtClean="0"/>
              <a:t> </a:t>
            </a:r>
            <a:r>
              <a:rPr lang="el-GR" dirty="0"/>
              <a:t>αφού όλα τα b πρέπει να βρίσκονται πριν τα </a:t>
            </a:r>
            <a:r>
              <a:rPr lang="el-GR" dirty="0" smtClean="0"/>
              <a:t>c τέτοιο </a:t>
            </a:r>
            <a:r>
              <a:rPr lang="el-GR" dirty="0"/>
              <a:t>επιτρέπει το b να είναι πάντα πριν το c</a:t>
            </a:r>
          </a:p>
          <a:p>
            <a:pPr marL="0" indent="0" algn="ctr">
              <a:buNone/>
            </a:pPr>
            <a:r>
              <a:rPr lang="el-GR" dirty="0" err="1" smtClean="0"/>
              <a:t>bQc</a:t>
            </a:r>
            <a:r>
              <a:rPr lang="el-GR" dirty="0" smtClean="0"/>
              <a:t> </a:t>
            </a:r>
            <a:r>
              <a:rPr lang="el-GR" dirty="0"/>
              <a:t>-&gt; </a:t>
            </a:r>
            <a:r>
              <a:rPr lang="el-GR" dirty="0" err="1"/>
              <a:t>bbcc</a:t>
            </a:r>
            <a:endParaRPr lang="el-GR" dirty="0"/>
          </a:p>
          <a:p>
            <a:r>
              <a:rPr lang="el-GR" dirty="0"/>
              <a:t>τ</a:t>
            </a:r>
            <a:r>
              <a:rPr lang="el-GR" dirty="0" smtClean="0"/>
              <a:t>α Q </a:t>
            </a:r>
            <a:r>
              <a:rPr lang="el-GR" dirty="0"/>
              <a:t>βρίσκονται δεξιά από τα c, αυτό µ</a:t>
            </a:r>
            <a:r>
              <a:rPr lang="el-GR" dirty="0" err="1"/>
              <a:t>πορεί</a:t>
            </a:r>
            <a:r>
              <a:rPr lang="el-GR" dirty="0"/>
              <a:t> </a:t>
            </a:r>
            <a:r>
              <a:rPr lang="el-GR" dirty="0" smtClean="0"/>
              <a:t>να διορθωθεί </a:t>
            </a:r>
            <a:r>
              <a:rPr lang="el-GR" dirty="0"/>
              <a:t>µε τον κανόνα</a:t>
            </a:r>
          </a:p>
          <a:p>
            <a:pPr marL="0" indent="0" algn="ctr">
              <a:buNone/>
            </a:pPr>
            <a:r>
              <a:rPr lang="en-US" dirty="0" smtClean="0"/>
              <a:t>c</a:t>
            </a:r>
            <a:r>
              <a:rPr lang="el-GR" dirty="0" smtClean="0"/>
              <a:t>Q </a:t>
            </a:r>
            <a:r>
              <a:rPr lang="el-GR" dirty="0"/>
              <a:t>-&gt; </a:t>
            </a:r>
            <a:r>
              <a:rPr lang="el-GR" dirty="0" err="1"/>
              <a:t>Qc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8693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Συντακτικό δένδρο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 -&gt; </a:t>
            </a:r>
            <a:r>
              <a:rPr lang="en-US" dirty="0" err="1"/>
              <a:t>aABc</a:t>
            </a:r>
            <a:endParaRPr lang="en-US" dirty="0"/>
          </a:p>
          <a:p>
            <a:r>
              <a:rPr lang="en-US" dirty="0"/>
              <a:t>A -&gt; </a:t>
            </a:r>
            <a:r>
              <a:rPr lang="en-US" dirty="0" err="1"/>
              <a:t>Ab</a:t>
            </a:r>
            <a:endParaRPr lang="en-US" dirty="0"/>
          </a:p>
          <a:p>
            <a:r>
              <a:rPr lang="en-US" dirty="0"/>
              <a:t>A-&gt; </a:t>
            </a:r>
            <a:r>
              <a:rPr lang="en-US" dirty="0" err="1"/>
              <a:t>cSB</a:t>
            </a:r>
            <a:endParaRPr lang="en-US" dirty="0"/>
          </a:p>
          <a:p>
            <a:r>
              <a:rPr lang="en-US" dirty="0"/>
              <a:t>B -&gt; </a:t>
            </a:r>
            <a:r>
              <a:rPr lang="en-US" dirty="0" err="1"/>
              <a:t>bB</a:t>
            </a:r>
            <a:endParaRPr lang="en-US" dirty="0"/>
          </a:p>
          <a:p>
            <a:r>
              <a:rPr lang="en-US" dirty="0"/>
              <a:t>B -&gt; a</a:t>
            </a:r>
          </a:p>
          <a:p>
            <a:r>
              <a:rPr lang="en-US" dirty="0"/>
              <a:t>S -&gt; </a:t>
            </a:r>
            <a:r>
              <a:rPr lang="el-GR" dirty="0"/>
              <a:t>ε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5739" y="1825625"/>
            <a:ext cx="4975724" cy="439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4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4722</TotalTime>
  <Words>523</Words>
  <Application>Microsoft Office PowerPoint</Application>
  <PresentationFormat>Widescreen</PresentationFormat>
  <Paragraphs>72</Paragraphs>
  <Slides>15</Slides>
  <Notes>1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Θεωρία Υπολογισμού</vt:lpstr>
      <vt:lpstr>PowerPoint Presentation</vt:lpstr>
      <vt:lpstr>L = {wwR}</vt:lpstr>
      <vt:lpstr>Κανονικές Γλώσσες -Σύνοψη</vt:lpstr>
      <vt:lpstr>Γραµµατική </vt:lpstr>
      <vt:lpstr>Παραγωγή γλώσσας</vt:lpstr>
      <vt:lpstr>Αλγόριθμος παραγωγής γλώσσας</vt:lpstr>
      <vt:lpstr>Κατασκευή γραμματικής                                             για τη γλώσσα αnbncn</vt:lpstr>
      <vt:lpstr>Συντακτικό δένδρο</vt:lpstr>
      <vt:lpstr>Συντακτικό</vt:lpstr>
      <vt:lpstr>Ασυμφραστικές Γραμματικές</vt:lpstr>
      <vt:lpstr>Ασυμφραστικές Γλώσσες</vt:lpstr>
      <vt:lpstr>L = { 0n1n,  n&gt;=0 }</vt:lpstr>
      <vt:lpstr>Ίδιο πλήθος 0 και 1</vt:lpstr>
      <vt:lpstr>wwR</vt:lpstr>
    </vt:vector>
  </TitlesOfParts>
  <Company>UTH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Θεωρία Υπολογισμού</dc:title>
  <dc:creator>Manolis Vavalis</dc:creator>
  <cp:lastModifiedBy>Manolis Vavalis</cp:lastModifiedBy>
  <cp:revision>159</cp:revision>
  <dcterms:created xsi:type="dcterms:W3CDTF">2013-02-09T11:24:04Z</dcterms:created>
  <dcterms:modified xsi:type="dcterms:W3CDTF">2013-03-13T23:14:47Z</dcterms:modified>
</cp:coreProperties>
</file>