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3" r:id="rId2"/>
    <p:sldId id="383" r:id="rId3"/>
    <p:sldId id="385" r:id="rId4"/>
    <p:sldId id="386" r:id="rId5"/>
    <p:sldId id="377" r:id="rId6"/>
    <p:sldId id="374" r:id="rId7"/>
    <p:sldId id="387" r:id="rId8"/>
    <p:sldId id="388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65" autoAdjust="0"/>
    <p:restoredTop sz="75453" autoAdjust="0"/>
  </p:normalViewPr>
  <p:slideViewPr>
    <p:cSldViewPr snapToGrid="0">
      <p:cViewPr varScale="1">
        <p:scale>
          <a:sx n="73" d="100"/>
          <a:sy n="73" d="100"/>
        </p:scale>
        <p:origin x="996" y="72"/>
      </p:cViewPr>
      <p:guideLst/>
    </p:cSldViewPr>
  </p:slideViewPr>
  <p:outlineViewPr>
    <p:cViewPr>
      <p:scale>
        <a:sx n="33" d="100"/>
        <a:sy n="33" d="100"/>
      </p:scale>
      <p:origin x="0" y="-1489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31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227D2-A5B1-46C6-8C1D-6B51788FE97E}" type="datetimeFigureOut">
              <a:rPr lang="el-GR" smtClean="0"/>
              <a:t>12/3/2013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724BB-5329-4C52-91EF-BD03B8C561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3496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12/3/2013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375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12/3/2013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744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12/3/2013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039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12/3/2013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99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12/3/2013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8015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12/3/2013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893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12/3/2013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409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12/3/2013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035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12/3/2013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706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12/3/2013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649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12/3/2013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738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724A0-76D9-4C9D-8875-224C9782A74D}" type="datetimeFigureOut">
              <a:rPr lang="el-GR" smtClean="0"/>
              <a:t>12/3/2013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954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Θεωρία Υπολογισμού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Λήμμα της Άντλησης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953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Βασική ιδέα</a:t>
            </a:r>
            <a:endParaRPr lang="el-G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4357" y="5323568"/>
            <a:ext cx="9483286" cy="6981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701" y="2348224"/>
            <a:ext cx="7642986" cy="23073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8507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Διατύπωση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207311"/>
            <a:ext cx="12192000" cy="331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24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Υποθέτω ότι η </a:t>
            </a:r>
            <a:r>
              <a:rPr lang="en-US" dirty="0" smtClean="0"/>
              <a:t>L </a:t>
            </a:r>
            <a:r>
              <a:rPr lang="el-GR" dirty="0" smtClean="0"/>
              <a:t>είναι κανονική άρα υπάρχει </a:t>
            </a:r>
            <a:r>
              <a:rPr lang="en-US" dirty="0" smtClean="0"/>
              <a:t>p</a:t>
            </a:r>
          </a:p>
          <a:p>
            <a:r>
              <a:rPr lang="el-GR" dirty="0" smtClean="0"/>
              <a:t>Προσπαθώ να βρω μια αρκετά μακριά </a:t>
            </a:r>
            <a:r>
              <a:rPr lang="en-US" dirty="0" smtClean="0"/>
              <a:t>(|s|&gt;=p) </a:t>
            </a:r>
            <a:r>
              <a:rPr lang="el-GR" dirty="0" smtClean="0"/>
              <a:t>λέξη</a:t>
            </a:r>
            <a:r>
              <a:rPr lang="en-US" dirty="0" smtClean="0"/>
              <a:t> s</a:t>
            </a:r>
            <a:r>
              <a:rPr lang="el-GR" dirty="0" smtClean="0"/>
              <a:t> της </a:t>
            </a:r>
            <a:r>
              <a:rPr lang="en-US" dirty="0" smtClean="0"/>
              <a:t>L </a:t>
            </a:r>
            <a:r>
              <a:rPr lang="el-GR" dirty="0" smtClean="0"/>
              <a:t>που να περιέχει </a:t>
            </a:r>
            <a:r>
              <a:rPr lang="el-GR" dirty="0" err="1" smtClean="0"/>
              <a:t>υπο</a:t>
            </a:r>
            <a:r>
              <a:rPr lang="el-GR" dirty="0" smtClean="0"/>
              <a:t>-λέξεις μήκους </a:t>
            </a:r>
            <a:r>
              <a:rPr lang="en-US" dirty="0" smtClean="0"/>
              <a:t>&lt;=p</a:t>
            </a:r>
            <a:r>
              <a:rPr lang="el-GR" dirty="0" smtClean="0"/>
              <a:t> οι οποίες να περιέχουν πιθανά </a:t>
            </a:r>
            <a:r>
              <a:rPr lang="el-GR" dirty="0"/>
              <a:t>επαναλαμβανόμενες </a:t>
            </a:r>
            <a:r>
              <a:rPr lang="el-GR" dirty="0" err="1" smtClean="0"/>
              <a:t>υπολέξεις</a:t>
            </a:r>
            <a:r>
              <a:rPr lang="el-GR" dirty="0" smtClean="0"/>
              <a:t>  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y</a:t>
            </a:r>
            <a:r>
              <a:rPr lang="en-US" baseline="-25000" dirty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,y</a:t>
            </a:r>
            <a:r>
              <a:rPr lang="en-US" baseline="-25000" dirty="0" smtClean="0"/>
              <a:t>2</a:t>
            </a:r>
            <a:r>
              <a:rPr lang="en-US" dirty="0" smtClean="0"/>
              <a:t>, … 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err="1" smtClean="0"/>
              <a:t>y</a:t>
            </a:r>
            <a:r>
              <a:rPr lang="en-US" baseline="-25000" dirty="0" err="1" smtClean="0"/>
              <a:t>n</a:t>
            </a:r>
            <a:endParaRPr lang="en-US" baseline="-25000" dirty="0" smtClean="0"/>
          </a:p>
          <a:p>
            <a:r>
              <a:rPr lang="el-GR" dirty="0" smtClean="0"/>
              <a:t>Αντλώ (φουσκώνω) τις </a:t>
            </a:r>
            <a:r>
              <a:rPr lang="el-GR" dirty="0" err="1" smtClean="0"/>
              <a:t>υπο</a:t>
            </a:r>
            <a:r>
              <a:rPr lang="el-GR" dirty="0" smtClean="0"/>
              <a:t>-λέξεις αυτές 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y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i</a:t>
            </a:r>
            <a:r>
              <a:rPr lang="en-US" dirty="0" smtClean="0"/>
              <a:t>,  x</a:t>
            </a:r>
            <a:r>
              <a:rPr lang="en-US" baseline="-25000" dirty="0" smtClean="0"/>
              <a:t>2</a:t>
            </a:r>
            <a:r>
              <a:rPr lang="en-US" dirty="0" smtClean="0"/>
              <a:t>,y</a:t>
            </a:r>
            <a:r>
              <a:rPr lang="en-US" baseline="-25000" dirty="0" smtClean="0"/>
              <a:t>2</a:t>
            </a:r>
            <a:r>
              <a:rPr lang="en-US" baseline="30000" dirty="0"/>
              <a:t>i</a:t>
            </a:r>
            <a:r>
              <a:rPr lang="en-US" dirty="0" smtClean="0"/>
              <a:t>, </a:t>
            </a:r>
            <a:r>
              <a:rPr lang="en-US" dirty="0"/>
              <a:t>… 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err="1" smtClean="0"/>
              <a:t>y</a:t>
            </a:r>
            <a:r>
              <a:rPr lang="en-US" baseline="-25000" dirty="0" err="1" smtClean="0"/>
              <a:t>n</a:t>
            </a:r>
            <a:r>
              <a:rPr lang="en-US" baseline="30000" dirty="0" err="1"/>
              <a:t>i</a:t>
            </a:r>
            <a:r>
              <a:rPr lang="en-US" baseline="-25000" dirty="0" smtClean="0"/>
              <a:t> </a:t>
            </a:r>
            <a:r>
              <a:rPr lang="el-GR" dirty="0" smtClean="0"/>
              <a:t>με σκοπό να προκύψει μια λέξη </a:t>
            </a:r>
            <a:r>
              <a:rPr lang="en-US" dirty="0" err="1" smtClean="0"/>
              <a:t>xy</a:t>
            </a:r>
            <a:r>
              <a:rPr lang="en-US" baseline="30000" dirty="0" err="1"/>
              <a:t>i</a:t>
            </a:r>
            <a:r>
              <a:rPr lang="en-US" dirty="0" err="1" smtClean="0"/>
              <a:t>z</a:t>
            </a:r>
            <a:r>
              <a:rPr lang="en-US" dirty="0" smtClean="0"/>
              <a:t> </a:t>
            </a:r>
            <a:r>
              <a:rPr lang="el-GR" dirty="0" smtClean="0"/>
              <a:t>που δεν ανήκει στο </a:t>
            </a:r>
            <a:r>
              <a:rPr lang="en-US" dirty="0"/>
              <a:t>L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52396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Λήμμα της άντλησης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825625"/>
                <a:ext cx="12192000" cy="4351338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sz="3900" dirty="0" smtClean="0"/>
                  <a:t>L: </a:t>
                </a:r>
                <a:r>
                  <a:rPr lang="el-GR" sz="3900" dirty="0" smtClean="0"/>
                  <a:t>κανονικό σύνολο </a:t>
                </a:r>
                <a:endParaRPr lang="el-GR" sz="39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3900" dirty="0">
                    <a:ea typeface="Cambria Math" panose="02040503050406030204" pitchFamily="18" charset="0"/>
                  </a:rPr>
                  <a:t>p</a:t>
                </a:r>
                <a14:m>
                  <m:oMath xmlns:m="http://schemas.openxmlformats.org/officeDocument/2006/math">
                    <m:r>
                      <a:rPr lang="en-US" sz="3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 </m:t>
                    </m:r>
                    <m:r>
                      <a:rPr lang="el-GR" sz="39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𝜋𝜆𝜂𝜃𝜊𝜍</m:t>
                    </m:r>
                    <m:r>
                      <a:rPr lang="el-GR" sz="39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l-GR" sz="39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𝜏𝜔𝜈</m:t>
                    </m:r>
                    <m:r>
                      <a:rPr lang="el-GR" sz="39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l-GR" sz="39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𝜅𝛼𝜏𝛼𝜎𝜏𝛼𝜎𝜀𝜔𝜈</m:t>
                    </m:r>
                    <m:r>
                      <a:rPr lang="el-GR" sz="39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l-GR" sz="39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𝜏𝜊𝜐</m:t>
                    </m:r>
                    <m:r>
                      <a:rPr lang="el-GR" sz="39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9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ΠΑ</m:t>
                    </m:r>
                    <m:r>
                      <a:rPr lang="el-GR" sz="39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9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που</m:t>
                    </m:r>
                    <m:r>
                      <a:rPr lang="el-GR" sz="39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9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το</m:t>
                    </m:r>
                    <m:r>
                      <a:rPr lang="el-GR" sz="39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9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αναγνωρίζει</m:t>
                    </m:r>
                    <m:r>
                      <a:rPr lang="el-GR" sz="39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l-GR" sz="39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l-GR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∃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3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: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3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m:rPr>
                          <m:sty m:val="p"/>
                        </m:rPr>
                        <a:rPr lang="en-US" sz="3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p</m:t>
                      </m:r>
                      <m:r>
                        <a:rPr lang="en-US" sz="3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l-GR" sz="3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el-GR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: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en-US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𝑥𝑦𝑧</m:t>
                      </m:r>
                      <m:r>
                        <a:rPr lang="en-US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l-GR" sz="3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𝑥𝑦</m:t>
                          </m:r>
                        </m:e>
                      </m:d>
                      <m:r>
                        <a:rPr lang="el-GR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l-GR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, </m:t>
                      </m:r>
                      <m:d>
                        <m:dPr>
                          <m:begChr m:val="|"/>
                          <m:endChr m:val="|"/>
                          <m:ctrlPr>
                            <a:rPr lang="el-GR" sz="3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l-GR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≥1, </m:t>
                      </m:r>
                      <m:r>
                        <a:rPr lang="el-GR" sz="3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l-GR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≥0, 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𝑥𝑦</m:t>
                      </m:r>
                      <m:r>
                        <a:rPr lang="en-US" sz="3000" b="0" i="1" baseline="300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l-GR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l-GR" sz="3000" dirty="0"/>
              </a:p>
              <a:p>
                <a:pPr marL="0" indent="0">
                  <a:buNone/>
                </a:pPr>
                <a:endParaRPr lang="el-G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825625"/>
                <a:ext cx="12192000" cy="4351338"/>
              </a:xfrm>
              <a:blipFill rotWithShape="0">
                <a:blip r:embed="rId2"/>
                <a:stretch>
                  <a:fillRect l="-1350" t="-32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6194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B </a:t>
            </a:r>
            <a:r>
              <a:rPr lang="pt-BR" dirty="0"/>
              <a:t>= {0</a:t>
            </a:r>
            <a:r>
              <a:rPr lang="pt-BR" baseline="30000" dirty="0"/>
              <a:t>n</a:t>
            </a:r>
            <a:r>
              <a:rPr lang="pt-BR" dirty="0"/>
              <a:t>1</a:t>
            </a:r>
            <a:r>
              <a:rPr lang="pt-BR" baseline="30000" dirty="0"/>
              <a:t>n</a:t>
            </a:r>
            <a:r>
              <a:rPr lang="pt-BR" dirty="0"/>
              <a:t> | n ≥ 0</a:t>
            </a:r>
            <a:r>
              <a:rPr lang="pt-BR" dirty="0" smtClean="0"/>
              <a:t>}</a:t>
            </a:r>
            <a:endParaRPr lang="el-G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9944" y="3866606"/>
            <a:ext cx="5809604" cy="53650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6780" y="2429692"/>
            <a:ext cx="4499801" cy="60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48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 = {w | w </a:t>
            </a:r>
            <a:r>
              <a:rPr lang="el-GR" dirty="0" smtClean="0"/>
              <a:t>έχει ίδιο πλήθος 0 και 1}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55155"/>
            <a:ext cx="5915297" cy="8892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357154"/>
            <a:ext cx="7536586" cy="10580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4594642"/>
            <a:ext cx="10248900" cy="666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5586956"/>
            <a:ext cx="10239375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6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F = </a:t>
            </a:r>
            <a:r>
              <a:rPr lang="el-GR" dirty="0" smtClean="0"/>
              <a:t>{</a:t>
            </a:r>
            <a:r>
              <a:rPr lang="pl-PL" dirty="0" smtClean="0"/>
              <a:t>ww </a:t>
            </a:r>
            <a:r>
              <a:rPr lang="pl-PL" dirty="0"/>
              <a:t>: w </a:t>
            </a:r>
            <a:r>
              <a:rPr lang="el-GR" dirty="0" smtClean="0"/>
              <a:t>στο {0,1}* }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8394" y="2220686"/>
            <a:ext cx="5347962" cy="629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36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4503</TotalTime>
  <Words>140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Θεωρία Υπολογισμού</vt:lpstr>
      <vt:lpstr>Βασική ιδέα</vt:lpstr>
      <vt:lpstr>Διατύπωση</vt:lpstr>
      <vt:lpstr>Χρήση</vt:lpstr>
      <vt:lpstr>Λήμμα της άντλησης</vt:lpstr>
      <vt:lpstr>B = {0n1n | n ≥ 0}</vt:lpstr>
      <vt:lpstr>C = {w | w έχει ίδιο πλήθος 0 και 1}</vt:lpstr>
      <vt:lpstr>F = {ww : w στο {0,1}* }</vt:lpstr>
    </vt:vector>
  </TitlesOfParts>
  <Company>UTH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Θεωρία Υπολογισμού</dc:title>
  <dc:creator>Manolis Vavalis</dc:creator>
  <cp:lastModifiedBy>Manolis Vavalis</cp:lastModifiedBy>
  <cp:revision>143</cp:revision>
  <dcterms:created xsi:type="dcterms:W3CDTF">2013-02-09T11:24:04Z</dcterms:created>
  <dcterms:modified xsi:type="dcterms:W3CDTF">2013-03-12T07:05:40Z</dcterms:modified>
</cp:coreProperties>
</file>