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368" r:id="rId3"/>
    <p:sldId id="369" r:id="rId4"/>
    <p:sldId id="370" r:id="rId5"/>
    <p:sldId id="371" r:id="rId6"/>
    <p:sldId id="372" r:id="rId7"/>
    <p:sldId id="373" r:id="rId8"/>
    <p:sldId id="375" r:id="rId9"/>
    <p:sldId id="374" r:id="rId10"/>
    <p:sldId id="376" r:id="rId11"/>
    <p:sldId id="377" r:id="rId12"/>
    <p:sldId id="378" r:id="rId13"/>
    <p:sldId id="379" r:id="rId14"/>
    <p:sldId id="381" r:id="rId15"/>
    <p:sldId id="380" r:id="rId16"/>
    <p:sldId id="382" r:id="rId17"/>
    <p:sldId id="383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5" autoAdjust="0"/>
    <p:restoredTop sz="75453" autoAdjust="0"/>
  </p:normalViewPr>
  <p:slideViewPr>
    <p:cSldViewPr snapToGrid="0">
      <p:cViewPr varScale="1">
        <p:scale>
          <a:sx n="63" d="100"/>
          <a:sy n="63" d="100"/>
        </p:scale>
        <p:origin x="96" y="84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Κλειστότητα κανονικών </a:t>
            </a:r>
            <a:r>
              <a:rPr lang="el-GR" dirty="0" smtClean="0"/>
              <a:t>γλωσσών</a:t>
            </a:r>
          </a:p>
          <a:p>
            <a:r>
              <a:rPr lang="el-GR" smtClean="0"/>
              <a:t>Μη-κανονικές γλώσσες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ιδέα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Βρες μια ιδιότητα που έχουν όλες οι κανονικές γλώσσες</a:t>
            </a:r>
          </a:p>
          <a:p>
            <a:r>
              <a:rPr lang="el-GR" dirty="0" smtClean="0"/>
              <a:t>Αν η μια γλώσσα δεν ικανοποιεί την ιδιότητα αυτή τότε δεν είναι κανονική</a:t>
            </a:r>
          </a:p>
          <a:p>
            <a:endParaRPr lang="el-GR" dirty="0"/>
          </a:p>
          <a:p>
            <a:pPr marL="0" indent="0" algn="ctr">
              <a:buNone/>
            </a:pPr>
            <a:r>
              <a:rPr lang="el-GR" sz="4000" dirty="0"/>
              <a:t>κ</a:t>
            </a:r>
            <a:r>
              <a:rPr lang="el-GR" sz="4000" dirty="0" smtClean="0"/>
              <a:t>ανονικό σύνολο -&gt; λήμμα της άντλησης</a:t>
            </a:r>
          </a:p>
          <a:p>
            <a:pPr marL="0" indent="0" algn="ctr">
              <a:buNone/>
            </a:pPr>
            <a:r>
              <a:rPr lang="el-GR" sz="4000" dirty="0" smtClean="0"/>
              <a:t>-(λήμμα της άντλησης) -&gt; -(κανονικό σύνολο)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9555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Λήμμα της άντλησης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148" y="1825625"/>
                <a:ext cx="11748052" cy="4351338"/>
              </a:xfrm>
            </p:spPr>
            <p:txBody>
              <a:bodyPr>
                <a:normAutofit fontScale="92500"/>
              </a:bodyPr>
              <a:lstStyle/>
              <a:p>
                <a:pPr lvl="1"/>
                <a:r>
                  <a:rPr lang="en-US" sz="3500" dirty="0" smtClean="0"/>
                  <a:t>L: </a:t>
                </a:r>
                <a:r>
                  <a:rPr lang="el-GR" sz="3500" dirty="0" smtClean="0"/>
                  <a:t>κανονικό σύνολο </a:t>
                </a:r>
                <a:endParaRPr lang="el-GR" sz="35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𝜋𝜆𝜂𝜃𝜊𝜍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𝜏𝜔𝜈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𝜅𝛼𝜏𝛼𝜎𝜏𝛼𝜎𝜀𝜔𝜈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𝜏𝜊𝜐</m:t>
                    </m:r>
                    <m:r>
                      <a:rPr lang="el-GR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5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ΠΑ</m:t>
                    </m:r>
                    <m: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που</m:t>
                    </m:r>
                    <m: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το</m:t>
                    </m:r>
                    <m: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αναγνωρίζει</m:t>
                    </m:r>
                    <m:r>
                      <a:rPr lang="el-GR" sz="35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l-GR" sz="35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</m:d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 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 ∀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𝜄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≥0, 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𝛼𝛽𝜄𝛾</m:t>
                      </m:r>
                      <m: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∈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 smtClean="0"/>
              </a:p>
              <a:p>
                <a:pPr marL="0" indent="0">
                  <a:buNone/>
                </a:pPr>
                <a:endParaRPr lang="el-G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∃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≥1, 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𝜄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≥0, 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𝛼𝛽𝜄𝛾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∈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148" y="1825625"/>
                <a:ext cx="11748052" cy="4351338"/>
              </a:xfrm>
              <a:blipFill rotWithShape="0">
                <a:blip r:embed="rId2"/>
                <a:stretch>
                  <a:fillRect t="-28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10793896" y="4194313"/>
            <a:ext cx="159026" cy="258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19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- Παλίνδρομο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ΠΑ έχει κ καταστάσεις</a:t>
            </a:r>
          </a:p>
          <a:p>
            <a:r>
              <a:rPr lang="el-GR" dirty="0" smtClean="0"/>
              <a:t>Έστω </a:t>
            </a:r>
            <a:r>
              <a:rPr lang="en-US" dirty="0" smtClean="0"/>
              <a:t>z </a:t>
            </a:r>
            <a:r>
              <a:rPr lang="el-GR" dirty="0" smtClean="0"/>
              <a:t>= 00…00100…00 παλίνδρομο με τουλάχιστον </a:t>
            </a:r>
            <a:r>
              <a:rPr lang="el-GR" smtClean="0"/>
              <a:t>ν σύμβολα</a:t>
            </a:r>
            <a:endParaRPr lang="el-GR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58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(2/4)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035" y="2418967"/>
            <a:ext cx="9760292" cy="243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(1/4)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620" y="2024407"/>
            <a:ext cx="9208760" cy="338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smtClean="0"/>
              <a:t>(3/4)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9085" y="2128010"/>
            <a:ext cx="10273829" cy="361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smtClean="0"/>
              <a:t>(4/4</a:t>
            </a:r>
            <a:r>
              <a:rPr lang="el-GR" dirty="0"/>
              <a:t>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5956" y="2023606"/>
            <a:ext cx="7660088" cy="437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4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(προαιρετική)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Άσκηση 1.15 βιβλίου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39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667" y="449644"/>
            <a:ext cx="8134223" cy="2586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15" y="3274375"/>
            <a:ext cx="8630126" cy="332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1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 = {w | w</a:t>
            </a:r>
            <a:r>
              <a:rPr lang="el-GR" dirty="0"/>
              <a:t> περιέχει τουλάχιστον τρία «1»}</a:t>
            </a:r>
            <a:r>
              <a:rPr lang="en-US" dirty="0"/>
              <a:t> 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1134" y="2014355"/>
            <a:ext cx="6486033" cy="1484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98662" y="3807976"/>
            <a:ext cx="4194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dirty="0" smtClean="0"/>
              <a:t>0</a:t>
            </a:r>
            <a:r>
              <a:rPr lang="el-GR" sz="4400" baseline="30000" dirty="0" smtClean="0"/>
              <a:t>∗</a:t>
            </a:r>
            <a:r>
              <a:rPr lang="el-GR" sz="4400" dirty="0" smtClean="0"/>
              <a:t>10</a:t>
            </a:r>
            <a:r>
              <a:rPr lang="el-GR" sz="4400" baseline="30000" dirty="0" smtClean="0"/>
              <a:t>∗ </a:t>
            </a:r>
            <a:r>
              <a:rPr lang="el-GR" sz="4400" dirty="0" smtClean="0"/>
              <a:t>10</a:t>
            </a:r>
            <a:r>
              <a:rPr lang="el-GR" sz="4400" baseline="30000" dirty="0" smtClean="0"/>
              <a:t>∗ </a:t>
            </a:r>
            <a:r>
              <a:rPr lang="el-GR" sz="4400" dirty="0" smtClean="0"/>
              <a:t>1(0∪1)</a:t>
            </a:r>
            <a:r>
              <a:rPr lang="el-GR" sz="4400" baseline="30000" dirty="0" smtClean="0"/>
              <a:t>∗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0704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((0∪1)</a:t>
            </a:r>
            <a:r>
              <a:rPr lang="el-GR" baseline="30000" dirty="0" smtClean="0"/>
              <a:t>∗</a:t>
            </a:r>
            <a:r>
              <a:rPr lang="el-GR" dirty="0" smtClean="0"/>
              <a:t>0</a:t>
            </a:r>
            <a:r>
              <a:rPr lang="el-GR" dirty="0"/>
              <a:t>)</a:t>
            </a:r>
            <a:r>
              <a:rPr lang="el-GR" baseline="30000" dirty="0"/>
              <a:t>∗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8719" y="2236988"/>
            <a:ext cx="4674561" cy="249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66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0461" cy="1325563"/>
          </a:xfrm>
        </p:spPr>
        <p:txBody>
          <a:bodyPr/>
          <a:lstStyle/>
          <a:p>
            <a:r>
              <a:rPr lang="en-US" dirty="0"/>
              <a:t>L = {w | w </a:t>
            </a:r>
            <a:r>
              <a:rPr lang="el-GR" dirty="0" smtClean="0"/>
              <a:t>έχει</a:t>
            </a:r>
            <a:r>
              <a:rPr lang="en-US" dirty="0" smtClean="0"/>
              <a:t> </a:t>
            </a:r>
            <a:r>
              <a:rPr lang="el-GR" dirty="0" smtClean="0"/>
              <a:t>«</a:t>
            </a:r>
            <a:r>
              <a:rPr lang="en-US" dirty="0" smtClean="0"/>
              <a:t>0</a:t>
            </a:r>
            <a:r>
              <a:rPr lang="el-GR" dirty="0" smtClean="0"/>
              <a:t>» στην 4</a:t>
            </a:r>
            <a:r>
              <a:rPr lang="el-GR" baseline="30000" dirty="0" smtClean="0"/>
              <a:t>η</a:t>
            </a:r>
            <a:r>
              <a:rPr lang="el-GR" dirty="0" smtClean="0"/>
              <a:t> θέση από το τέλος}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6000" dirty="0" smtClean="0"/>
              <a:t>Σ</a:t>
            </a:r>
            <a:r>
              <a:rPr lang="el-GR" sz="6000" baseline="30000" dirty="0" smtClean="0"/>
              <a:t>∗</a:t>
            </a:r>
            <a:r>
              <a:rPr lang="el-GR" sz="6000" dirty="0" smtClean="0"/>
              <a:t>0Σ</a:t>
            </a:r>
            <a:r>
              <a:rPr lang="el-GR" sz="6000" baseline="30000" dirty="0" smtClean="0"/>
              <a:t>3</a:t>
            </a:r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257564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0</a:t>
            </a:r>
            <a:r>
              <a:rPr lang="el-GR" dirty="0" smtClean="0"/>
              <a:t>(Σ</a:t>
            </a:r>
            <a:r>
              <a:rPr lang="el-GR" baseline="30000" dirty="0" smtClean="0"/>
              <a:t>2</a:t>
            </a:r>
            <a:r>
              <a:rPr lang="el-GR" dirty="0" smtClean="0"/>
              <a:t>)</a:t>
            </a:r>
            <a:r>
              <a:rPr lang="el-GR" baseline="30000" dirty="0" smtClean="0"/>
              <a:t>∗</a:t>
            </a:r>
            <a:r>
              <a:rPr lang="en-US" dirty="0" smtClean="0"/>
              <a:t>U</a:t>
            </a:r>
            <a:r>
              <a:rPr lang="el-GR" dirty="0" smtClean="0"/>
              <a:t>1Σ(Σ</a:t>
            </a:r>
            <a:r>
              <a:rPr lang="el-GR" baseline="30000" dirty="0" smtClean="0"/>
              <a:t>2</a:t>
            </a:r>
            <a:r>
              <a:rPr lang="el-GR" dirty="0" smtClean="0"/>
              <a:t>)</a:t>
            </a:r>
            <a:r>
              <a:rPr lang="el-GR" baseline="30000" dirty="0"/>
              <a:t>∗</a:t>
            </a:r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0" y="2028619"/>
            <a:ext cx="4243663" cy="340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4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Αποδείξτε ότι μια γλώσσα είναι κανονική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 = {w | w </a:t>
            </a:r>
            <a:r>
              <a:rPr lang="el-GR" sz="3200" dirty="0" smtClean="0"/>
              <a:t>έχει το ίδιο πλήθος «</a:t>
            </a:r>
            <a:r>
              <a:rPr lang="en-US" sz="3200" dirty="0" smtClean="0"/>
              <a:t>01</a:t>
            </a:r>
            <a:r>
              <a:rPr lang="el-GR" sz="3200" dirty="0" smtClean="0"/>
              <a:t>» και «</a:t>
            </a:r>
            <a:r>
              <a:rPr lang="en-US" sz="3200" dirty="0" smtClean="0"/>
              <a:t>10</a:t>
            </a:r>
            <a:r>
              <a:rPr lang="el-GR" sz="3200" dirty="0" smtClean="0"/>
              <a:t>»</a:t>
            </a:r>
            <a:r>
              <a:rPr lang="en-US" sz="3200" dirty="0" smtClean="0"/>
              <a:t>}</a:t>
            </a:r>
            <a:endParaRPr lang="el-G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2518" y="2513696"/>
            <a:ext cx="5243884" cy="398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l-GR" sz="8000" dirty="0" smtClean="0"/>
              <a:t>Υπάρχουν γλώσσες που δεν είναι κανονικές</a:t>
            </a:r>
            <a:r>
              <a:rPr lang="en-US" sz="8000" dirty="0" smtClean="0"/>
              <a:t>;</a:t>
            </a:r>
            <a:endParaRPr lang="el-GR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/>
              <a:t>Υπάρχει σύνολο για το οποίο </a:t>
            </a:r>
          </a:p>
          <a:p>
            <a:pPr algn="ctr"/>
            <a:r>
              <a:rPr lang="el-GR" sz="3600" dirty="0" smtClean="0"/>
              <a:t>δεν μπορεί να υπάρξει ΠΑ που να το αποδέχεται</a:t>
            </a:r>
            <a:r>
              <a:rPr lang="en-US" sz="3600" dirty="0"/>
              <a:t>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72578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Αποδείξτε ότι </a:t>
            </a:r>
            <a:r>
              <a:rPr lang="el-GR" dirty="0" smtClean="0"/>
              <a:t>η γλώσσα </a:t>
            </a:r>
            <a:r>
              <a:rPr lang="pt-BR" dirty="0"/>
              <a:t>L</a:t>
            </a:r>
            <a:r>
              <a:rPr lang="el-GR" dirty="0" smtClean="0"/>
              <a:t>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</a:t>
            </a:r>
            <a:r>
              <a:rPr lang="el-GR" dirty="0" smtClean="0"/>
              <a:t> είναι </a:t>
            </a:r>
            <a:r>
              <a:rPr lang="el-GR" dirty="0"/>
              <a:t>κανονική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400" dirty="0"/>
              <a:t>L = {</a:t>
            </a:r>
            <a:r>
              <a:rPr lang="pt-BR" sz="5400" dirty="0" smtClean="0"/>
              <a:t>0</a:t>
            </a:r>
            <a:r>
              <a:rPr lang="pt-BR" sz="5400" baseline="30000" dirty="0" smtClean="0"/>
              <a:t>n</a:t>
            </a:r>
            <a:r>
              <a:rPr lang="pt-BR" sz="5400" dirty="0" smtClean="0"/>
              <a:t>1</a:t>
            </a:r>
            <a:r>
              <a:rPr lang="pt-BR" sz="5400" baseline="30000" dirty="0"/>
              <a:t>n</a:t>
            </a:r>
            <a:r>
              <a:rPr lang="pt-BR" sz="5400" dirty="0" smtClean="0"/>
              <a:t> </a:t>
            </a:r>
            <a:r>
              <a:rPr lang="pt-BR" sz="5400" dirty="0"/>
              <a:t>| n ≥ 0}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97248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</TotalTime>
  <Words>233</Words>
  <Application>Microsoft Office PowerPoint</Application>
  <PresentationFormat>Widescreen</PresentationFormat>
  <Paragraphs>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Θεωρία Υπολογισμού</vt:lpstr>
      <vt:lpstr>PowerPoint Presentation</vt:lpstr>
      <vt:lpstr>L = {w | w περιέχει τουλάχιστον τρία «1»} </vt:lpstr>
      <vt:lpstr>((0∪1)∗0)∗</vt:lpstr>
      <vt:lpstr>L = {w | w έχει «0» στην 4η θέση από το τέλος}</vt:lpstr>
      <vt:lpstr>0(Σ2)∗U1Σ(Σ2)∗</vt:lpstr>
      <vt:lpstr>Αποδείξτε ότι μια γλώσσα είναι κανονική</vt:lpstr>
      <vt:lpstr>Υπάρχουν γλώσσες που δεν είναι κανονικές;</vt:lpstr>
      <vt:lpstr>Αποδείξτε ότι η γλώσσα L ΔΕΝ είναι κανονική</vt:lpstr>
      <vt:lpstr>Βασική ιδέα</vt:lpstr>
      <vt:lpstr>Λήμμα της άντλησης</vt:lpstr>
      <vt:lpstr>Παράδειγμα - Παλίνδρομο</vt:lpstr>
      <vt:lpstr>Ασκήσεις (2/4) </vt:lpstr>
      <vt:lpstr>Ασκήσεις (1/4) </vt:lpstr>
      <vt:lpstr>Ασκήσεις (3/4)</vt:lpstr>
      <vt:lpstr>Ασκήσεις (4/4)</vt:lpstr>
      <vt:lpstr>Άσκηση (προαιρετική)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120</cp:revision>
  <dcterms:created xsi:type="dcterms:W3CDTF">2013-02-09T11:24:04Z</dcterms:created>
  <dcterms:modified xsi:type="dcterms:W3CDTF">2013-03-06T13:19:23Z</dcterms:modified>
</cp:coreProperties>
</file>