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3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58" r:id="rId10"/>
    <p:sldId id="348" r:id="rId11"/>
    <p:sldId id="349" r:id="rId12"/>
    <p:sldId id="350" r:id="rId13"/>
    <p:sldId id="351" r:id="rId14"/>
    <p:sldId id="352" r:id="rId15"/>
    <p:sldId id="353" r:id="rId16"/>
    <p:sldId id="360" r:id="rId17"/>
    <p:sldId id="359" r:id="rId18"/>
    <p:sldId id="361" r:id="rId19"/>
    <p:sldId id="355" r:id="rId20"/>
    <p:sldId id="354" r:id="rId21"/>
    <p:sldId id="357" r:id="rId22"/>
    <p:sldId id="362" r:id="rId23"/>
    <p:sldId id="363" r:id="rId24"/>
    <p:sldId id="364" r:id="rId25"/>
    <p:sldId id="365" r:id="rId26"/>
    <p:sldId id="367" r:id="rId27"/>
    <p:sldId id="368" r:id="rId2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5" autoAdjust="0"/>
    <p:restoredTop sz="75453" autoAdjust="0"/>
  </p:normalViewPr>
  <p:slideViewPr>
    <p:cSldViewPr snapToGrid="0">
      <p:cViewPr varScale="1">
        <p:scale>
          <a:sx n="63" d="100"/>
          <a:sy n="63" d="100"/>
        </p:scale>
        <p:origin x="96" y="84"/>
      </p:cViewPr>
      <p:guideLst/>
    </p:cSldViewPr>
  </p:slideViewPr>
  <p:outlineViewPr>
    <p:cViewPr>
      <p:scale>
        <a:sx n="33" d="100"/>
        <a:sy n="33" d="100"/>
      </p:scale>
      <p:origin x="0" y="-148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27D2-A5B1-46C6-8C1D-6B51788FE97E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24BB-5329-4C52-91EF-BD03B8C561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49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any set Q we write P(Q) to be</a:t>
            </a:r>
            <a:r>
              <a:rPr lang="el-GR" baseline="0" dirty="0" smtClean="0"/>
              <a:t> </a:t>
            </a:r>
            <a:r>
              <a:rPr lang="en-US" dirty="0" smtClean="0"/>
              <a:t>the collection of all subsets of Q. Here P(Q) is called the power set of Q. For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470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48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44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39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01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9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09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3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06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4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38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24A0-76D9-4C9D-8875-224C9782A74D}" type="datetimeFigureOut">
              <a:rPr lang="el-GR" smtClean="0"/>
              <a:t>6/3/2013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5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Θεωρία Υπολογισμού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Κλειστότητα κανονικών </a:t>
            </a:r>
            <a:r>
              <a:rPr lang="el-GR" dirty="0" smtClean="0"/>
              <a:t>γλωσσών</a:t>
            </a:r>
            <a:endParaRPr lang="en-US" dirty="0" smtClean="0"/>
          </a:p>
          <a:p>
            <a:r>
              <a:rPr lang="el-GR" smtClean="0"/>
              <a:t>Κανονικές εκφράσεις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95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Κανονικές εκφράσεις - συμβολισμοί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∪1</m:t>
                          </m:r>
                        </m:e>
                      </m:d>
                      <m:sSup>
                        <m:sSupPr>
                          <m:ctrlPr>
                            <a:rPr lang="el-G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l-G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l-GR" dirty="0" smtClean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 algn="ctr">
                  <a:buNone/>
                </a:pPr>
                <a:r>
                  <a:rPr lang="el-GR" sz="3200" dirty="0" smtClean="0"/>
                  <a:t>Η γλώσσα που περιλαμβάνει όλες τις λέξεις που ξεκινάνε από 0 ή 1 και ακολουθεί ένα ή περισσότερα μηδενικά </a:t>
                </a:r>
                <a:endParaRPr lang="el-GR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01" r="-18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7342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Συμβολισμοί - Σ </a:t>
            </a:r>
            <a:r>
              <a:rPr lang="el-GR" dirty="0"/>
              <a:t>ένα </a:t>
            </a:r>
            <a:r>
              <a:rPr lang="el-GR" dirty="0" smtClean="0"/>
              <a:t>αλφάβητο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l-GR" dirty="0"/>
              <a:t>Κ</a:t>
            </a:r>
            <a:r>
              <a:rPr lang="el-GR" dirty="0" smtClean="0"/>
              <a:t>ανονική έκφραση Σ = η γλώσσα των λέξεων με έναν χαρακτήρα</a:t>
            </a:r>
          </a:p>
          <a:p>
            <a:r>
              <a:rPr lang="el-GR" dirty="0" smtClean="0"/>
              <a:t>Σ* = όλες οι λέξεις του αλφάβητου Σ</a:t>
            </a:r>
          </a:p>
          <a:p>
            <a:r>
              <a:rPr lang="el-GR" dirty="0" smtClean="0"/>
              <a:t>Σ*1 = όλες οι λέξεις που τελειώνουν σε 1</a:t>
            </a:r>
          </a:p>
          <a:p>
            <a:r>
              <a:rPr lang="el-GR" dirty="0" smtClean="0"/>
              <a:t>0Σ*</a:t>
            </a:r>
            <a:r>
              <a:rPr lang="en-US" dirty="0" smtClean="0"/>
              <a:t>U</a:t>
            </a:r>
            <a:r>
              <a:rPr lang="el-GR" dirty="0" smtClean="0"/>
              <a:t>Σ*1  = όλες οι λέξεις που ξεκινούν με 0 και τελειώνουν με 1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1758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Προτεραιότητα πράξεων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Σώρευση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Συναρμογή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Ένωση</a:t>
            </a:r>
          </a:p>
          <a:p>
            <a:pPr marL="0" indent="0" algn="ctr">
              <a:buNone/>
            </a:pPr>
            <a:r>
              <a:rPr lang="el-GR" dirty="0" smtClean="0"/>
              <a:t>Παρενθέσεις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9123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l-GR" dirty="0" err="1" smtClean="0"/>
              <a:t>ανονική</a:t>
            </a:r>
            <a:r>
              <a:rPr lang="el-GR" dirty="0" smtClean="0"/>
              <a:t> έκφραση </a:t>
            </a:r>
            <a:r>
              <a:rPr lang="en-US" dirty="0" smtClean="0"/>
              <a:t>R </a:t>
            </a:r>
            <a:r>
              <a:rPr lang="el-GR" dirty="0" smtClean="0"/>
              <a:t>είναι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l-GR" dirty="0" smtClean="0"/>
              <a:t>ϵ</a:t>
            </a:r>
            <a:r>
              <a:rPr lang="en-US" dirty="0" smtClean="0"/>
              <a:t> </a:t>
            </a:r>
            <a:r>
              <a:rPr lang="el-GR" dirty="0" smtClean="0"/>
              <a:t>Σ</a:t>
            </a:r>
          </a:p>
          <a:p>
            <a:r>
              <a:rPr lang="el-GR" dirty="0"/>
              <a:t>ε</a:t>
            </a:r>
            <a:endParaRPr lang="el-GR" dirty="0" smtClean="0"/>
          </a:p>
          <a:p>
            <a:r>
              <a:rPr lang="el-GR" dirty="0" smtClean="0"/>
              <a:t>0</a:t>
            </a:r>
          </a:p>
          <a:p>
            <a:r>
              <a:rPr lang="el-GR" dirty="0" smtClean="0"/>
              <a:t>(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U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l-GR" dirty="0" smtClean="0"/>
              <a:t>όπου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l-GR" dirty="0"/>
              <a:t>,</a:t>
            </a:r>
            <a:r>
              <a:rPr lang="en-US" dirty="0" smtClean="0"/>
              <a:t> R</a:t>
            </a:r>
            <a:r>
              <a:rPr lang="en-US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/>
              <a:t>κανονικές εκφράσεις </a:t>
            </a:r>
            <a:endParaRPr lang="el-GR" dirty="0" smtClean="0"/>
          </a:p>
          <a:p>
            <a:r>
              <a:rPr lang="el-GR" dirty="0"/>
              <a:t>(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l-GR" dirty="0" smtClean="0"/>
              <a:t>ο</a:t>
            </a:r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l-GR" dirty="0"/>
              <a:t>όπου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l-GR" dirty="0"/>
              <a:t>,</a:t>
            </a:r>
            <a:r>
              <a:rPr lang="en-US" dirty="0"/>
              <a:t> R</a:t>
            </a:r>
            <a:r>
              <a:rPr lang="en-US" baseline="-25000" dirty="0"/>
              <a:t>2</a:t>
            </a:r>
            <a:r>
              <a:rPr lang="el-GR" baseline="-25000" dirty="0"/>
              <a:t> </a:t>
            </a:r>
            <a:r>
              <a:rPr lang="el-GR" dirty="0"/>
              <a:t>κανονικές εκφράσεις </a:t>
            </a:r>
          </a:p>
          <a:p>
            <a:r>
              <a:rPr lang="el-GR" dirty="0"/>
              <a:t>(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l-GR" dirty="0" smtClean="0"/>
              <a:t>*</a:t>
            </a:r>
            <a:r>
              <a:rPr lang="en-US" dirty="0" smtClean="0"/>
              <a:t>) </a:t>
            </a:r>
            <a:r>
              <a:rPr lang="el-GR" dirty="0"/>
              <a:t>όπου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l-GR" dirty="0"/>
              <a:t> </a:t>
            </a:r>
            <a:r>
              <a:rPr lang="el-GR" dirty="0" smtClean="0"/>
              <a:t>κανονική έκφραση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5807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Γλώσσες και κανονικές εκφράσεις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679" y="1690688"/>
            <a:ext cx="7174642" cy="429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87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abUa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736" y="365125"/>
            <a:ext cx="8173362" cy="613506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87948" y="2293661"/>
            <a:ext cx="23422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</a:t>
            </a:r>
            <a:r>
              <a:rPr lang="en-US" dirty="0" err="1" smtClean="0"/>
              <a:t>abUa</a:t>
            </a:r>
            <a:r>
              <a:rPr lang="en-US" dirty="0" smtClean="0"/>
              <a:t>)*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487948" y="4222197"/>
            <a:ext cx="25987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(</a:t>
            </a:r>
            <a:r>
              <a:rPr lang="en-US" sz="4000" dirty="0" err="1"/>
              <a:t>abUa</a:t>
            </a:r>
            <a:r>
              <a:rPr lang="en-US" sz="4000" dirty="0" smtClean="0"/>
              <a:t>)*aba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186635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4122" y="167895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l-GR" dirty="0"/>
              <a:t>Μια γλώσσα είναι κανονική </a:t>
            </a:r>
            <a:r>
              <a:rPr lang="el-GR" dirty="0" err="1"/>
              <a:t>ανν</a:t>
            </a:r>
            <a:r>
              <a:rPr lang="el-GR" dirty="0"/>
              <a:t> υπάρχει μια κανονική έκφραση που την </a:t>
            </a:r>
            <a:r>
              <a:rPr lang="el-GR" dirty="0" smtClean="0"/>
              <a:t>περιγράφει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4122" y="4158629"/>
            <a:ext cx="9144000" cy="1655762"/>
          </a:xfrm>
        </p:spPr>
        <p:txBody>
          <a:bodyPr/>
          <a:lstStyle/>
          <a:p>
            <a:r>
              <a:rPr lang="el-GR" dirty="0" smtClean="0"/>
              <a:t>Δύο κατευθύνσεις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8648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 μια </a:t>
            </a:r>
            <a:r>
              <a:rPr lang="el-GR" dirty="0"/>
              <a:t>γλώσσα </a:t>
            </a:r>
            <a:r>
              <a:rPr lang="el-GR" dirty="0" smtClean="0"/>
              <a:t>περιγράφεται από </a:t>
            </a:r>
            <a:r>
              <a:rPr lang="el-GR" dirty="0"/>
              <a:t>μια κανονική έκφραση </a:t>
            </a:r>
            <a:r>
              <a:rPr lang="el-GR" dirty="0" smtClean="0"/>
              <a:t>τότε είναι </a:t>
            </a:r>
            <a:r>
              <a:rPr lang="el-GR" dirty="0"/>
              <a:t>κανονική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 smtClean="0"/>
              <a:t>Κατασκεύασε αυτόματο που αναγνωρίζει κάθε μορφή κανονικής έκφρασης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4119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 μια γλώσσα είναι κανονική, τότε μπορεί να </a:t>
            </a:r>
            <a:r>
              <a:rPr lang="el-GR" dirty="0" err="1" smtClean="0"/>
              <a:t>περιγραφθεί</a:t>
            </a:r>
            <a:r>
              <a:rPr lang="el-GR" dirty="0" smtClean="0"/>
              <a:t> από μια κανονική έκφραση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ΝΠΑ -&gt; ΚΕ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016833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Γενικευμένο </a:t>
            </a:r>
            <a:r>
              <a:rPr lang="el-GR" dirty="0" err="1"/>
              <a:t>ανταιτιοκρατικό</a:t>
            </a:r>
            <a:r>
              <a:rPr lang="el-GR" dirty="0"/>
              <a:t> ΠΑ (</a:t>
            </a:r>
            <a:r>
              <a:rPr lang="el-GR" dirty="0" err="1"/>
              <a:t>γμΝΠΑ</a:t>
            </a:r>
            <a:r>
              <a:rPr lang="el-GR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μΝΠΑ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Κάθε μετάβαση σηματοδοτείται από ένα σύμβολο ή από το ε</a:t>
            </a:r>
          </a:p>
          <a:p>
            <a:r>
              <a:rPr lang="el-GR" dirty="0" smtClean="0"/>
              <a:t>Διαβάζει κανένα ή ένα σύμβολο</a:t>
            </a:r>
          </a:p>
          <a:p>
            <a:r>
              <a:rPr lang="el-GR" dirty="0" smtClean="0"/>
              <a:t>Μεταβαίνει αν υπάρχει κατάσταση μετάβασης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γμΝΠΑ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/>
              <a:t>Κάθε μετάβαση σηματοδοτείται από </a:t>
            </a:r>
            <a:r>
              <a:rPr lang="el-GR" dirty="0" smtClean="0"/>
              <a:t>μια κανονική έκφραση</a:t>
            </a:r>
            <a:endParaRPr lang="el-GR" dirty="0"/>
          </a:p>
          <a:p>
            <a:r>
              <a:rPr lang="el-GR" dirty="0"/>
              <a:t>Διαβάζει κανένα ή </a:t>
            </a:r>
            <a:r>
              <a:rPr lang="el-GR" dirty="0" smtClean="0"/>
              <a:t>περισσότερα σύμβολα</a:t>
            </a:r>
            <a:endParaRPr lang="el-GR" dirty="0"/>
          </a:p>
          <a:p>
            <a:r>
              <a:rPr lang="el-GR" dirty="0"/>
              <a:t>Μεταβαίνει αν υπάρχει κατάσταση μετάβασης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26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μΝΠΑ</a:t>
            </a:r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1600201"/>
            <a:ext cx="5368871" cy="41679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Γενικευμένο </a:t>
            </a:r>
            <a:r>
              <a:rPr lang="el-GR" dirty="0" err="1" smtClean="0"/>
              <a:t>ανταιτιοκρατικό</a:t>
            </a:r>
            <a:r>
              <a:rPr lang="el-GR" dirty="0" smtClean="0"/>
              <a:t> ΠΑ (</a:t>
            </a:r>
            <a:r>
              <a:rPr lang="el-GR" dirty="0" err="1" smtClean="0"/>
              <a:t>γμΝΠΑ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3880" y="1690688"/>
            <a:ext cx="6780404" cy="48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8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γμΝΠΑ</a:t>
            </a:r>
            <a:r>
              <a:rPr lang="el-GR" dirty="0" smtClean="0"/>
              <a:t> σε κανονική μορφή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εναρκτήρια κατάσταση έχει μεταβάσεις προς κάθε άλλη κατάσταση ενώ δεν υπάρχει κάποια άλλη κατάσταση που να έχει μετάβαση προς αυτήν</a:t>
            </a:r>
          </a:p>
          <a:p>
            <a:r>
              <a:rPr lang="el-GR" dirty="0" smtClean="0"/>
              <a:t>Υπάρχει μόνον μια κατάσταση αποδοχής, διαφορετική από την εναρκτήρια. Κατάσταση αποδοχής έχει βέλη μετάβασης από κάθε άλλη κατάσταση ενώ δεν εξέρχεται κανένα βέλος από </a:t>
            </a:r>
            <a:r>
              <a:rPr lang="el-GR" dirty="0" err="1" smtClean="0"/>
              <a:t>συτή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Με εξαίρεση την εναρκτήρια και την κατάσταση αποδοχής έχει εξερχόμενα βέλη προς κάθε άλλη κατάσταση και τον εαυτ</a:t>
            </a:r>
            <a:r>
              <a:rPr lang="el-GR" dirty="0"/>
              <a:t>ό</a:t>
            </a:r>
            <a:r>
              <a:rPr lang="el-GR" dirty="0" smtClean="0"/>
              <a:t> της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190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 μια γλώσσα είναι κανονική, τότε μπορεί να </a:t>
            </a:r>
            <a:r>
              <a:rPr lang="el-GR" dirty="0" err="1" smtClean="0"/>
              <a:t>περιγραφθεί</a:t>
            </a:r>
            <a:r>
              <a:rPr lang="el-GR" dirty="0" smtClean="0"/>
              <a:t> από μια κανονική έκφραση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ΝΠΑ -&gt; </a:t>
            </a:r>
            <a:r>
              <a:rPr lang="el-GR" sz="3200" dirty="0" err="1" smtClean="0"/>
              <a:t>γμΝΠΑ</a:t>
            </a:r>
            <a:r>
              <a:rPr lang="el-GR" sz="3200" dirty="0" smtClean="0"/>
              <a:t> -&gt; ΚΕ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058515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ΝΠΑ -&gt; </a:t>
            </a:r>
            <a:r>
              <a:rPr lang="el-GR" dirty="0" err="1" smtClean="0"/>
              <a:t>γνΝΠΑ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90583" cy="4694445"/>
          </a:xfrm>
        </p:spPr>
        <p:txBody>
          <a:bodyPr>
            <a:normAutofit/>
          </a:bodyPr>
          <a:lstStyle/>
          <a:p>
            <a:r>
              <a:rPr lang="el-GR" dirty="0" smtClean="0"/>
              <a:t>Προσθέτουμε </a:t>
            </a:r>
          </a:p>
          <a:p>
            <a:pPr lvl="1"/>
            <a:r>
              <a:rPr lang="el-GR" dirty="0" smtClean="0"/>
              <a:t>νέα εναρκτήρια κατάσταση με ε μετάβαση στην παλιά εναρκτήρια κατάσταση </a:t>
            </a:r>
          </a:p>
          <a:p>
            <a:pPr lvl="1"/>
            <a:r>
              <a:rPr lang="el-GR" dirty="0" smtClean="0"/>
              <a:t>Νέα κατάσταση αποδοχής όπου μεταβαίνουμε με ε από τις παλιές καταστάσεις αποδοχής </a:t>
            </a:r>
          </a:p>
          <a:p>
            <a:r>
              <a:rPr lang="el-GR" dirty="0" smtClean="0"/>
              <a:t>Αντικαθιστούμε καταστάσεις που έχουν πολλές ετικέτες ή υπάρχουν πολλαπλές μεταβάσεις προς την ίδια </a:t>
            </a:r>
            <a:r>
              <a:rPr lang="el-GR" dirty="0"/>
              <a:t>κ</a:t>
            </a:r>
            <a:r>
              <a:rPr lang="el-GR" dirty="0" smtClean="0"/>
              <a:t>ατεύθυνση μεταξύ δύο καταστάσεων με μια, η ετικέτα της οποίας είναι η ένωση των αρχικών ετικετών</a:t>
            </a:r>
          </a:p>
          <a:p>
            <a:r>
              <a:rPr lang="el-GR" dirty="0" smtClean="0"/>
              <a:t>Προσθέτουμε μεταβάσεις με 0 μεταξύ καταστάσεων που δεν υπάρχουν μεταβάσεις</a:t>
            </a:r>
          </a:p>
        </p:txBody>
      </p:sp>
    </p:spTree>
    <p:extLst>
      <p:ext uri="{BB962C8B-B14F-4D97-AF65-F5344CB8AC3E}">
        <p14:creationId xmlns:p14="http://schemas.microsoft.com/office/powerpoint/2010/main" val="1061248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γνΝΠΑ</a:t>
            </a:r>
            <a:r>
              <a:rPr lang="el-GR" dirty="0" smtClean="0"/>
              <a:t> -&gt; ΚΕ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l-GR" dirty="0" smtClean="0"/>
              <a:t>Μετατρέπουμε το </a:t>
            </a:r>
            <a:r>
              <a:rPr lang="el-GR" dirty="0" err="1" smtClean="0"/>
              <a:t>γνΝΠΑ</a:t>
            </a:r>
            <a:r>
              <a:rPr lang="el-GR" dirty="0" smtClean="0"/>
              <a:t> σε ένα ισοδύναμο με 2 καταστάσεις</a:t>
            </a:r>
          </a:p>
          <a:p>
            <a:pPr algn="ctr"/>
            <a:r>
              <a:rPr lang="el-GR" dirty="0" smtClean="0"/>
              <a:t>Η ΚΕ που συνδέει τις δύο αυτές καταστάσεις είναι η ΚΕ που ζητάμε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9161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Αφαιρώντας έναν κόμβο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8320" y="1987826"/>
            <a:ext cx="9135359" cy="332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21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16" y="482813"/>
            <a:ext cx="2024184" cy="34158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7022" y="1238188"/>
            <a:ext cx="3785817" cy="33880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6661" y="2292593"/>
            <a:ext cx="3403871" cy="34162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6446" y="3176718"/>
            <a:ext cx="2000023" cy="343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17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667" y="449644"/>
            <a:ext cx="8134223" cy="25861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15" y="3274375"/>
            <a:ext cx="8630126" cy="332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10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ένωση (1/2)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615" y="2097885"/>
            <a:ext cx="2895238" cy="36761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823" y="2097019"/>
            <a:ext cx="4105585" cy="367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1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ένωση (2/2)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115" y="365125"/>
            <a:ext cx="1948264" cy="17449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67339" y="2110036"/>
            <a:ext cx="70766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1</a:t>
            </a:r>
            <a:r>
              <a:rPr lang="en-US" sz="5400" dirty="0"/>
              <a:t> = {Q</a:t>
            </a:r>
            <a:r>
              <a:rPr lang="en-US" sz="5400" baseline="-25000" dirty="0"/>
              <a:t>1</a:t>
            </a:r>
            <a:r>
              <a:rPr lang="en-US" sz="5400" dirty="0"/>
              <a:t>,</a:t>
            </a:r>
            <a:r>
              <a:rPr lang="el-GR" sz="5400" dirty="0" err="1" smtClean="0"/>
              <a:t>Σ,δ</a:t>
            </a:r>
            <a:r>
              <a:rPr lang="en-US" sz="5400" baseline="-25000" dirty="0" smtClean="0"/>
              <a:t>1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1</a:t>
            </a:r>
            <a:r>
              <a:rPr lang="en-US" sz="5400" dirty="0"/>
              <a:t>,F</a:t>
            </a:r>
            <a:r>
              <a:rPr lang="en-US" sz="5400" baseline="-25000" dirty="0"/>
              <a:t>1</a:t>
            </a:r>
            <a:r>
              <a:rPr lang="en-US" sz="5400" dirty="0"/>
              <a:t>}</a:t>
            </a:r>
          </a:p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2</a:t>
            </a:r>
            <a:r>
              <a:rPr lang="en-US" sz="5400" dirty="0"/>
              <a:t> = {Q</a:t>
            </a:r>
            <a:r>
              <a:rPr lang="en-US" sz="5400" baseline="-25000" dirty="0"/>
              <a:t>2</a:t>
            </a:r>
            <a:r>
              <a:rPr lang="en-US" sz="5400" dirty="0"/>
              <a:t>,</a:t>
            </a:r>
            <a:r>
              <a:rPr lang="el-GR" sz="5400" dirty="0" smtClean="0"/>
              <a:t>Σ,δ</a:t>
            </a:r>
            <a:r>
              <a:rPr lang="el-GR" sz="5400" baseline="-25000" dirty="0" smtClean="0"/>
              <a:t>2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2</a:t>
            </a:r>
            <a:r>
              <a:rPr lang="en-US" sz="5400" dirty="0"/>
              <a:t>,F</a:t>
            </a:r>
            <a:r>
              <a:rPr lang="en-US" sz="5400" baseline="-25000" dirty="0"/>
              <a:t>2</a:t>
            </a:r>
            <a:r>
              <a:rPr lang="en-US" sz="5400" dirty="0"/>
              <a:t>}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P = {Q,</a:t>
            </a:r>
            <a:r>
              <a:rPr lang="el-GR" sz="5400" dirty="0" err="1" smtClean="0"/>
              <a:t>Σ,δ</a:t>
            </a:r>
            <a:r>
              <a:rPr lang="el-GR" sz="5400" dirty="0" smtClean="0"/>
              <a:t>,</a:t>
            </a:r>
            <a:r>
              <a:rPr lang="en-US" sz="5400" dirty="0" err="1" smtClean="0"/>
              <a:t>q,F</a:t>
            </a:r>
            <a:r>
              <a:rPr lang="en-US" sz="5400" dirty="0"/>
              <a:t>}</a:t>
            </a:r>
            <a:endParaRPr lang="el-GR" sz="5400" dirty="0"/>
          </a:p>
        </p:txBody>
      </p:sp>
    </p:spTree>
    <p:extLst>
      <p:ext uri="{BB962C8B-B14F-4D97-AF65-F5344CB8AC3E}">
        <p14:creationId xmlns:p14="http://schemas.microsoft.com/office/powerpoint/2010/main" val="111576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συναρμογή (1/2)</a:t>
            </a:r>
            <a:endParaRPr lang="el-G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489" y="2599509"/>
            <a:ext cx="6096867" cy="23657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180" y="1972858"/>
            <a:ext cx="2819048" cy="3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συναρμογή (2/2)</a:t>
            </a: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473671" y="2162287"/>
            <a:ext cx="70766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1</a:t>
            </a:r>
            <a:r>
              <a:rPr lang="en-US" sz="5400" dirty="0"/>
              <a:t> = {Q</a:t>
            </a:r>
            <a:r>
              <a:rPr lang="en-US" sz="5400" baseline="-25000" dirty="0"/>
              <a:t>1</a:t>
            </a:r>
            <a:r>
              <a:rPr lang="en-US" sz="5400" dirty="0"/>
              <a:t>,</a:t>
            </a:r>
            <a:r>
              <a:rPr lang="el-GR" sz="5400" dirty="0" err="1" smtClean="0"/>
              <a:t>Σ,δ</a:t>
            </a:r>
            <a:r>
              <a:rPr lang="en-US" sz="5400" baseline="-25000" dirty="0" smtClean="0"/>
              <a:t>1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1</a:t>
            </a:r>
            <a:r>
              <a:rPr lang="en-US" sz="5400" dirty="0"/>
              <a:t>,F</a:t>
            </a:r>
            <a:r>
              <a:rPr lang="en-US" sz="5400" baseline="-25000" dirty="0"/>
              <a:t>1</a:t>
            </a:r>
            <a:r>
              <a:rPr lang="en-US" sz="5400" dirty="0"/>
              <a:t>}</a:t>
            </a:r>
          </a:p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2</a:t>
            </a:r>
            <a:r>
              <a:rPr lang="en-US" sz="5400" dirty="0"/>
              <a:t> = {Q</a:t>
            </a:r>
            <a:r>
              <a:rPr lang="en-US" sz="5400" baseline="-25000" dirty="0"/>
              <a:t>2</a:t>
            </a:r>
            <a:r>
              <a:rPr lang="en-US" sz="5400" dirty="0"/>
              <a:t>,</a:t>
            </a:r>
            <a:r>
              <a:rPr lang="el-GR" sz="5400" dirty="0" smtClean="0"/>
              <a:t>Σ,δ</a:t>
            </a:r>
            <a:r>
              <a:rPr lang="el-GR" sz="5400" baseline="-25000" dirty="0" smtClean="0"/>
              <a:t>2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2</a:t>
            </a:r>
            <a:r>
              <a:rPr lang="en-US" sz="5400" dirty="0"/>
              <a:t>,F</a:t>
            </a:r>
            <a:r>
              <a:rPr lang="en-US" sz="5400" baseline="-25000" dirty="0"/>
              <a:t>2</a:t>
            </a:r>
            <a:r>
              <a:rPr lang="en-US" sz="5400" dirty="0"/>
              <a:t>}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P = {Q,</a:t>
            </a:r>
            <a:r>
              <a:rPr lang="el-GR" sz="5400" dirty="0" err="1" smtClean="0"/>
              <a:t>Σ,δ</a:t>
            </a:r>
            <a:r>
              <a:rPr lang="el-GR" sz="5400" dirty="0" smtClean="0"/>
              <a:t>,</a:t>
            </a:r>
            <a:r>
              <a:rPr lang="en-US" sz="5400" dirty="0" err="1" smtClean="0"/>
              <a:t>q,F</a:t>
            </a:r>
            <a:r>
              <a:rPr lang="en-US" sz="5400" dirty="0"/>
              <a:t>}</a:t>
            </a:r>
            <a:endParaRPr lang="el-GR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908" y="1580607"/>
            <a:ext cx="3827327" cy="148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σώρευση (1/2)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71338"/>
            <a:ext cx="4352381" cy="21333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3925" y="2571338"/>
            <a:ext cx="5419875" cy="202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σώρευση (2/2)</a:t>
            </a: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473671" y="2162287"/>
            <a:ext cx="70766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1</a:t>
            </a:r>
            <a:r>
              <a:rPr lang="en-US" sz="5400" dirty="0"/>
              <a:t> = {Q</a:t>
            </a:r>
            <a:r>
              <a:rPr lang="en-US" sz="5400" baseline="-25000" dirty="0"/>
              <a:t>1</a:t>
            </a:r>
            <a:r>
              <a:rPr lang="en-US" sz="5400" dirty="0"/>
              <a:t>,</a:t>
            </a:r>
            <a:r>
              <a:rPr lang="el-GR" sz="5400" dirty="0" err="1" smtClean="0"/>
              <a:t>Σ,δ</a:t>
            </a:r>
            <a:r>
              <a:rPr lang="en-US" sz="5400" baseline="-25000" dirty="0" smtClean="0"/>
              <a:t>1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1</a:t>
            </a:r>
            <a:r>
              <a:rPr lang="en-US" sz="5400" dirty="0"/>
              <a:t>,F</a:t>
            </a:r>
            <a:r>
              <a:rPr lang="en-US" sz="5400" baseline="-25000" dirty="0"/>
              <a:t>1</a:t>
            </a:r>
            <a:r>
              <a:rPr lang="en-US" sz="5400" dirty="0"/>
              <a:t>}</a:t>
            </a:r>
          </a:p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2</a:t>
            </a:r>
            <a:r>
              <a:rPr lang="en-US" sz="5400" dirty="0"/>
              <a:t> = {Q</a:t>
            </a:r>
            <a:r>
              <a:rPr lang="en-US" sz="5400" baseline="-25000" dirty="0"/>
              <a:t>2</a:t>
            </a:r>
            <a:r>
              <a:rPr lang="en-US" sz="5400" dirty="0"/>
              <a:t>,</a:t>
            </a:r>
            <a:r>
              <a:rPr lang="el-GR" sz="5400" dirty="0" smtClean="0"/>
              <a:t>Σ,δ</a:t>
            </a:r>
            <a:r>
              <a:rPr lang="el-GR" sz="5400" baseline="-25000" dirty="0" smtClean="0"/>
              <a:t>2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2</a:t>
            </a:r>
            <a:r>
              <a:rPr lang="en-US" sz="5400" dirty="0"/>
              <a:t>,F</a:t>
            </a:r>
            <a:r>
              <a:rPr lang="en-US" sz="5400" baseline="-25000" dirty="0"/>
              <a:t>2</a:t>
            </a:r>
            <a:r>
              <a:rPr lang="en-US" sz="5400" dirty="0"/>
              <a:t>}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P = {Q,</a:t>
            </a:r>
            <a:r>
              <a:rPr lang="el-GR" sz="5400" dirty="0" err="1" smtClean="0"/>
              <a:t>Σ,δ</a:t>
            </a:r>
            <a:r>
              <a:rPr lang="el-GR" sz="5400" dirty="0" smtClean="0"/>
              <a:t>,</a:t>
            </a:r>
            <a:r>
              <a:rPr lang="en-US" sz="5400" dirty="0" err="1" smtClean="0"/>
              <a:t>q,F</a:t>
            </a:r>
            <a:r>
              <a:rPr lang="en-US" sz="5400" dirty="0"/>
              <a:t>}</a:t>
            </a:r>
            <a:endParaRPr lang="el-GR" sz="5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4470" y="1690688"/>
            <a:ext cx="3803468" cy="141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6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Πως μπορούμε να </a:t>
            </a:r>
            <a:r>
              <a:rPr lang="el-GR" dirty="0" err="1" smtClean="0"/>
              <a:t>παραστήσουμε</a:t>
            </a:r>
            <a:r>
              <a:rPr lang="el-GR" dirty="0" smtClean="0"/>
              <a:t> γλώσσες σε μορφή κειμένου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3939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3143</TotalTime>
  <Words>564</Words>
  <Application>Microsoft Office PowerPoint</Application>
  <PresentationFormat>Widescreen</PresentationFormat>
  <Paragraphs>83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Office Theme</vt:lpstr>
      <vt:lpstr>Θεωρία Υπολογισμού</vt:lpstr>
      <vt:lpstr>μΝΠΑ</vt:lpstr>
      <vt:lpstr>Κλειστότητα ως προς την ένωση (1/2)</vt:lpstr>
      <vt:lpstr>Κλειστότητα ως προς την ένωση (2/2)</vt:lpstr>
      <vt:lpstr>Κλειστότητα ως προς την συναρμογή (1/2)</vt:lpstr>
      <vt:lpstr>Κλειστότητα ως προς την συναρμογή (2/2)</vt:lpstr>
      <vt:lpstr>Κλειστότητα ως προς την σώρευση (1/2)</vt:lpstr>
      <vt:lpstr>Κλειστότητα ως προς την σώρευση (2/2)</vt:lpstr>
      <vt:lpstr>Πως μπορούμε να παραστήσουμε γλώσσες σε μορφή κειμένου;</vt:lpstr>
      <vt:lpstr>Κανονικές εκφράσεις - συμβολισμοί</vt:lpstr>
      <vt:lpstr>Συμβολισμοί - Σ ένα αλφάβητο</vt:lpstr>
      <vt:lpstr>Προτεραιότητα πράξεων</vt:lpstr>
      <vt:lpstr>Kανονική έκφραση R είναι</vt:lpstr>
      <vt:lpstr>Γλώσσες και κανονικές εκφράσεις</vt:lpstr>
      <vt:lpstr>abUa</vt:lpstr>
      <vt:lpstr>Μια γλώσσα είναι κανονική ανν υπάρχει μια κανονική έκφραση που την περιγράφει</vt:lpstr>
      <vt:lpstr>Αν μια γλώσσα περιγράφεται από μια κανονική έκφραση τότε είναι κανονική </vt:lpstr>
      <vt:lpstr>Αν μια γλώσσα είναι κανονική, τότε μπορεί να περιγραφθεί από μια κανονική έκφραση</vt:lpstr>
      <vt:lpstr>Γενικευμένο ανταιτιοκρατικό ΠΑ (γμΝΠΑ)</vt:lpstr>
      <vt:lpstr>Γενικευμένο ανταιτιοκρατικό ΠΑ (γμΝΠΑ)</vt:lpstr>
      <vt:lpstr>γμΝΠΑ σε κανονική μορφή</vt:lpstr>
      <vt:lpstr>Αν μια γλώσσα είναι κανονική, τότε μπορεί να περιγραφθεί από μια κανονική έκφραση</vt:lpstr>
      <vt:lpstr>ΝΠΑ -&gt; γνΝΠΑ</vt:lpstr>
      <vt:lpstr>γνΝΠΑ -&gt; ΚΕ</vt:lpstr>
      <vt:lpstr>Αφαιρώντας έναν κόμβο</vt:lpstr>
      <vt:lpstr>PowerPoint Presentation</vt:lpstr>
      <vt:lpstr>PowerPoint Presentation</vt:lpstr>
    </vt:vector>
  </TitlesOfParts>
  <Company>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Υπολογισμού</dc:title>
  <dc:creator>Manolis Vavalis</dc:creator>
  <cp:lastModifiedBy>Manolis Vavalis</cp:lastModifiedBy>
  <cp:revision>107</cp:revision>
  <dcterms:created xsi:type="dcterms:W3CDTF">2013-02-09T11:24:04Z</dcterms:created>
  <dcterms:modified xsi:type="dcterms:W3CDTF">2013-03-06T13:16:14Z</dcterms:modified>
</cp:coreProperties>
</file>