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3" r:id="rId2"/>
    <p:sldId id="344" r:id="rId3"/>
    <p:sldId id="335" r:id="rId4"/>
    <p:sldId id="339" r:id="rId5"/>
    <p:sldId id="341" r:id="rId6"/>
    <p:sldId id="342" r:id="rId7"/>
    <p:sldId id="343" r:id="rId8"/>
    <p:sldId id="333" r:id="rId9"/>
    <p:sldId id="345" r:id="rId10"/>
    <p:sldId id="348" r:id="rId11"/>
    <p:sldId id="346" r:id="rId12"/>
    <p:sldId id="347" r:id="rId13"/>
    <p:sldId id="349" r:id="rId14"/>
    <p:sldId id="350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92" autoAdjust="0"/>
    <p:restoredTop sz="75453" autoAdjust="0"/>
  </p:normalViewPr>
  <p:slideViewPr>
    <p:cSldViewPr snapToGrid="0">
      <p:cViewPr varScale="1">
        <p:scale>
          <a:sx n="73" d="100"/>
          <a:sy n="73" d="100"/>
        </p:scale>
        <p:origin x="186" y="72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– Given M that recognizes A</a:t>
            </a:r>
          </a:p>
          <a:p>
            <a:r>
              <a:rPr lang="en-US" dirty="0" smtClean="0"/>
              <a:t>– What if you could “run it backwards”?</a:t>
            </a:r>
          </a:p>
          <a:p>
            <a:r>
              <a:rPr lang="en-US" dirty="0" smtClean="0"/>
              <a:t>– Construct MR as M with all arrows reversed &amp; </a:t>
            </a:r>
          </a:p>
          <a:p>
            <a:r>
              <a:rPr lang="en-US" dirty="0" smtClean="0"/>
              <a:t>accept state interchanged with start state</a:t>
            </a:r>
          </a:p>
          <a:p>
            <a:r>
              <a:rPr lang="en-US" dirty="0" smtClean="0"/>
              <a:t>– MR is an NFA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9501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accepts</a:t>
            </a:r>
            <a:r>
              <a:rPr lang="el-G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strings of the form Ok where k is a multiple of 2 or 3.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0524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any set Q we write P(Q) to be</a:t>
            </a:r>
            <a:r>
              <a:rPr lang="el-GR" baseline="0" dirty="0" smtClean="0"/>
              <a:t> </a:t>
            </a:r>
            <a:r>
              <a:rPr lang="en-US" dirty="0" smtClean="0"/>
              <a:t>the collection of all subsets of Q. Here P(Q) is called the power set of Q. For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4701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Then</a:t>
            </a:r>
          </a:p>
          <a:p>
            <a:r>
              <a:rPr lang="en-US" dirty="0" smtClean="0"/>
              <a:t>we say that N accepts w if we can write w as w = Y1Y2 </a:t>
            </a:r>
            <a:r>
              <a:rPr lang="en-US" dirty="0" err="1" smtClean="0"/>
              <a:t>Y.n</a:t>
            </a:r>
            <a:r>
              <a:rPr lang="en-US" dirty="0" smtClean="0"/>
              <a:t>, where each </a:t>
            </a:r>
            <a:r>
              <a:rPr lang="en-US" dirty="0" err="1" smtClean="0"/>
              <a:t>yi</a:t>
            </a:r>
            <a:r>
              <a:rPr lang="en-US" dirty="0" smtClean="0"/>
              <a:t> is</a:t>
            </a:r>
          </a:p>
          <a:p>
            <a:r>
              <a:rPr lang="en-US" dirty="0" smtClean="0"/>
              <a:t>a member of E, and a sequence of states r0, r1, .r . , </a:t>
            </a:r>
            <a:r>
              <a:rPr lang="en-US" dirty="0" err="1" smtClean="0"/>
              <a:t>rm</a:t>
            </a:r>
            <a:r>
              <a:rPr lang="en-US" dirty="0" smtClean="0"/>
              <a:t> exists in Q with three</a:t>
            </a:r>
          </a:p>
          <a:p>
            <a:r>
              <a:rPr lang="en-US" dirty="0" smtClean="0"/>
              <a:t>conditions:</a:t>
            </a:r>
          </a:p>
          <a:p>
            <a:endParaRPr lang="el-GR" dirty="0" smtClean="0"/>
          </a:p>
          <a:p>
            <a:r>
              <a:rPr lang="en-US" dirty="0" smtClean="0"/>
              <a:t>Condition 1 says that the machine starts out in the start state. Condition 2 says</a:t>
            </a:r>
          </a:p>
          <a:p>
            <a:r>
              <a:rPr lang="en-US" dirty="0" smtClean="0"/>
              <a:t>that state </a:t>
            </a:r>
            <a:r>
              <a:rPr lang="en-US" dirty="0" err="1" smtClean="0"/>
              <a:t>r±i</a:t>
            </a:r>
            <a:r>
              <a:rPr lang="en-US" dirty="0" smtClean="0"/>
              <a:t>+ is one of the allowable next states when N is in state </a:t>
            </a:r>
            <a:r>
              <a:rPr lang="en-US" dirty="0" err="1" smtClean="0"/>
              <a:t>ri</a:t>
            </a:r>
            <a:r>
              <a:rPr lang="en-US" dirty="0" smtClean="0"/>
              <a:t> and reading</a:t>
            </a:r>
          </a:p>
          <a:p>
            <a:r>
              <a:rPr lang="en-US" dirty="0" err="1" smtClean="0"/>
              <a:t>Yi+t</a:t>
            </a:r>
            <a:r>
              <a:rPr lang="en-US" dirty="0" smtClean="0"/>
              <a:t>. Observe that 6(</a:t>
            </a:r>
            <a:r>
              <a:rPr lang="en-US" dirty="0" err="1" smtClean="0"/>
              <a:t>ri</a:t>
            </a:r>
            <a:r>
              <a:rPr lang="en-US" dirty="0" smtClean="0"/>
              <a:t>, </a:t>
            </a:r>
            <a:r>
              <a:rPr lang="en-US" dirty="0" err="1" smtClean="0"/>
              <a:t>yi</a:t>
            </a:r>
            <a:r>
              <a:rPr lang="en-US" dirty="0" smtClean="0"/>
              <a:t>+ ) is the set of allowable next states and so we say that</a:t>
            </a:r>
          </a:p>
          <a:p>
            <a:r>
              <a:rPr lang="en-US" dirty="0" err="1" smtClean="0"/>
              <a:t>rj+j</a:t>
            </a:r>
            <a:r>
              <a:rPr lang="en-US" dirty="0" smtClean="0"/>
              <a:t> is a member of that set. Finally, condition 3 says that the machine accepts</a:t>
            </a:r>
          </a:p>
          <a:p>
            <a:r>
              <a:rPr lang="en-US" dirty="0" smtClean="0"/>
              <a:t>its input if the last state is an accept state.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886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26/2/2013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Αντιαιτιοκρατικά</a:t>
            </a:r>
            <a:r>
              <a:rPr lang="en-US" dirty="0" smtClean="0"/>
              <a:t> </a:t>
            </a:r>
            <a:r>
              <a:rPr lang="el-GR" dirty="0" smtClean="0"/>
              <a:t>Πεπερασμένα Αυτόματα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ΝΠΑ ισοδύναμο </a:t>
            </a:r>
            <a:r>
              <a:rPr lang="el-GR" dirty="0" err="1" smtClean="0"/>
              <a:t>μΝΠΑ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l-GR" dirty="0" smtClean="0">
                <a:latin typeface="+mj-lt"/>
              </a:rPr>
              <a:t>Προφανές κάθε ΝΠΑ είναι </a:t>
            </a:r>
            <a:r>
              <a:rPr lang="el-GR" dirty="0" err="1" smtClean="0">
                <a:latin typeface="+mj-lt"/>
              </a:rPr>
              <a:t>μΝΠΑ</a:t>
            </a:r>
            <a:endParaRPr lang="el-GR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74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μΝΠΑ</a:t>
            </a:r>
            <a:r>
              <a:rPr lang="el-GR" dirty="0" smtClean="0"/>
              <a:t> ισοδύναμο ΝΠΑ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l-GR" dirty="0" smtClean="0">
                <a:latin typeface="+mj-lt"/>
              </a:rPr>
              <a:t>Απόδειξη με κατασκευή</a:t>
            </a:r>
          </a:p>
          <a:p>
            <a:pPr lvl="1"/>
            <a:r>
              <a:rPr lang="el-GR" dirty="0" smtClean="0">
                <a:latin typeface="+mj-lt"/>
              </a:rPr>
              <a:t>Δοθέντος ενός οποιουδήποτε </a:t>
            </a:r>
            <a:r>
              <a:rPr lang="el-GR" dirty="0" err="1" smtClean="0">
                <a:latin typeface="+mj-lt"/>
              </a:rPr>
              <a:t>μΝΠΑ</a:t>
            </a:r>
            <a:r>
              <a:rPr lang="el-GR" dirty="0" smtClean="0">
                <a:latin typeface="+mj-lt"/>
              </a:rPr>
              <a:t> «Ν» κατασκευάζω ένα ισοδύναμο ΝΠΑ «Μ» </a:t>
            </a:r>
          </a:p>
          <a:p>
            <a:r>
              <a:rPr lang="el-GR" dirty="0" smtClean="0">
                <a:latin typeface="+mj-lt"/>
              </a:rPr>
              <a:t>Απόδειξη με επαγωγή</a:t>
            </a:r>
          </a:p>
          <a:p>
            <a:pPr lvl="1"/>
            <a:r>
              <a:rPr lang="el-GR" dirty="0" smtClean="0">
                <a:latin typeface="+mj-lt"/>
              </a:rPr>
              <a:t>Το «</a:t>
            </a:r>
            <a:r>
              <a:rPr lang="en-US" dirty="0" smtClean="0">
                <a:latin typeface="+mj-lt"/>
              </a:rPr>
              <a:t>N</a:t>
            </a:r>
            <a:r>
              <a:rPr lang="el-GR" dirty="0" smtClean="0">
                <a:latin typeface="+mj-lt"/>
              </a:rPr>
              <a:t>»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αποδέχεται μια λέξη «</a:t>
            </a:r>
            <a:r>
              <a:rPr lang="en-US" dirty="0" smtClean="0">
                <a:latin typeface="+mj-lt"/>
              </a:rPr>
              <a:t>w</a:t>
            </a:r>
            <a:r>
              <a:rPr lang="el-GR" dirty="0" smtClean="0">
                <a:latin typeface="+mj-lt"/>
              </a:rPr>
              <a:t>» </a:t>
            </a:r>
            <a:r>
              <a:rPr lang="el-GR" dirty="0" err="1" smtClean="0">
                <a:latin typeface="+mj-lt"/>
              </a:rPr>
              <a:t>ανν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το «</a:t>
            </a:r>
            <a:r>
              <a:rPr lang="en-US" dirty="0" smtClean="0">
                <a:latin typeface="+mj-lt"/>
              </a:rPr>
              <a:t>M</a:t>
            </a:r>
            <a:r>
              <a:rPr lang="el-GR" dirty="0" smtClean="0">
                <a:latin typeface="+mj-lt"/>
              </a:rPr>
              <a:t>» αποδέχεται την «</a:t>
            </a:r>
            <a:r>
              <a:rPr lang="en-US" dirty="0" smtClean="0">
                <a:latin typeface="+mj-lt"/>
              </a:rPr>
              <a:t>w</a:t>
            </a:r>
            <a:r>
              <a:rPr lang="el-GR" dirty="0" smtClean="0">
                <a:latin typeface="+mj-lt"/>
              </a:rPr>
              <a:t>»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61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μΝΠΑ</a:t>
            </a:r>
            <a:r>
              <a:rPr lang="el-GR" dirty="0"/>
              <a:t> ισοδύναμο ΝΠΑ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l-GR" b="1" dirty="0" smtClean="0"/>
                  <a:t>Είσοδος</a:t>
                </a:r>
                <a:r>
                  <a:rPr lang="pt-BR" dirty="0" smtClean="0"/>
                  <a:t>: </a:t>
                </a:r>
                <a:r>
                  <a:rPr lang="pt-BR" dirty="0"/>
                  <a:t>N = (Q, Σ, δ, </a:t>
                </a:r>
                <a:r>
                  <a:rPr lang="pt-BR" dirty="0" smtClean="0"/>
                  <a:t>q</a:t>
                </a:r>
                <a:r>
                  <a:rPr lang="pt-BR" baseline="-25000" dirty="0" smtClean="0"/>
                  <a:t>0</a:t>
                </a:r>
                <a:r>
                  <a:rPr lang="pt-BR" dirty="0" smtClean="0"/>
                  <a:t>, </a:t>
                </a:r>
                <a:r>
                  <a:rPr lang="pt-BR" dirty="0"/>
                  <a:t>F</a:t>
                </a:r>
                <a:r>
                  <a:rPr lang="pt-BR" dirty="0" smtClean="0"/>
                  <a:t>)</a:t>
                </a:r>
                <a:endParaRPr lang="el-GR" dirty="0" smtClean="0"/>
              </a:p>
              <a:p>
                <a:pPr marL="0" indent="0">
                  <a:buNone/>
                </a:pPr>
                <a:r>
                  <a:rPr lang="el-GR" b="1" dirty="0" smtClean="0"/>
                  <a:t>Έξοδος</a:t>
                </a:r>
                <a:r>
                  <a:rPr lang="en-US" dirty="0" smtClean="0"/>
                  <a:t>: </a:t>
                </a:r>
                <a:r>
                  <a:rPr lang="el-GR" dirty="0" smtClean="0"/>
                  <a:t> </a:t>
                </a:r>
                <a:r>
                  <a:rPr lang="en-US" dirty="0" smtClean="0"/>
                  <a:t>M </a:t>
                </a:r>
                <a:r>
                  <a:rPr lang="en-US" dirty="0"/>
                  <a:t>= (Q′, </a:t>
                </a:r>
                <a:r>
                  <a:rPr lang="el-GR" dirty="0"/>
                  <a:t>Σ, δ′, </a:t>
                </a:r>
                <a:r>
                  <a:rPr lang="en-US" dirty="0" smtClean="0"/>
                  <a:t>q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′, </a:t>
                </a:r>
                <a:r>
                  <a:rPr lang="en-US" dirty="0"/>
                  <a:t>F</a:t>
                </a:r>
                <a:r>
                  <a:rPr lang="en-US" dirty="0" smtClean="0"/>
                  <a:t>′)</a:t>
                </a:r>
                <a:endParaRPr lang="el-GR" dirty="0" smtClean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r>
                  <a:rPr lang="en-US" dirty="0" smtClean="0"/>
                  <a:t>Q’ = P(Q)</a:t>
                </a:r>
              </a:p>
              <a:p>
                <a:pPr marL="0" indent="0">
                  <a:buNone/>
                </a:pPr>
                <a:r>
                  <a:rPr lang="pt-BR" dirty="0">
                    <a:latin typeface="Times New Roman" panose="02020603050405020304" pitchFamily="18" charset="0"/>
                  </a:rPr>
                  <a:t>R </a:t>
                </a:r>
                <a:r>
                  <a:rPr lang="pt-BR" sz="3600" dirty="0" smtClean="0">
                    <a:latin typeface="Times New Roman" panose="02020603050405020304" pitchFamily="18" charset="0"/>
                  </a:rPr>
                  <a:t>ϵ</a:t>
                </a:r>
                <a:r>
                  <a:rPr lang="pt-BR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Q'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και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a </a:t>
                </a:r>
                <a:r>
                  <a:rPr lang="pt-BR" dirty="0">
                    <a:latin typeface="Times New Roman" panose="02020603050405020304" pitchFamily="18" charset="0"/>
                  </a:rPr>
                  <a:t>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Σ,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endParaRPr lang="el-GR" dirty="0" smtClean="0">
                  <a:latin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l-GR" i="1" dirty="0">
                    <a:latin typeface="Times New Roman" panose="02020603050405020304" pitchFamily="18" charset="0"/>
                  </a:rPr>
                  <a:t> </a:t>
                </a:r>
                <a:r>
                  <a:rPr lang="el-GR" i="1" dirty="0" smtClean="0">
                    <a:latin typeface="Times New Roman" panose="02020603050405020304" pitchFamily="18" charset="0"/>
                  </a:rPr>
                  <a:t> 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δ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'(</a:t>
                </a:r>
                <a:r>
                  <a:rPr lang="pt-BR" dirty="0">
                    <a:latin typeface="Times New Roman" panose="02020603050405020304" pitchFamily="18" charset="0"/>
                  </a:rPr>
                  <a:t>R, a)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=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{</a:t>
                </a:r>
                <a:r>
                  <a:rPr lang="pt-BR" dirty="0">
                    <a:latin typeface="Times New Roman" panose="02020603050405020304" pitchFamily="18" charset="0"/>
                  </a:rPr>
                  <a:t>q 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 smtClean="0">
                    <a:latin typeface="Arial" panose="020B0604020202020204" pitchFamily="34" charset="0"/>
                  </a:rPr>
                  <a:t>Q</a:t>
                </a:r>
                <a:r>
                  <a:rPr lang="el-GR" dirty="0" smtClean="0">
                    <a:latin typeface="Arial" panose="020B0604020202020204" pitchFamily="34" charset="0"/>
                  </a:rPr>
                  <a:t> </a:t>
                </a:r>
                <a:r>
                  <a:rPr lang="pt-BR" dirty="0" smtClean="0">
                    <a:latin typeface="Arial" panose="020B0604020202020204" pitchFamily="34" charset="0"/>
                  </a:rPr>
                  <a:t>I </a:t>
                </a:r>
                <a:r>
                  <a:rPr lang="pt-BR" dirty="0">
                    <a:latin typeface="Times New Roman" panose="02020603050405020304" pitchFamily="18" charset="0"/>
                  </a:rPr>
                  <a:t>q 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δ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(r</a:t>
                </a:r>
                <a:r>
                  <a:rPr lang="pt-BR" dirty="0">
                    <a:latin typeface="Times New Roman" panose="02020603050405020304" pitchFamily="18" charset="0"/>
                  </a:rPr>
                  <a:t>, a)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για κάποιο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r 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R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}</a:t>
                </a:r>
                <a:endParaRPr lang="el-GR" dirty="0" smtClean="0">
                  <a:latin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l-GR" i="1" dirty="0">
                    <a:latin typeface="Times New Roman" panose="02020603050405020304" pitchFamily="18" charset="0"/>
                  </a:rPr>
                  <a:t> </a:t>
                </a:r>
                <a:r>
                  <a:rPr lang="el-GR" i="1" dirty="0" smtClean="0">
                    <a:latin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q</a:t>
                </a:r>
                <a:r>
                  <a:rPr lang="en-US" baseline="-25000" dirty="0"/>
                  <a:t>0</a:t>
                </a:r>
                <a:r>
                  <a:rPr lang="en-US" dirty="0" smtClean="0"/>
                  <a:t>′ = {</a:t>
                </a:r>
                <a:r>
                  <a:rPr lang="pt-BR" dirty="0" smtClean="0"/>
                  <a:t>q</a:t>
                </a:r>
                <a:r>
                  <a:rPr lang="pt-BR" baseline="-25000" dirty="0" smtClean="0"/>
                  <a:t>0</a:t>
                </a:r>
                <a:r>
                  <a:rPr lang="en-US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′ = {</a:t>
                </a:r>
                <a:r>
                  <a:rPr lang="pt-BR" dirty="0">
                    <a:latin typeface="Times New Roman" panose="02020603050405020304" pitchFamily="18" charset="0"/>
                  </a:rPr>
                  <a:t>R </a:t>
                </a:r>
                <a:r>
                  <a:rPr lang="pt-BR" sz="3600" dirty="0">
                    <a:latin typeface="Times New Roman" panose="02020603050405020304" pitchFamily="18" charset="0"/>
                  </a:rPr>
                  <a:t>ϵ</a:t>
                </a:r>
                <a:r>
                  <a:rPr lang="pt-BR" sz="2400" dirty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Q'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|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το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R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περιέχει κάποια κατάσταση  αποδοχής του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N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}</a:t>
                </a:r>
                <a:endParaRPr lang="el-G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8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 rot="1766067">
            <a:off x="8801555" y="2113068"/>
            <a:ext cx="2815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Δεν έχουμε «ε»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47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μΝΠΑ</a:t>
            </a:r>
            <a:r>
              <a:rPr lang="el-GR" dirty="0"/>
              <a:t> ισοδύναμο ΝΠΑ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l-GR" b="1" dirty="0" smtClean="0"/>
                  <a:t>Είσοδος</a:t>
                </a:r>
                <a:r>
                  <a:rPr lang="pt-BR" dirty="0" smtClean="0"/>
                  <a:t>: </a:t>
                </a:r>
                <a:r>
                  <a:rPr lang="pt-BR" dirty="0"/>
                  <a:t>N = (Q, Σ, δ, </a:t>
                </a:r>
                <a:r>
                  <a:rPr lang="pt-BR" dirty="0" smtClean="0"/>
                  <a:t>q</a:t>
                </a:r>
                <a:r>
                  <a:rPr lang="pt-BR" baseline="-25000" dirty="0" smtClean="0"/>
                  <a:t>0</a:t>
                </a:r>
                <a:r>
                  <a:rPr lang="pt-BR" dirty="0" smtClean="0"/>
                  <a:t>, </a:t>
                </a:r>
                <a:r>
                  <a:rPr lang="pt-BR" dirty="0"/>
                  <a:t>F</a:t>
                </a:r>
                <a:r>
                  <a:rPr lang="pt-BR" dirty="0" smtClean="0"/>
                  <a:t>)</a:t>
                </a:r>
                <a:endParaRPr lang="el-GR" dirty="0" smtClean="0"/>
              </a:p>
              <a:p>
                <a:pPr marL="0" indent="0">
                  <a:buNone/>
                </a:pPr>
                <a:r>
                  <a:rPr lang="el-GR" b="1" dirty="0" smtClean="0"/>
                  <a:t>Έξοδος</a:t>
                </a:r>
                <a:r>
                  <a:rPr lang="en-US" dirty="0" smtClean="0"/>
                  <a:t>: </a:t>
                </a:r>
                <a:r>
                  <a:rPr lang="el-GR" dirty="0" smtClean="0"/>
                  <a:t> </a:t>
                </a:r>
                <a:r>
                  <a:rPr lang="en-US" dirty="0" smtClean="0"/>
                  <a:t>M </a:t>
                </a:r>
                <a:r>
                  <a:rPr lang="en-US" dirty="0"/>
                  <a:t>= (Q′, </a:t>
                </a:r>
                <a:r>
                  <a:rPr lang="el-GR" dirty="0"/>
                  <a:t>Σ, δ′, </a:t>
                </a:r>
                <a:r>
                  <a:rPr lang="en-US" dirty="0" smtClean="0"/>
                  <a:t>q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′, </a:t>
                </a:r>
                <a:r>
                  <a:rPr lang="en-US" dirty="0"/>
                  <a:t>F</a:t>
                </a:r>
                <a:r>
                  <a:rPr lang="en-US" dirty="0" smtClean="0"/>
                  <a:t>′)</a:t>
                </a:r>
                <a:endParaRPr lang="el-GR" dirty="0" smtClean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r>
                  <a:rPr lang="en-US" dirty="0" smtClean="0"/>
                  <a:t>Q’ = P(Q)</a:t>
                </a:r>
              </a:p>
              <a:p>
                <a:pPr marL="0" indent="0">
                  <a:buNone/>
                </a:pPr>
                <a:r>
                  <a:rPr lang="pt-BR" dirty="0">
                    <a:latin typeface="Times New Roman" panose="02020603050405020304" pitchFamily="18" charset="0"/>
                  </a:rPr>
                  <a:t>R </a:t>
                </a:r>
                <a:r>
                  <a:rPr lang="pt-BR" sz="3600" dirty="0" smtClean="0">
                    <a:latin typeface="Times New Roman" panose="02020603050405020304" pitchFamily="18" charset="0"/>
                  </a:rPr>
                  <a:t>ϵ</a:t>
                </a:r>
                <a:r>
                  <a:rPr lang="pt-BR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Q'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και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a </a:t>
                </a:r>
                <a:r>
                  <a:rPr lang="pt-BR" dirty="0">
                    <a:latin typeface="Times New Roman" panose="02020603050405020304" pitchFamily="18" charset="0"/>
                  </a:rPr>
                  <a:t>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Σ,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endParaRPr lang="el-GR" dirty="0" smtClean="0">
                  <a:latin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l-GR" i="1" dirty="0">
                    <a:latin typeface="Times New Roman" panose="02020603050405020304" pitchFamily="18" charset="0"/>
                  </a:rPr>
                  <a:t> </a:t>
                </a:r>
                <a:r>
                  <a:rPr lang="el-GR" i="1" dirty="0" smtClean="0">
                    <a:latin typeface="Times New Roman" panose="02020603050405020304" pitchFamily="18" charset="0"/>
                  </a:rPr>
                  <a:t> 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δ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'(</a:t>
                </a:r>
                <a:r>
                  <a:rPr lang="pt-BR" dirty="0">
                    <a:latin typeface="Times New Roman" panose="02020603050405020304" pitchFamily="18" charset="0"/>
                  </a:rPr>
                  <a:t>R, a)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=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{</a:t>
                </a:r>
                <a:r>
                  <a:rPr lang="pt-BR" dirty="0">
                    <a:latin typeface="Times New Roman" panose="02020603050405020304" pitchFamily="18" charset="0"/>
                  </a:rPr>
                  <a:t>q 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 smtClean="0">
                    <a:latin typeface="Arial" panose="020B0604020202020204" pitchFamily="34" charset="0"/>
                  </a:rPr>
                  <a:t>Q</a:t>
                </a:r>
                <a:r>
                  <a:rPr lang="el-GR" dirty="0" smtClean="0">
                    <a:latin typeface="Arial" panose="020B0604020202020204" pitchFamily="34" charset="0"/>
                  </a:rPr>
                  <a:t> </a:t>
                </a:r>
                <a:r>
                  <a:rPr lang="pt-BR" dirty="0" smtClean="0">
                    <a:latin typeface="Arial" panose="020B0604020202020204" pitchFamily="34" charset="0"/>
                  </a:rPr>
                  <a:t>I </a:t>
                </a:r>
                <a:r>
                  <a:rPr lang="pt-BR" dirty="0">
                    <a:latin typeface="Times New Roman" panose="02020603050405020304" pitchFamily="18" charset="0"/>
                  </a:rPr>
                  <a:t>q 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δ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(r</a:t>
                </a:r>
                <a:r>
                  <a:rPr lang="pt-BR" dirty="0">
                    <a:latin typeface="Times New Roman" panose="02020603050405020304" pitchFamily="18" charset="0"/>
                  </a:rPr>
                  <a:t>, a)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για κάποιο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r ϵ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R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}</a:t>
                </a:r>
                <a:endParaRPr lang="el-GR" dirty="0" smtClean="0">
                  <a:latin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l-GR" i="1" dirty="0">
                    <a:latin typeface="Times New Roman" panose="02020603050405020304" pitchFamily="18" charset="0"/>
                  </a:rPr>
                  <a:t> </a:t>
                </a:r>
                <a:r>
                  <a:rPr lang="el-GR" i="1" dirty="0" smtClean="0">
                    <a:latin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q</a:t>
                </a:r>
                <a:r>
                  <a:rPr lang="en-US" baseline="-25000" dirty="0"/>
                  <a:t>0</a:t>
                </a:r>
                <a:r>
                  <a:rPr lang="en-US" dirty="0" smtClean="0"/>
                  <a:t>′ = {</a:t>
                </a:r>
                <a:r>
                  <a:rPr lang="pt-BR" dirty="0" smtClean="0"/>
                  <a:t>q</a:t>
                </a:r>
                <a:r>
                  <a:rPr lang="pt-BR" baseline="-25000" dirty="0" smtClean="0"/>
                  <a:t>0</a:t>
                </a:r>
                <a:r>
                  <a:rPr lang="en-US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′ = {</a:t>
                </a:r>
                <a:r>
                  <a:rPr lang="pt-BR" dirty="0">
                    <a:latin typeface="Times New Roman" panose="02020603050405020304" pitchFamily="18" charset="0"/>
                  </a:rPr>
                  <a:t>R </a:t>
                </a:r>
                <a:r>
                  <a:rPr lang="pt-BR" sz="3600" dirty="0">
                    <a:latin typeface="Times New Roman" panose="02020603050405020304" pitchFamily="18" charset="0"/>
                  </a:rPr>
                  <a:t>ϵ</a:t>
                </a:r>
                <a:r>
                  <a:rPr lang="pt-BR" sz="2400" dirty="0">
                    <a:latin typeface="Times New Roman" panose="02020603050405020304" pitchFamily="18" charset="0"/>
                  </a:rPr>
                  <a:t> </a:t>
                </a:r>
                <a:r>
                  <a:rPr lang="pt-BR" dirty="0">
                    <a:latin typeface="Times New Roman" panose="02020603050405020304" pitchFamily="18" charset="0"/>
                  </a:rPr>
                  <a:t>Q'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|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το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R 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περιέχει κάποια κατάσταση  αποδοχής του </a:t>
                </a:r>
                <a:r>
                  <a:rPr lang="pt-BR" dirty="0" smtClean="0">
                    <a:latin typeface="Times New Roman" panose="02020603050405020304" pitchFamily="18" charset="0"/>
                  </a:rPr>
                  <a:t>N</a:t>
                </a:r>
                <a:r>
                  <a:rPr lang="el-GR" dirty="0" smtClean="0">
                    <a:latin typeface="Times New Roman" panose="02020603050405020304" pitchFamily="18" charset="0"/>
                  </a:rPr>
                  <a:t>}</a:t>
                </a:r>
                <a:endParaRPr lang="el-G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8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 rot="1766067">
            <a:off x="8801555" y="2113068"/>
            <a:ext cx="2815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strike="sngStrike" dirty="0" smtClean="0">
                <a:solidFill>
                  <a:srgbClr val="FF0000"/>
                </a:solidFill>
              </a:rPr>
              <a:t>Δεν έχουμε «ε»</a:t>
            </a:r>
            <a:endParaRPr lang="el-GR" sz="2800" strike="sngStrike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766067">
            <a:off x="5745152" y="2566582"/>
            <a:ext cx="65126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E(R) = { q </a:t>
            </a:r>
            <a:r>
              <a:rPr lang="el-GR" sz="2800" dirty="0" smtClean="0">
                <a:solidFill>
                  <a:srgbClr val="FF0000"/>
                </a:solidFill>
              </a:rPr>
              <a:t>| </a:t>
            </a:r>
            <a:r>
              <a:rPr lang="en-US" sz="2800" dirty="0" smtClean="0">
                <a:solidFill>
                  <a:srgbClr val="FF0000"/>
                </a:solidFill>
              </a:rPr>
              <a:t>q </a:t>
            </a:r>
            <a:r>
              <a:rPr lang="el-GR" sz="2800" dirty="0" smtClean="0">
                <a:solidFill>
                  <a:srgbClr val="FF0000"/>
                </a:solidFill>
              </a:rPr>
              <a:t>προσπελάσιμη από το </a:t>
            </a:r>
            <a:r>
              <a:rPr lang="en-US" sz="2800" dirty="0" smtClean="0">
                <a:solidFill>
                  <a:srgbClr val="FF0000"/>
                </a:solidFill>
              </a:rPr>
              <a:t>R</a:t>
            </a:r>
            <a:r>
              <a:rPr lang="el-GR" sz="2800" dirty="0" smtClean="0">
                <a:solidFill>
                  <a:srgbClr val="FF0000"/>
                </a:solidFill>
              </a:rPr>
              <a:t> μέσω 0 ή περισσοτέρων μεταβάσεων «ε»}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7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95" y="1540205"/>
            <a:ext cx="2878818" cy="2558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3099" y="742873"/>
            <a:ext cx="7228206" cy="25178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2366" y="3378592"/>
            <a:ext cx="6325005" cy="302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6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κανονικών γλωσσών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l-GR" dirty="0" smtClean="0">
                <a:latin typeface="+mj-lt"/>
              </a:rPr>
              <a:t>Αν η </a:t>
            </a:r>
            <a:r>
              <a:rPr lang="en-US" dirty="0" smtClean="0">
                <a:latin typeface="+mj-lt"/>
              </a:rPr>
              <a:t>A </a:t>
            </a:r>
            <a:r>
              <a:rPr lang="el-GR" dirty="0" smtClean="0">
                <a:latin typeface="+mj-lt"/>
              </a:rPr>
              <a:t>είναι κανονική γλώσσα </a:t>
            </a:r>
          </a:p>
          <a:p>
            <a:pPr marL="0" indent="0" algn="ctr">
              <a:buNone/>
            </a:pPr>
            <a:r>
              <a:rPr lang="el-GR" dirty="0" smtClean="0">
                <a:latin typeface="+mj-lt"/>
              </a:rPr>
              <a:t>τότε και η 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A</a:t>
            </a:r>
            <a:r>
              <a:rPr lang="en-US" baseline="30000" dirty="0" smtClean="0">
                <a:latin typeface="+mj-lt"/>
              </a:rPr>
              <a:t>R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= {</a:t>
            </a:r>
            <a:r>
              <a:rPr lang="en-US" dirty="0" smtClean="0">
                <a:latin typeface="+mj-lt"/>
              </a:rPr>
              <a:t>w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w</a:t>
            </a:r>
            <a:r>
              <a:rPr lang="en-US" baseline="-25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…</a:t>
            </a:r>
            <a:r>
              <a:rPr lang="en-US" dirty="0" err="1" smtClean="0">
                <a:latin typeface="+mj-lt"/>
              </a:rPr>
              <a:t>w</a:t>
            </a:r>
            <a:r>
              <a:rPr lang="en-US" baseline="-25000" dirty="0" err="1" smtClean="0">
                <a:latin typeface="+mj-lt"/>
              </a:rPr>
              <a:t>k</a:t>
            </a:r>
            <a:r>
              <a:rPr lang="en-US" dirty="0" smtClean="0">
                <a:latin typeface="+mj-lt"/>
              </a:rPr>
              <a:t> | w</a:t>
            </a:r>
            <a:r>
              <a:rPr lang="en-US" baseline="-25000" dirty="0" smtClean="0">
                <a:latin typeface="+mj-lt"/>
              </a:rPr>
              <a:t>k</a:t>
            </a:r>
            <a:r>
              <a:rPr lang="en-US" dirty="0" smtClean="0">
                <a:latin typeface="+mj-lt"/>
              </a:rPr>
              <a:t>w</a:t>
            </a:r>
            <a:r>
              <a:rPr lang="en-US" baseline="-25000" dirty="0" smtClean="0">
                <a:latin typeface="+mj-lt"/>
              </a:rPr>
              <a:t>k-1</a:t>
            </a:r>
            <a:r>
              <a:rPr lang="en-US" dirty="0" smtClean="0">
                <a:latin typeface="+mj-lt"/>
              </a:rPr>
              <a:t>…</a:t>
            </a:r>
            <a:r>
              <a:rPr lang="en-US" dirty="0">
                <a:latin typeface="+mj-lt"/>
              </a:rPr>
              <a:t>w</a:t>
            </a:r>
            <a:r>
              <a:rPr lang="en-US" baseline="-25000" dirty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∈ A</a:t>
            </a:r>
            <a:r>
              <a:rPr lang="en-US" dirty="0" smtClean="0">
                <a:latin typeface="+mj-lt"/>
              </a:rPr>
              <a:t>}</a:t>
            </a:r>
            <a:endParaRPr lang="el-GR" dirty="0" smtClean="0">
              <a:latin typeface="+mj-lt"/>
            </a:endParaRPr>
          </a:p>
          <a:p>
            <a:pPr marL="0" indent="0" algn="ctr">
              <a:buNone/>
            </a:pPr>
            <a:r>
              <a:rPr lang="el-GR" dirty="0">
                <a:latin typeface="+mj-lt"/>
              </a:rPr>
              <a:t>ε</a:t>
            </a:r>
            <a:r>
              <a:rPr lang="el-GR" dirty="0" smtClean="0">
                <a:latin typeface="+mj-lt"/>
              </a:rPr>
              <a:t>ίναι κανονική γλώσσα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8335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949" y="1219200"/>
            <a:ext cx="3048000" cy="4068762"/>
          </a:xfrm>
        </p:spPr>
        <p:txBody>
          <a:bodyPr/>
          <a:lstStyle/>
          <a:p>
            <a:r>
              <a:rPr lang="el-GR" dirty="0" smtClean="0"/>
              <a:t>Παράδειγμα (010110)</a:t>
            </a:r>
            <a:endParaRPr lang="el-G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120" y="526431"/>
            <a:ext cx="5512540" cy="611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1"/>
            <a:ext cx="4648200" cy="900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6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(</a:t>
            </a:r>
            <a:r>
              <a:rPr lang="el-GR" dirty="0" err="1" smtClean="0"/>
              <a:t>μονοσυμβολικό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85784"/>
            <a:ext cx="5734050" cy="48816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5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Τυπικός Ορισμός </a:t>
            </a:r>
            <a:r>
              <a:rPr lang="el-GR" dirty="0" err="1" smtClean="0"/>
              <a:t>μΝΠΑ</a:t>
            </a:r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1600201"/>
            <a:ext cx="5368871" cy="41679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74033"/>
            <a:ext cx="6783388" cy="165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394" y="3138489"/>
            <a:ext cx="2686050" cy="42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481" y="3140686"/>
            <a:ext cx="144780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53" y="3957639"/>
            <a:ext cx="4620270" cy="23909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24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Τυπικός ορισμός υπολογισμού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Πανομοιότυπος με </a:t>
            </a:r>
            <a:r>
              <a:rPr lang="el-GR" dirty="0" smtClean="0"/>
              <a:t>αυτόν των </a:t>
            </a:r>
            <a:r>
              <a:rPr lang="el-GR" dirty="0" err="1" smtClean="0"/>
              <a:t>μΝΠΑ</a:t>
            </a:r>
            <a:endParaRPr lang="el-GR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742" y="2667000"/>
            <a:ext cx="8281458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31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8757"/>
            <a:ext cx="10515600" cy="54182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l-GR" sz="3200" dirty="0">
                <a:latin typeface="+mj-lt"/>
              </a:rPr>
              <a:t>Είναι ένα </a:t>
            </a:r>
            <a:r>
              <a:rPr lang="el-GR" sz="3200" dirty="0" err="1">
                <a:latin typeface="+mj-lt"/>
              </a:rPr>
              <a:t>μΝΠΑ</a:t>
            </a:r>
            <a:r>
              <a:rPr lang="el-GR" sz="3200" dirty="0">
                <a:latin typeface="+mj-lt"/>
              </a:rPr>
              <a:t> υπολογιστικά ισχυρότερο από ένα ΝΠΑ</a:t>
            </a:r>
            <a:r>
              <a:rPr lang="en-US" sz="3200" dirty="0">
                <a:latin typeface="+mj-lt"/>
              </a:rPr>
              <a:t>;</a:t>
            </a:r>
            <a:endParaRPr lang="el-GR" sz="3200" dirty="0">
              <a:latin typeface="+mj-lt"/>
            </a:endParaRPr>
          </a:p>
          <a:p>
            <a:pPr marL="0" indent="0" algn="ctr">
              <a:buNone/>
            </a:pPr>
            <a:endParaRPr lang="el-G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729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311"/>
            <a:ext cx="10515600" cy="52236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l-GR" sz="3600" b="1" dirty="0" smtClean="0">
                <a:latin typeface="+mj-lt"/>
              </a:rPr>
              <a:t>Ορισμός</a:t>
            </a:r>
            <a:r>
              <a:rPr lang="en-US" sz="3600" b="1" dirty="0" smtClean="0">
                <a:latin typeface="+mj-lt"/>
              </a:rPr>
              <a:t>:</a:t>
            </a:r>
            <a:r>
              <a:rPr lang="el-GR" sz="3600" b="1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Δύο αυτόματα είναι ισοδύναμα αν αναγνωρίζουν την ίδια γλώσσα</a:t>
            </a:r>
          </a:p>
          <a:p>
            <a:pPr marL="0" indent="0" algn="ctr">
              <a:buNone/>
            </a:pPr>
            <a:endParaRPr lang="el-GR" sz="3600" dirty="0" smtClean="0">
              <a:latin typeface="+mj-lt"/>
            </a:endParaRPr>
          </a:p>
          <a:p>
            <a:pPr marL="0" indent="0" algn="ctr">
              <a:buNone/>
            </a:pPr>
            <a:r>
              <a:rPr lang="el-GR" sz="3600" b="1" dirty="0" smtClean="0">
                <a:latin typeface="+mj-lt"/>
              </a:rPr>
              <a:t> Θεώρημα</a:t>
            </a:r>
            <a:r>
              <a:rPr lang="en-US" sz="3600" b="1" dirty="0" smtClean="0">
                <a:latin typeface="+mj-lt"/>
              </a:rPr>
              <a:t>: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Κάθε </a:t>
            </a:r>
            <a:r>
              <a:rPr lang="el-GR" sz="3600" dirty="0" err="1" smtClean="0">
                <a:latin typeface="+mj-lt"/>
              </a:rPr>
              <a:t>μΝΠΑ</a:t>
            </a:r>
            <a:r>
              <a:rPr lang="el-GR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έχει ένα ισοδύναμο </a:t>
            </a:r>
            <a:r>
              <a:rPr lang="el-GR" sz="3600" dirty="0" smtClean="0">
                <a:latin typeface="+mj-lt"/>
              </a:rPr>
              <a:t>Ν</a:t>
            </a:r>
            <a:r>
              <a:rPr lang="el-GR" sz="3600" dirty="0" smtClean="0">
                <a:latin typeface="+mj-lt"/>
              </a:rPr>
              <a:t>ΠΑ (και αντίστροφα)</a:t>
            </a:r>
            <a:endParaRPr lang="el-GR" sz="3600" dirty="0" smtClean="0">
              <a:latin typeface="+mj-lt"/>
            </a:endParaRPr>
          </a:p>
          <a:p>
            <a:pPr marL="0" indent="0" algn="ctr">
              <a:buNone/>
            </a:pPr>
            <a:endParaRPr lang="en-US" sz="3600" dirty="0" smtClean="0">
              <a:latin typeface="+mj-lt"/>
            </a:endParaRPr>
          </a:p>
          <a:p>
            <a:pPr marL="0" indent="0" algn="ctr">
              <a:buNone/>
            </a:pPr>
            <a:r>
              <a:rPr lang="el-GR" sz="3600" b="1" dirty="0" smtClean="0">
                <a:latin typeface="+mj-lt"/>
              </a:rPr>
              <a:t>Πόρισμα</a:t>
            </a:r>
            <a:r>
              <a:rPr lang="en-US" sz="3600" dirty="0" smtClean="0">
                <a:latin typeface="+mj-lt"/>
              </a:rPr>
              <a:t>:</a:t>
            </a:r>
            <a:r>
              <a:rPr lang="el-GR" sz="3600" dirty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Μια γλώσσα είναι κανονική αν υπάρχει </a:t>
            </a:r>
            <a:r>
              <a:rPr lang="el-GR" sz="3600" dirty="0" smtClean="0">
                <a:latin typeface="+mj-lt"/>
              </a:rPr>
              <a:t>κάποιο </a:t>
            </a:r>
            <a:r>
              <a:rPr lang="el-GR" sz="3600" dirty="0" err="1" smtClean="0">
                <a:latin typeface="+mj-lt"/>
              </a:rPr>
              <a:t>μΝΠΑ</a:t>
            </a:r>
            <a:r>
              <a:rPr lang="el-GR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που την αναγνωρίζει</a:t>
            </a:r>
            <a:endParaRPr lang="el-GR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604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545</Words>
  <Application>Microsoft Office PowerPoint</Application>
  <PresentationFormat>Widescreen</PresentationFormat>
  <Paragraphs>71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Office Theme</vt:lpstr>
      <vt:lpstr>Θεωρία Υπολογισμού</vt:lpstr>
      <vt:lpstr>Κλειστότητα κανονικών γλωσσών</vt:lpstr>
      <vt:lpstr>Παράδειγμα (010110)</vt:lpstr>
      <vt:lpstr>Παράδειγμα (μονοσυμβολικό)</vt:lpstr>
      <vt:lpstr>Τυπικός Ορισμός μΝΠΑ</vt:lpstr>
      <vt:lpstr>Παράδειγμα</vt:lpstr>
      <vt:lpstr>Τυπικός ορισμός υπολογισμού</vt:lpstr>
      <vt:lpstr>PowerPoint Presentation</vt:lpstr>
      <vt:lpstr>PowerPoint Presentation</vt:lpstr>
      <vt:lpstr>ΝΠΑ ισοδύναμο μΝΠΑ</vt:lpstr>
      <vt:lpstr>μΝΠΑ ισοδύναμο ΝΠΑ</vt:lpstr>
      <vt:lpstr>μΝΠΑ ισοδύναμο ΝΠΑ</vt:lpstr>
      <vt:lpstr>μΝΠΑ ισοδύναμο ΝΠΑ</vt:lpstr>
      <vt:lpstr>Παράδειγμα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87</cp:revision>
  <dcterms:created xsi:type="dcterms:W3CDTF">2013-02-09T11:24:04Z</dcterms:created>
  <dcterms:modified xsi:type="dcterms:W3CDTF">2013-02-27T05:57:06Z</dcterms:modified>
</cp:coreProperties>
</file>