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330" r:id="rId3"/>
    <p:sldId id="325" r:id="rId4"/>
    <p:sldId id="322" r:id="rId5"/>
    <p:sldId id="321" r:id="rId6"/>
    <p:sldId id="323" r:id="rId7"/>
    <p:sldId id="331" r:id="rId8"/>
    <p:sldId id="332" r:id="rId9"/>
    <p:sldId id="329" r:id="rId10"/>
    <p:sldId id="328" r:id="rId11"/>
    <p:sldId id="334" r:id="rId12"/>
    <p:sldId id="335" r:id="rId13"/>
    <p:sldId id="336" r:id="rId14"/>
    <p:sldId id="337" r:id="rId15"/>
    <p:sldId id="338" r:id="rId16"/>
    <p:sldId id="339" r:id="rId17"/>
    <p:sldId id="340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92" autoAdjust="0"/>
    <p:restoredTop sz="75453" autoAdjust="0"/>
  </p:normalViewPr>
  <p:slideViewPr>
    <p:cSldViewPr snapToGrid="0">
      <p:cViewPr varScale="1">
        <p:scale>
          <a:sx n="58" d="100"/>
          <a:sy n="58" d="100"/>
        </p:scale>
        <p:origin x="42" y="174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accepts</a:t>
            </a:r>
            <a:r>
              <a:rPr lang="el-G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strings of the form Ok where k is a multiple of 2 or 3.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052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895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Πεπερασμένα Αυτόματα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Ανταιτιοκρατικα</a:t>
            </a:r>
            <a:r>
              <a:rPr lang="el-GR" dirty="0" smtClean="0"/>
              <a:t> πεπερασμένα αυτόματα</a:t>
            </a:r>
            <a:endParaRPr lang="el-GR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24348"/>
            <a:ext cx="8229600" cy="1594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81200" y="4752271"/>
            <a:ext cx="8473440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>
                <a:solidFill>
                  <a:prstClr val="black"/>
                </a:solidFill>
              </a:rPr>
              <a:t>Από μια κατάσταση ξεκινούν περισσότερα από ένα βέλη μετάβασης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>
                <a:solidFill>
                  <a:prstClr val="black"/>
                </a:solidFill>
              </a:rPr>
              <a:t>Η κενή λέξη ε</a:t>
            </a:r>
          </a:p>
        </p:txBody>
      </p:sp>
    </p:spTree>
    <p:extLst>
      <p:ext uri="{BB962C8B-B14F-4D97-AF65-F5344CB8AC3E}">
        <p14:creationId xmlns:p14="http://schemas.microsoft.com/office/powerpoint/2010/main" val="7109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Υπολογισμοί</a:t>
            </a:r>
            <a:endParaRPr lang="el-G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828801"/>
            <a:ext cx="409524" cy="424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1772195"/>
            <a:ext cx="24860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5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949" y="1219200"/>
            <a:ext cx="3048000" cy="4068762"/>
          </a:xfrm>
        </p:spPr>
        <p:txBody>
          <a:bodyPr/>
          <a:lstStyle/>
          <a:p>
            <a:r>
              <a:rPr lang="el-GR" dirty="0" smtClean="0"/>
              <a:t>Παράδειγμα (010110)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20" y="526431"/>
            <a:ext cx="5512540" cy="611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1"/>
            <a:ext cx="4648200" cy="900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6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Αναγνωρίζει λέξεις με 1 στην </a:t>
            </a:r>
            <a:r>
              <a:rPr lang="el-GR" dirty="0"/>
              <a:t>τ</a:t>
            </a:r>
            <a:r>
              <a:rPr lang="el-GR" dirty="0" smtClean="0"/>
              <a:t>ρίτη θέση </a:t>
            </a:r>
          </a:p>
          <a:p>
            <a:pPr marL="0" indent="0" algn="ctr">
              <a:buNone/>
            </a:pPr>
            <a:r>
              <a:rPr lang="el-GR" dirty="0" smtClean="0"/>
              <a:t>(από το τέλος)</a:t>
            </a:r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3276600"/>
            <a:ext cx="8856663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7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(συνέχεια)</a:t>
            </a:r>
            <a:endParaRPr lang="el-G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7" y="1877468"/>
            <a:ext cx="8114286" cy="39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4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4572000"/>
            <a:ext cx="8856663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710" y="1752600"/>
            <a:ext cx="8856663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1"/>
            <a:ext cx="8305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            </a:t>
            </a:r>
            <a:r>
              <a:rPr lang="el-GR" dirty="0" smtClean="0"/>
              <a:t>Αναγνωρίζει λέξεις με 1 στην </a:t>
            </a:r>
            <a:r>
              <a:rPr lang="el-GR" dirty="0"/>
              <a:t>τ</a:t>
            </a:r>
            <a:r>
              <a:rPr lang="el-GR" dirty="0" smtClean="0"/>
              <a:t>ρίτη θέση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l-GR" dirty="0" smtClean="0"/>
              <a:t>Αναγνωρίζει </a:t>
            </a:r>
            <a:r>
              <a:rPr lang="el-GR" dirty="0"/>
              <a:t>λέξεις</a:t>
            </a:r>
            <a:r>
              <a:rPr lang="el-GR" dirty="0" smtClean="0"/>
              <a:t> </a:t>
            </a:r>
            <a:r>
              <a:rPr lang="en-US" dirty="0" smtClean="0"/>
              <a:t>;;;</a:t>
            </a: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66869" y="516764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, </a:t>
            </a:r>
            <a:r>
              <a:rPr lang="el-GR" sz="2800" dirty="0">
                <a:solidFill>
                  <a:srgbClr val="FF0000"/>
                </a:solidFill>
              </a:rPr>
              <a:t>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78388" y="5200441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, </a:t>
            </a:r>
            <a:r>
              <a:rPr lang="el-GR" sz="2800" dirty="0">
                <a:solidFill>
                  <a:srgbClr val="FF0000"/>
                </a:solidFill>
              </a:rPr>
              <a:t>ε</a:t>
            </a:r>
            <a:endParaRPr lang="el-G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(</a:t>
            </a:r>
            <a:r>
              <a:rPr lang="el-GR" dirty="0" err="1" smtClean="0"/>
              <a:t>μονοσυμβολικό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85784"/>
            <a:ext cx="5734050" cy="4881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5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4" y="1576389"/>
            <a:ext cx="3762375" cy="3705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ε</a:t>
            </a:r>
            <a:r>
              <a:rPr lang="en-US" dirty="0" smtClean="0"/>
              <a:t>, a, baba, baa</a:t>
            </a:r>
          </a:p>
          <a:p>
            <a:pPr marL="0" indent="0">
              <a:buNone/>
            </a:pPr>
            <a:r>
              <a:rPr lang="en-US" dirty="0" smtClean="0"/>
              <a:t>b, </a:t>
            </a:r>
            <a:r>
              <a:rPr lang="en-US" dirty="0" smtClean="0"/>
              <a:t>bb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853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211"/>
            <a:ext cx="10515600" cy="53017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4800" dirty="0" smtClean="0"/>
              <a:t>Η κλάση των κανονικών γλωσσών είναι κλειστή ως προς την ένωση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17346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l-GR" baseline="-25000" dirty="0"/>
              <a:t>1</a:t>
            </a:r>
            <a:r>
              <a:rPr lang="en-US" dirty="0"/>
              <a:t>, L</a:t>
            </a:r>
            <a:r>
              <a:rPr lang="el-GR" baseline="-25000" dirty="0"/>
              <a:t>2 </a:t>
            </a:r>
            <a:r>
              <a:rPr lang="el-GR" dirty="0"/>
              <a:t> κανονικές -&gt; </a:t>
            </a:r>
            <a:r>
              <a:rPr lang="en-US" dirty="0"/>
              <a:t>L=L</a:t>
            </a:r>
            <a:r>
              <a:rPr lang="el-GR" baseline="-25000" dirty="0"/>
              <a:t>1</a:t>
            </a:r>
            <a:r>
              <a:rPr lang="en-US" dirty="0"/>
              <a:t>UL</a:t>
            </a:r>
            <a:r>
              <a:rPr lang="el-GR" baseline="-25000" dirty="0"/>
              <a:t>2 </a:t>
            </a:r>
            <a:r>
              <a:rPr lang="en-US" baseline="-25000" dirty="0"/>
              <a:t>  </a:t>
            </a:r>
            <a:r>
              <a:rPr lang="el-GR" dirty="0" smtClean="0"/>
              <a:t>κανονική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600" dirty="0" smtClean="0"/>
              <a:t>P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= {Q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</a:t>
            </a:r>
            <a:r>
              <a:rPr lang="el-GR" sz="3600" dirty="0" smtClean="0"/>
              <a:t>Σ</a:t>
            </a:r>
            <a:r>
              <a:rPr lang="el-GR" sz="3600" baseline="-25000" dirty="0" smtClean="0"/>
              <a:t>1</a:t>
            </a:r>
            <a:r>
              <a:rPr lang="el-GR" sz="3600" dirty="0" smtClean="0"/>
              <a:t>,δ,</a:t>
            </a:r>
            <a:r>
              <a:rPr lang="en-US" sz="3600" dirty="0" smtClean="0"/>
              <a:t>q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,F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}</a:t>
            </a:r>
          </a:p>
          <a:p>
            <a:pPr marL="0" indent="0" algn="ctr">
              <a:buNone/>
            </a:pPr>
            <a:r>
              <a:rPr lang="en-US" sz="3600" dirty="0" smtClean="0"/>
              <a:t>P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/>
              <a:t>= {</a:t>
            </a:r>
            <a:r>
              <a:rPr lang="en-US" sz="3600" dirty="0" smtClean="0"/>
              <a:t>Q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</a:t>
            </a:r>
            <a:r>
              <a:rPr lang="el-GR" sz="3600" dirty="0" smtClean="0"/>
              <a:t>Σ</a:t>
            </a:r>
            <a:r>
              <a:rPr lang="en-US" sz="3600" baseline="-25000" dirty="0" smtClean="0"/>
              <a:t>2</a:t>
            </a:r>
            <a:r>
              <a:rPr lang="el-GR" sz="3600" dirty="0" smtClean="0"/>
              <a:t>,δ,</a:t>
            </a:r>
            <a:r>
              <a:rPr lang="en-US" sz="3600" dirty="0" smtClean="0"/>
              <a:t>q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,F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}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P </a:t>
            </a:r>
            <a:r>
              <a:rPr lang="en-US" sz="3600" dirty="0"/>
              <a:t>= {</a:t>
            </a:r>
            <a:r>
              <a:rPr lang="en-US" sz="3600" dirty="0" smtClean="0"/>
              <a:t>Q,</a:t>
            </a:r>
            <a:r>
              <a:rPr lang="el-GR" sz="3600" dirty="0" err="1" smtClean="0"/>
              <a:t>Σ,δ</a:t>
            </a:r>
            <a:r>
              <a:rPr lang="el-GR" sz="3600" dirty="0" smtClean="0"/>
              <a:t>,</a:t>
            </a:r>
            <a:r>
              <a:rPr lang="en-US" sz="3600" dirty="0" err="1" smtClean="0"/>
              <a:t>q,F</a:t>
            </a:r>
            <a:r>
              <a:rPr lang="en-US" sz="3600" dirty="0" smtClean="0"/>
              <a:t>}</a:t>
            </a:r>
            <a:endParaRPr lang="el-GR" sz="3600" dirty="0"/>
          </a:p>
          <a:p>
            <a:pPr marL="0" indent="0" algn="ctr">
              <a:buNone/>
            </a:pPr>
            <a:endParaRPr lang="el-GR" sz="3600" dirty="0"/>
          </a:p>
          <a:p>
            <a:pPr marL="0" indent="0" algn="ctr">
              <a:buNone/>
            </a:pPr>
            <a:endParaRPr lang="el-GR" sz="3600" dirty="0"/>
          </a:p>
        </p:txBody>
      </p:sp>
      <p:sp>
        <p:nvSpPr>
          <p:cNvPr id="4" name="Down Arrow 3"/>
          <p:cNvSpPr/>
          <p:nvPr/>
        </p:nvSpPr>
        <p:spPr>
          <a:xfrm>
            <a:off x="5906588" y="3740037"/>
            <a:ext cx="378823" cy="522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902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2962"/>
            <a:ext cx="10515600" cy="485400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400" dirty="0"/>
              <a:t>Q = {(r</a:t>
            </a:r>
            <a:r>
              <a:rPr lang="pt-BR" sz="5400" baseline="-25000" dirty="0"/>
              <a:t>1</a:t>
            </a:r>
            <a:r>
              <a:rPr lang="pt-BR" sz="5400" dirty="0"/>
              <a:t>, r</a:t>
            </a:r>
            <a:r>
              <a:rPr lang="pt-BR" sz="5400" baseline="-25000" dirty="0"/>
              <a:t>2</a:t>
            </a:r>
            <a:r>
              <a:rPr lang="pt-BR" sz="5400" dirty="0"/>
              <a:t>) | r</a:t>
            </a:r>
            <a:r>
              <a:rPr lang="pt-BR" sz="5400" baseline="-25000" dirty="0"/>
              <a:t>1</a:t>
            </a:r>
            <a:r>
              <a:rPr lang="pt-BR" sz="5400" dirty="0"/>
              <a:t> ∈ Q</a:t>
            </a:r>
            <a:r>
              <a:rPr lang="pt-BR" sz="5400" baseline="-25000" dirty="0"/>
              <a:t>1</a:t>
            </a:r>
            <a:r>
              <a:rPr lang="pt-BR" sz="5400" dirty="0"/>
              <a:t> </a:t>
            </a:r>
            <a:r>
              <a:rPr lang="el-GR" sz="5400" dirty="0" smtClean="0"/>
              <a:t>και </a:t>
            </a:r>
            <a:r>
              <a:rPr lang="pt-BR" sz="5400" dirty="0" smtClean="0"/>
              <a:t>r</a:t>
            </a:r>
            <a:r>
              <a:rPr lang="pt-BR" sz="5400" baseline="-25000" dirty="0" smtClean="0"/>
              <a:t>2</a:t>
            </a:r>
            <a:r>
              <a:rPr lang="pt-BR" sz="5400" dirty="0" smtClean="0"/>
              <a:t> </a:t>
            </a:r>
            <a:r>
              <a:rPr lang="pt-BR" sz="5400" dirty="0"/>
              <a:t>∈ Q</a:t>
            </a:r>
            <a:r>
              <a:rPr lang="pt-BR" sz="5400" baseline="-25000" dirty="0"/>
              <a:t>2</a:t>
            </a:r>
            <a:r>
              <a:rPr lang="pt-BR" sz="5400" dirty="0"/>
              <a:t>}</a:t>
            </a:r>
          </a:p>
          <a:p>
            <a:pPr marL="0" indent="0" algn="ctr">
              <a:buNone/>
            </a:pPr>
            <a:r>
              <a:rPr lang="pt-BR" sz="5400" dirty="0"/>
              <a:t>Σ = Σ</a:t>
            </a:r>
            <a:r>
              <a:rPr lang="pt-BR" sz="5400" baseline="-25000" dirty="0"/>
              <a:t>1</a:t>
            </a:r>
            <a:r>
              <a:rPr lang="pt-BR" sz="5400" dirty="0"/>
              <a:t> ∪ Σ</a:t>
            </a:r>
            <a:r>
              <a:rPr lang="pt-BR" sz="5400" baseline="-25000" dirty="0"/>
              <a:t>2</a:t>
            </a:r>
          </a:p>
          <a:p>
            <a:pPr marL="0" indent="0" algn="ctr">
              <a:buNone/>
            </a:pPr>
            <a:r>
              <a:rPr lang="pt-BR" sz="5400" dirty="0"/>
              <a:t>δ</a:t>
            </a:r>
            <a:r>
              <a:rPr lang="pt-BR" sz="5400" dirty="0" smtClean="0"/>
              <a:t>((</a:t>
            </a:r>
            <a:r>
              <a:rPr lang="pt-BR" sz="5400" dirty="0"/>
              <a:t>r</a:t>
            </a:r>
            <a:r>
              <a:rPr lang="pt-BR" sz="5400" baseline="-25000" dirty="0"/>
              <a:t>1</a:t>
            </a:r>
            <a:r>
              <a:rPr lang="pt-BR" sz="5400" dirty="0"/>
              <a:t>, r</a:t>
            </a:r>
            <a:r>
              <a:rPr lang="pt-BR" sz="5400" baseline="-25000" dirty="0"/>
              <a:t>2</a:t>
            </a:r>
            <a:r>
              <a:rPr lang="pt-BR" sz="5400" dirty="0" smtClean="0"/>
              <a:t>), </a:t>
            </a:r>
            <a:r>
              <a:rPr lang="pt-BR" sz="5400" dirty="0"/>
              <a:t>a) = (</a:t>
            </a:r>
            <a:r>
              <a:rPr lang="pt-BR" sz="5400" dirty="0" smtClean="0"/>
              <a:t>δ</a:t>
            </a:r>
            <a:r>
              <a:rPr lang="pt-BR" sz="5400" baseline="-25000" dirty="0" smtClean="0"/>
              <a:t>1</a:t>
            </a:r>
            <a:r>
              <a:rPr lang="pt-BR" sz="5400" dirty="0" smtClean="0"/>
              <a:t>(</a:t>
            </a:r>
            <a:r>
              <a:rPr lang="pt-BR" sz="5400" dirty="0"/>
              <a:t>r</a:t>
            </a:r>
            <a:r>
              <a:rPr lang="pt-BR" sz="5400" baseline="-25000" dirty="0"/>
              <a:t>1</a:t>
            </a:r>
            <a:r>
              <a:rPr lang="pt-BR" sz="5400" dirty="0" smtClean="0"/>
              <a:t>, </a:t>
            </a:r>
            <a:r>
              <a:rPr lang="pt-BR" sz="5400" dirty="0"/>
              <a:t>a), δ</a:t>
            </a:r>
            <a:r>
              <a:rPr lang="pt-BR" sz="5400" baseline="-25000" dirty="0"/>
              <a:t>2</a:t>
            </a:r>
            <a:r>
              <a:rPr lang="pt-BR" sz="5400" dirty="0"/>
              <a:t>(r</a:t>
            </a:r>
            <a:r>
              <a:rPr lang="pt-BR" sz="5400" baseline="-25000" dirty="0"/>
              <a:t>2</a:t>
            </a:r>
            <a:r>
              <a:rPr lang="pt-BR" sz="5400" dirty="0"/>
              <a:t>, a))</a:t>
            </a:r>
          </a:p>
          <a:p>
            <a:pPr marL="0" indent="0" algn="ctr">
              <a:buNone/>
            </a:pPr>
            <a:r>
              <a:rPr lang="pt-BR" sz="5400" dirty="0"/>
              <a:t>q</a:t>
            </a:r>
            <a:r>
              <a:rPr lang="pt-BR" sz="5400" baseline="-25000" dirty="0"/>
              <a:t>0</a:t>
            </a:r>
            <a:r>
              <a:rPr lang="pt-BR" sz="5400" dirty="0"/>
              <a:t> = (q</a:t>
            </a:r>
            <a:r>
              <a:rPr lang="pt-BR" sz="5400" baseline="-25000" dirty="0"/>
              <a:t>1</a:t>
            </a:r>
            <a:r>
              <a:rPr lang="pt-BR" sz="5400" dirty="0"/>
              <a:t>, q</a:t>
            </a:r>
            <a:r>
              <a:rPr lang="pt-BR" sz="5400" baseline="-25000" dirty="0"/>
              <a:t>2</a:t>
            </a:r>
            <a:r>
              <a:rPr lang="pt-BR" sz="5400" dirty="0"/>
              <a:t>)</a:t>
            </a:r>
          </a:p>
          <a:p>
            <a:pPr marL="0" indent="0" algn="ctr">
              <a:buNone/>
            </a:pPr>
            <a:r>
              <a:rPr lang="pt-BR" sz="5400" dirty="0"/>
              <a:t>F = </a:t>
            </a:r>
            <a:r>
              <a:rPr lang="pt-BR" sz="5400" dirty="0" smtClean="0"/>
              <a:t>{(</a:t>
            </a:r>
            <a:r>
              <a:rPr lang="pt-BR" sz="5400" dirty="0"/>
              <a:t>r</a:t>
            </a:r>
            <a:r>
              <a:rPr lang="pt-BR" sz="5400" baseline="-25000" dirty="0"/>
              <a:t>1</a:t>
            </a:r>
            <a:r>
              <a:rPr lang="pt-BR" sz="5400" dirty="0"/>
              <a:t>, r</a:t>
            </a:r>
            <a:r>
              <a:rPr lang="pt-BR" sz="5400" baseline="-25000" dirty="0"/>
              <a:t>2</a:t>
            </a:r>
            <a:r>
              <a:rPr lang="pt-BR" sz="5400" dirty="0" smtClean="0"/>
              <a:t>) </a:t>
            </a:r>
            <a:r>
              <a:rPr lang="pt-BR" sz="5400" dirty="0"/>
              <a:t>| r</a:t>
            </a:r>
            <a:r>
              <a:rPr lang="pt-BR" sz="5400" baseline="-25000" dirty="0"/>
              <a:t>1</a:t>
            </a:r>
            <a:r>
              <a:rPr lang="pt-BR" sz="5400" dirty="0"/>
              <a:t> ∈ F</a:t>
            </a:r>
            <a:r>
              <a:rPr lang="pt-BR" sz="5400" baseline="-25000" dirty="0"/>
              <a:t>1</a:t>
            </a:r>
            <a:r>
              <a:rPr lang="pt-BR" sz="5400" dirty="0"/>
              <a:t> </a:t>
            </a:r>
            <a:r>
              <a:rPr lang="el-GR" sz="5400" dirty="0" smtClean="0"/>
              <a:t>ή </a:t>
            </a:r>
            <a:r>
              <a:rPr lang="pt-BR" sz="5400" dirty="0" smtClean="0"/>
              <a:t>r</a:t>
            </a:r>
            <a:r>
              <a:rPr lang="pt-BR" sz="5400" baseline="-25000" dirty="0" smtClean="0"/>
              <a:t>2</a:t>
            </a:r>
            <a:r>
              <a:rPr lang="pt-BR" sz="5400" dirty="0" smtClean="0"/>
              <a:t> </a:t>
            </a:r>
            <a:r>
              <a:rPr lang="pt-BR" sz="5400" dirty="0"/>
              <a:t>∈ F</a:t>
            </a:r>
            <a:r>
              <a:rPr lang="pt-BR" sz="5400" baseline="-25000" dirty="0"/>
              <a:t>2</a:t>
            </a:r>
            <a:r>
              <a:rPr lang="pt-BR" sz="5400" dirty="0"/>
              <a:t>}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86608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</a:t>
            </a:r>
            <a:r>
              <a:rPr lang="el-GR" baseline="-25000" dirty="0"/>
              <a:t>1</a:t>
            </a:r>
            <a:r>
              <a:rPr lang="en-US" dirty="0" smtClean="0"/>
              <a:t>, L</a:t>
            </a:r>
            <a:r>
              <a:rPr lang="el-GR" baseline="-25000" dirty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l-GR" dirty="0"/>
              <a:t>κανονικές </a:t>
            </a:r>
            <a:r>
              <a:rPr lang="el-GR" dirty="0" smtClean="0"/>
              <a:t>-&gt; </a:t>
            </a:r>
            <a:r>
              <a:rPr lang="en-US" dirty="0"/>
              <a:t>L</a:t>
            </a:r>
            <a:r>
              <a:rPr lang="el-GR" baseline="-25000" dirty="0" smtClean="0"/>
              <a:t>1</a:t>
            </a:r>
            <a:r>
              <a:rPr lang="en-US" dirty="0" smtClean="0"/>
              <a:t>UL</a:t>
            </a:r>
            <a:r>
              <a:rPr lang="el-GR" baseline="-25000" dirty="0"/>
              <a:t>2 </a:t>
            </a:r>
            <a:r>
              <a:rPr lang="en-US" baseline="-25000" dirty="0" smtClean="0"/>
              <a:t>  </a:t>
            </a:r>
            <a:r>
              <a:rPr lang="el-GR" dirty="0" smtClean="0"/>
              <a:t>κανονική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L</a:t>
            </a:r>
            <a:r>
              <a:rPr lang="el-GR" sz="3200" baseline="-25000" dirty="0" smtClean="0"/>
              <a:t>1</a:t>
            </a:r>
            <a:r>
              <a:rPr lang="en-US" sz="3200" dirty="0" smtClean="0"/>
              <a:t> </a:t>
            </a:r>
            <a:r>
              <a:rPr lang="en-US" sz="3200" dirty="0"/>
              <a:t>= {w | |w| </a:t>
            </a:r>
            <a:r>
              <a:rPr lang="el-GR" sz="3200" dirty="0"/>
              <a:t>μονό και ξεκινά με «0» </a:t>
            </a:r>
            <a:r>
              <a:rPr lang="el-GR" sz="3200" dirty="0" smtClean="0"/>
              <a:t>ή ζυγό </a:t>
            </a:r>
            <a:r>
              <a:rPr lang="el-GR" sz="3200" dirty="0"/>
              <a:t>και ξεκινά με «</a:t>
            </a:r>
            <a:r>
              <a:rPr lang="en-US" sz="3200" dirty="0"/>
              <a:t>1</a:t>
            </a:r>
            <a:r>
              <a:rPr lang="el-GR" sz="3200" dirty="0"/>
              <a:t>»</a:t>
            </a:r>
            <a:r>
              <a:rPr lang="en-US" sz="3200" dirty="0" smtClean="0"/>
              <a:t>}</a:t>
            </a:r>
            <a:endParaRPr lang="el-GR" sz="3200" dirty="0" smtClean="0"/>
          </a:p>
          <a:p>
            <a:pPr marL="0" indent="0" algn="ctr">
              <a:buNone/>
            </a:pPr>
            <a:r>
              <a:rPr lang="en-US" sz="3200" dirty="0" smtClean="0"/>
              <a:t>L</a:t>
            </a:r>
            <a:r>
              <a:rPr lang="el-GR" sz="3200" baseline="-25000" dirty="0"/>
              <a:t>2</a:t>
            </a:r>
            <a:r>
              <a:rPr lang="en-US" sz="3200" baseline="-25000" dirty="0" smtClean="0"/>
              <a:t> </a:t>
            </a:r>
            <a:r>
              <a:rPr lang="en-US" sz="3200" dirty="0"/>
              <a:t>= {w | w = ε </a:t>
            </a:r>
            <a:r>
              <a:rPr lang="el-GR" sz="3200" dirty="0"/>
              <a:t>ή έχει «1» σε κάθε μονή του θέση</a:t>
            </a:r>
            <a:r>
              <a:rPr lang="en-US" sz="3200" dirty="0"/>
              <a:t>}</a:t>
            </a:r>
            <a:endParaRPr lang="el-GR" sz="3200" dirty="0"/>
          </a:p>
          <a:p>
            <a:pPr marL="0" indent="0" algn="ctr">
              <a:buNone/>
            </a:pPr>
            <a:endParaRPr lang="el-GR" dirty="0">
              <a:solidFill>
                <a:srgbClr val="FF0000"/>
              </a:solidFill>
            </a:endParaRPr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107" y="3136576"/>
            <a:ext cx="4058893" cy="31753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239" y="3136576"/>
            <a:ext cx="3247348" cy="35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5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715" y="330740"/>
            <a:ext cx="7689311" cy="595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0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l-GR" baseline="-25000" dirty="0"/>
              <a:t>1</a:t>
            </a:r>
            <a:r>
              <a:rPr lang="en-US" dirty="0"/>
              <a:t>, L</a:t>
            </a:r>
            <a:r>
              <a:rPr lang="el-GR" baseline="-25000" dirty="0"/>
              <a:t>2 </a:t>
            </a:r>
            <a:r>
              <a:rPr lang="el-GR" dirty="0"/>
              <a:t> κανονικές -&gt; </a:t>
            </a:r>
            <a:r>
              <a:rPr lang="en-US" dirty="0"/>
              <a:t>L</a:t>
            </a:r>
            <a:r>
              <a:rPr lang="el-GR" baseline="-25000" dirty="0" smtClean="0"/>
              <a:t>1</a:t>
            </a:r>
            <a:r>
              <a:rPr lang="en-US" dirty="0" smtClean="0"/>
              <a:t>∩L</a:t>
            </a:r>
            <a:r>
              <a:rPr lang="el-GR" baseline="-25000" dirty="0"/>
              <a:t>2 </a:t>
            </a:r>
            <a:r>
              <a:rPr lang="en-US" baseline="-25000" dirty="0"/>
              <a:t>  </a:t>
            </a:r>
            <a:r>
              <a:rPr lang="el-GR" dirty="0"/>
              <a:t>κανονική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22" y="1846026"/>
            <a:ext cx="5544052" cy="21120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456" y="3680051"/>
            <a:ext cx="5418136" cy="249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6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</a:t>
            </a:r>
            <a:r>
              <a:rPr lang="el-GR" baseline="-25000" dirty="0"/>
              <a:t>1</a:t>
            </a:r>
            <a:r>
              <a:rPr lang="en-US" dirty="0" smtClean="0"/>
              <a:t>, L</a:t>
            </a:r>
            <a:r>
              <a:rPr lang="el-GR" baseline="-25000" dirty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l-GR" dirty="0"/>
              <a:t>κανονικές </a:t>
            </a:r>
            <a:r>
              <a:rPr lang="el-GR" dirty="0" smtClean="0"/>
              <a:t>-&gt; </a:t>
            </a:r>
            <a:r>
              <a:rPr lang="en-US" dirty="0"/>
              <a:t>L</a:t>
            </a:r>
            <a:r>
              <a:rPr lang="el-GR" baseline="-25000" dirty="0" smtClean="0"/>
              <a:t>1</a:t>
            </a:r>
            <a:r>
              <a:rPr lang="en-US" dirty="0" smtClean="0"/>
              <a:t>UL</a:t>
            </a:r>
            <a:r>
              <a:rPr lang="el-GR" baseline="-25000" dirty="0"/>
              <a:t>2 </a:t>
            </a:r>
            <a:r>
              <a:rPr lang="en-US" baseline="-25000" dirty="0" smtClean="0"/>
              <a:t>  </a:t>
            </a:r>
            <a:r>
              <a:rPr lang="el-GR" dirty="0" smtClean="0"/>
              <a:t>κανονική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868" y="1690688"/>
            <a:ext cx="6181048" cy="465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2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4800" dirty="0" smtClean="0"/>
              <a:t>Η κλάση των κανονικών γλωσσών είναι κλειστή ως προς την συναρμογή</a:t>
            </a:r>
            <a:endParaRPr lang="el-GR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139" y="5031785"/>
            <a:ext cx="6741721" cy="68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294</Words>
  <Application>Microsoft Office PowerPoint</Application>
  <PresentationFormat>Widescreen</PresentationFormat>
  <Paragraphs>45</Paragraphs>
  <Slides>17</Slides>
  <Notes>2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Θεωρία Υπολογισμού</vt:lpstr>
      <vt:lpstr>PowerPoint Presentation</vt:lpstr>
      <vt:lpstr>L1, L2  κανονικές -&gt; L=L1UL2   κανονική</vt:lpstr>
      <vt:lpstr>PowerPoint Presentation</vt:lpstr>
      <vt:lpstr>L1, L2  κανονικές -&gt; L1UL2   κανονική</vt:lpstr>
      <vt:lpstr>PowerPoint Presentation</vt:lpstr>
      <vt:lpstr>L1, L2  κανονικές -&gt; L1∩L2   κανονική</vt:lpstr>
      <vt:lpstr>L1, L2  κανονικές -&gt; L1UL2   κανονική</vt:lpstr>
      <vt:lpstr>PowerPoint Presentation</vt:lpstr>
      <vt:lpstr>Ανταιτιοκρατικα πεπερασμένα αυτόματα</vt:lpstr>
      <vt:lpstr>Υπολογισμοί</vt:lpstr>
      <vt:lpstr>Παράδειγμα (010110)</vt:lpstr>
      <vt:lpstr>Παράδειγμα</vt:lpstr>
      <vt:lpstr>Παράδειγμα (συνέχεια)</vt:lpstr>
      <vt:lpstr>Παράδειγμα</vt:lpstr>
      <vt:lpstr>Παράδειγμα (μονοσυμβολικό)</vt:lpstr>
      <vt:lpstr>Παράδειγμα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74</cp:revision>
  <dcterms:created xsi:type="dcterms:W3CDTF">2013-02-09T11:24:04Z</dcterms:created>
  <dcterms:modified xsi:type="dcterms:W3CDTF">2013-02-26T13:49:03Z</dcterms:modified>
</cp:coreProperties>
</file>