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3" r:id="rId2"/>
    <p:sldId id="273" r:id="rId3"/>
    <p:sldId id="274" r:id="rId4"/>
    <p:sldId id="275" r:id="rId5"/>
    <p:sldId id="276" r:id="rId6"/>
    <p:sldId id="277" r:id="rId7"/>
    <p:sldId id="278" r:id="rId8"/>
    <p:sldId id="284" r:id="rId9"/>
    <p:sldId id="279" r:id="rId10"/>
    <p:sldId id="280" r:id="rId11"/>
    <p:sldId id="287" r:id="rId12"/>
    <p:sldId id="285" r:id="rId13"/>
    <p:sldId id="286" r:id="rId14"/>
    <p:sldId id="282" r:id="rId15"/>
    <p:sldId id="288" r:id="rId16"/>
    <p:sldId id="281" r:id="rId17"/>
    <p:sldId id="289" r:id="rId1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9" autoAdjust="0"/>
    <p:restoredTop sz="75453" autoAdjust="0"/>
  </p:normalViewPr>
  <p:slideViewPr>
    <p:cSldViewPr snapToGrid="0">
      <p:cViewPr varScale="1">
        <p:scale>
          <a:sx n="73" d="100"/>
          <a:sy n="73" d="100"/>
        </p:scale>
        <p:origin x="300" y="72"/>
      </p:cViewPr>
      <p:guideLst/>
    </p:cSldViewPr>
  </p:slideViewPr>
  <p:outlineViewPr>
    <p:cViewPr>
      <p:scale>
        <a:sx n="33" d="100"/>
        <a:sy n="33" d="100"/>
      </p:scale>
      <p:origin x="0" y="-1489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15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27D2-A5B1-46C6-8C1D-6B51788FE97E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724BB-5329-4C52-91EF-BD03B8C561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496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7444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039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9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8015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935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409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0355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706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49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738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24A0-76D9-4C9D-8875-224C9782A74D}" type="datetimeFigureOut">
              <a:rPr lang="el-GR" smtClean="0"/>
              <a:t>13/2/2013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B3B5-AD54-4CB9-B20F-B36AA9688DC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954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Θεωρία Υπολογισμού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Εισαγωγή (μέρος 2</a:t>
            </a:r>
            <a:r>
              <a:rPr lang="el-GR" baseline="30000" dirty="0" smtClean="0"/>
              <a:t>ο</a:t>
            </a:r>
            <a:r>
              <a:rPr lang="el-GR" dirty="0" smtClean="0"/>
              <a:t>)</a:t>
            </a:r>
            <a:endParaRPr lang="el-GR" dirty="0"/>
          </a:p>
        </p:txBody>
      </p:sp>
      <p:pic>
        <p:nvPicPr>
          <p:cNvPr id="4" name="2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53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3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Χρειαζόμαστε </a:t>
            </a:r>
            <a:r>
              <a:rPr lang="el-GR" sz="4400" b="1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Αφαίρεση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3200" b="1" dirty="0"/>
              <a:t>Αφαίρεση</a:t>
            </a:r>
            <a:r>
              <a:rPr lang="el-GR" sz="3200" dirty="0"/>
              <a:t> (</a:t>
            </a:r>
            <a:r>
              <a:rPr lang="el-GR" sz="3200" dirty="0" err="1"/>
              <a:t>abstraction</a:t>
            </a:r>
            <a:r>
              <a:rPr lang="el-GR" sz="3200" dirty="0"/>
              <a:t>)</a:t>
            </a:r>
            <a:r>
              <a:rPr lang="en-US" sz="3200" dirty="0"/>
              <a:t>:</a:t>
            </a:r>
            <a:r>
              <a:rPr lang="el-GR" sz="3200" dirty="0"/>
              <a:t> η διάκριση μεταξύ των εξωτερικών ιδιοτήτων μιας οντότητας και των λεπτομερειών της εσωτερικής της σύνθεσης.</a:t>
            </a:r>
          </a:p>
          <a:p>
            <a:pPr marL="0" indent="0">
              <a:buNone/>
            </a:pPr>
            <a:r>
              <a:rPr lang="el-GR" sz="3200" dirty="0"/>
              <a:t/>
            </a:r>
            <a:br>
              <a:rPr lang="el-GR" sz="3200" dirty="0"/>
            </a:br>
            <a:r>
              <a:rPr lang="el-GR" sz="3200" b="1" dirty="0"/>
              <a:t>Αφηρημένα εργαλεία</a:t>
            </a:r>
            <a:r>
              <a:rPr lang="en-US" sz="3200" b="1" dirty="0"/>
              <a:t>:</a:t>
            </a:r>
            <a:r>
              <a:rPr lang="el-GR" sz="3200" dirty="0"/>
              <a:t> τα συστατικά στοιχεία ενός συστήματος, των οποίων</a:t>
            </a:r>
            <a:r>
              <a:rPr lang="en-US" sz="3200" dirty="0"/>
              <a:t> </a:t>
            </a:r>
            <a:r>
              <a:rPr lang="el-GR" sz="3200" dirty="0"/>
              <a:t>αγνοούμε την εσωτερική τους σύνθεση.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173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Χρειαζόμαστε αυστηρούς ορισμούς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286328" cy="2668554"/>
          </a:xfrm>
        </p:spPr>
        <p:txBody>
          <a:bodyPr/>
          <a:lstStyle/>
          <a:p>
            <a:r>
              <a:rPr lang="el-GR" dirty="0" smtClean="0"/>
              <a:t>Σύμβολα </a:t>
            </a:r>
          </a:p>
          <a:p>
            <a:r>
              <a:rPr lang="el-GR" dirty="0" smtClean="0"/>
              <a:t>Αλφάβητα</a:t>
            </a:r>
          </a:p>
          <a:p>
            <a:r>
              <a:rPr lang="el-GR" dirty="0" smtClean="0"/>
              <a:t>Λέξεις</a:t>
            </a:r>
          </a:p>
          <a:p>
            <a:r>
              <a:rPr lang="el-GR" dirty="0" smtClean="0"/>
              <a:t>Πράξεις με λέξεις</a:t>
            </a:r>
          </a:p>
          <a:p>
            <a:r>
              <a:rPr lang="el-GR" dirty="0" smtClean="0"/>
              <a:t>Γλώσσες</a:t>
            </a:r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7931" y="1437718"/>
            <a:ext cx="3225400" cy="12636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096" y="2652825"/>
            <a:ext cx="2918267" cy="1231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67472" y="3042665"/>
            <a:ext cx="3105859" cy="2903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1407" y="4629116"/>
            <a:ext cx="3723449" cy="14515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3" name="Curved Connector 12"/>
          <p:cNvCxnSpPr/>
          <p:nvPr/>
        </p:nvCxnSpPr>
        <p:spPr>
          <a:xfrm rot="10800000">
            <a:off x="2217906" y="3042666"/>
            <a:ext cx="2299420" cy="11723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>
            <a:stCxn id="4" idx="1"/>
          </p:cNvCxnSpPr>
          <p:nvPr/>
        </p:nvCxnSpPr>
        <p:spPr>
          <a:xfrm rot="10800000" flipV="1">
            <a:off x="2762655" y="2069560"/>
            <a:ext cx="5185276" cy="40126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6" idx="1"/>
          </p:cNvCxnSpPr>
          <p:nvPr/>
        </p:nvCxnSpPr>
        <p:spPr>
          <a:xfrm rot="10800000">
            <a:off x="3367616" y="3731743"/>
            <a:ext cx="4699856" cy="762436"/>
          </a:xfrm>
          <a:prstGeom prst="curvedConnector3">
            <a:avLst>
              <a:gd name="adj1" fmla="val 8808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7" idx="0"/>
          </p:cNvCxnSpPr>
          <p:nvPr/>
        </p:nvCxnSpPr>
        <p:spPr>
          <a:xfrm rot="16200000" flipV="1">
            <a:off x="2884170" y="3710154"/>
            <a:ext cx="516156" cy="1321768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78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9624" y="4677207"/>
            <a:ext cx="5112392" cy="1671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Χρειαζόμαστε Μοντέλα</a:t>
            </a:r>
            <a:endParaRPr lang="el-G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483" y="1426769"/>
            <a:ext cx="5159269" cy="9439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344" y="2695941"/>
            <a:ext cx="5159269" cy="16560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2050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Χρειαζόμαστε Μοντέλα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08187"/>
            <a:ext cx="10515600" cy="146877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Αποδέχεται το 12133 </a:t>
            </a:r>
          </a:p>
          <a:p>
            <a:r>
              <a:rPr lang="el-GR" sz="3600" dirty="0" smtClean="0"/>
              <a:t>Απορρίπτει το 31215</a:t>
            </a:r>
            <a:endParaRPr lang="el-GR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509" y="1690688"/>
            <a:ext cx="6213217" cy="24338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779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Χρειαζόμαστε Μοντέλα</a:t>
            </a:r>
            <a:endParaRPr lang="el-GR" dirty="0"/>
          </a:p>
        </p:txBody>
      </p:sp>
      <p:grpSp>
        <p:nvGrpSpPr>
          <p:cNvPr id="4" name="Group 3"/>
          <p:cNvGrpSpPr/>
          <p:nvPr/>
        </p:nvGrpSpPr>
        <p:grpSpPr>
          <a:xfrm>
            <a:off x="2919919" y="2276272"/>
            <a:ext cx="5286413" cy="2996120"/>
            <a:chOff x="1000100" y="3766410"/>
            <a:chExt cx="2071702" cy="1655750"/>
          </a:xfrm>
        </p:grpSpPr>
        <p:sp>
          <p:nvSpPr>
            <p:cNvPr id="5" name="Rectangle 4"/>
            <p:cNvSpPr/>
            <p:nvPr/>
          </p:nvSpPr>
          <p:spPr>
            <a:xfrm>
              <a:off x="1000100" y="4071942"/>
              <a:ext cx="785818" cy="10001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Εμπρός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2800" dirty="0" smtClean="0">
                  <a:solidFill>
                    <a:sysClr val="window" lastClr="FFFFFF"/>
                  </a:solidFill>
                  <a:latin typeface="Calibri"/>
                </a:rPr>
                <a:t>πατάκι</a:t>
              </a:r>
              <a:endPara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85984" y="4071942"/>
              <a:ext cx="785818" cy="10001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Πίσω</a:t>
              </a:r>
              <a:r>
                <a:rPr kumimoji="0" lang="el-GR" sz="2800" b="0" i="0" u="none" strike="noStrike" kern="120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 πατάκι</a:t>
              </a:r>
              <a:endPara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928794" y="3766410"/>
              <a:ext cx="214314" cy="1655750"/>
            </a:xfrm>
            <a:prstGeom prst="rect">
              <a:avLst/>
            </a:prstGeom>
            <a:solidFill>
              <a:srgbClr val="00B05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vert="vert270"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Πόρτα</a:t>
              </a:r>
              <a:endPara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95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Χρειαζόμαστε Μοντέλα</a:t>
            </a:r>
            <a:endParaRPr lang="el-GR" dirty="0"/>
          </a:p>
        </p:txBody>
      </p:sp>
      <p:grpSp>
        <p:nvGrpSpPr>
          <p:cNvPr id="4" name="Group 3"/>
          <p:cNvGrpSpPr/>
          <p:nvPr/>
        </p:nvGrpSpPr>
        <p:grpSpPr>
          <a:xfrm>
            <a:off x="7758379" y="640100"/>
            <a:ext cx="3595421" cy="2101175"/>
            <a:chOff x="1000100" y="3766410"/>
            <a:chExt cx="2071702" cy="1655750"/>
          </a:xfrm>
        </p:grpSpPr>
        <p:sp>
          <p:nvSpPr>
            <p:cNvPr id="5" name="Rectangle 4"/>
            <p:cNvSpPr/>
            <p:nvPr/>
          </p:nvSpPr>
          <p:spPr>
            <a:xfrm>
              <a:off x="1000100" y="4071942"/>
              <a:ext cx="785818" cy="10001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Εμπρός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2800" dirty="0" smtClean="0">
                  <a:solidFill>
                    <a:sysClr val="window" lastClr="FFFFFF"/>
                  </a:solidFill>
                  <a:latin typeface="Calibri"/>
                </a:rPr>
                <a:t>πατάκι</a:t>
              </a:r>
              <a:endPara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85984" y="4071942"/>
              <a:ext cx="785818" cy="1000132"/>
            </a:xfrm>
            <a:prstGeom prst="rect">
              <a:avLst/>
            </a:prstGeom>
            <a:solidFill>
              <a:sysClr val="windowText" lastClr="000000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Πίσω</a:t>
              </a:r>
              <a:r>
                <a:rPr kumimoji="0" lang="el-GR" sz="2800" b="0" i="0" u="none" strike="noStrike" kern="1200" cap="none" spc="0" normalizeH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 πατάκι</a:t>
              </a:r>
              <a:endPara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928794" y="3766410"/>
              <a:ext cx="214314" cy="1655750"/>
            </a:xfrm>
            <a:prstGeom prst="rect">
              <a:avLst/>
            </a:prstGeom>
            <a:solidFill>
              <a:srgbClr val="00B050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vert="vert270" rtlCol="0" anchor="ctr"/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Πόρτα</a:t>
              </a:r>
              <a:endPara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8" name="Oval 7"/>
          <p:cNvSpPr/>
          <p:nvPr/>
        </p:nvSpPr>
        <p:spPr>
          <a:xfrm>
            <a:off x="3190673" y="4416356"/>
            <a:ext cx="1945532" cy="1050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/>
              <a:t>Κλειστό</a:t>
            </a:r>
            <a:endParaRPr lang="el-GR" sz="2800" dirty="0"/>
          </a:p>
        </p:txBody>
      </p:sp>
      <p:sp>
        <p:nvSpPr>
          <p:cNvPr id="10" name="Oval 9"/>
          <p:cNvSpPr/>
          <p:nvPr/>
        </p:nvSpPr>
        <p:spPr>
          <a:xfrm>
            <a:off x="6785613" y="4416355"/>
            <a:ext cx="1945532" cy="10505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 smtClean="0"/>
              <a:t>Ανοιχτό</a:t>
            </a:r>
            <a:endParaRPr lang="el-GR" sz="2800" dirty="0"/>
          </a:p>
        </p:txBody>
      </p:sp>
      <p:cxnSp>
        <p:nvCxnSpPr>
          <p:cNvPr id="12" name="Curved Connector 11"/>
          <p:cNvCxnSpPr>
            <a:stCxn id="8" idx="0"/>
            <a:endCxn id="8" idx="1"/>
          </p:cNvCxnSpPr>
          <p:nvPr/>
        </p:nvCxnSpPr>
        <p:spPr>
          <a:xfrm rot="16200000" flipH="1" flipV="1">
            <a:off x="3742587" y="4149358"/>
            <a:ext cx="153855" cy="687849"/>
          </a:xfrm>
          <a:prstGeom prst="curvedConnector3">
            <a:avLst>
              <a:gd name="adj1" fmla="val -66703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>
            <a:stCxn id="10" idx="7"/>
          </p:cNvCxnSpPr>
          <p:nvPr/>
        </p:nvCxnSpPr>
        <p:spPr>
          <a:xfrm rot="16200000" flipV="1">
            <a:off x="8022398" y="4146379"/>
            <a:ext cx="153855" cy="693807"/>
          </a:xfrm>
          <a:prstGeom prst="curvedConnector4">
            <a:avLst>
              <a:gd name="adj1" fmla="val 767035"/>
              <a:gd name="adj2" fmla="val 8582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>
            <a:stCxn id="8" idx="7"/>
            <a:endCxn id="10" idx="1"/>
          </p:cNvCxnSpPr>
          <p:nvPr/>
        </p:nvCxnSpPr>
        <p:spPr>
          <a:xfrm rot="5400000" flipH="1" flipV="1">
            <a:off x="5960909" y="3460590"/>
            <a:ext cx="1" cy="2219242"/>
          </a:xfrm>
          <a:prstGeom prst="curvedConnector3">
            <a:avLst>
              <a:gd name="adj1" fmla="val 382456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10" idx="3"/>
            <a:endCxn id="8" idx="5"/>
          </p:cNvCxnSpPr>
          <p:nvPr/>
        </p:nvCxnSpPr>
        <p:spPr>
          <a:xfrm rot="5400000">
            <a:off x="5960909" y="4203466"/>
            <a:ext cx="1" cy="2219242"/>
          </a:xfrm>
          <a:prstGeom prst="curvedConnector3">
            <a:avLst>
              <a:gd name="adj1" fmla="val 382456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0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Ύλη (κεφ. 0-5 &amp; 7 από τον </a:t>
            </a:r>
            <a:r>
              <a:rPr lang="en-US" dirty="0" err="1" smtClean="0"/>
              <a:t>Sipser</a:t>
            </a:r>
            <a:r>
              <a:rPr lang="en-US" dirty="0" smtClean="0"/>
              <a:t> &amp; …)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ΕΙΣΑΓΩΓΗ - Γενικές έννοιες, Τεχνικές απόδειξης (Διαλέξεις  1-3)</a:t>
            </a:r>
          </a:p>
          <a:p>
            <a:r>
              <a:rPr lang="el-GR" dirty="0"/>
              <a:t>ΑΥΤΟΜΑΤΑ ΚΑΙ ΓΛΩΣΣΕΣ - Πεπερασμένα αυτόματα, κανονικές εκφράσεις, μη κανονικές γλώσσες, </a:t>
            </a:r>
            <a:r>
              <a:rPr lang="el-GR" dirty="0" err="1"/>
              <a:t>ασυμφραστικές</a:t>
            </a:r>
            <a:r>
              <a:rPr lang="el-GR" dirty="0"/>
              <a:t> γραμματικές, αυτόματα στοίβας, μη </a:t>
            </a:r>
            <a:r>
              <a:rPr lang="el-GR" dirty="0" err="1"/>
              <a:t>ασυμφραστικές</a:t>
            </a:r>
            <a:r>
              <a:rPr lang="el-GR" dirty="0"/>
              <a:t> γλώσσες (Διαλέξεις  4-11).</a:t>
            </a:r>
          </a:p>
          <a:p>
            <a:r>
              <a:rPr lang="el-GR" dirty="0"/>
              <a:t>ΘΕΩΡΙΑ ΥΠΟΛΟΓΙΣΙΜΟΤΗΤΑΣ - Μηχανές </a:t>
            </a:r>
            <a:r>
              <a:rPr lang="el-GR" dirty="0" err="1"/>
              <a:t>Turing</a:t>
            </a:r>
            <a:r>
              <a:rPr lang="el-GR" dirty="0"/>
              <a:t> και παραλλαγές τους, </a:t>
            </a:r>
            <a:r>
              <a:rPr lang="el-GR" dirty="0" err="1"/>
              <a:t>διαγνώσιμες</a:t>
            </a:r>
            <a:r>
              <a:rPr lang="el-GR" dirty="0"/>
              <a:t> γλώσσες, ανεπίλυτα προβλήματα από τη θεωρία γλωσσών (Διαλέξεις 12-18).</a:t>
            </a:r>
          </a:p>
          <a:p>
            <a:r>
              <a:rPr lang="el-GR" dirty="0"/>
              <a:t>ΘΕΩΡΙΑ ΠΟΛΥΠΛΟΚΟΤΗΤΑΣ - Μέτρηση της πολυπλοκότητας, η κλάση Ρ, η κλάση ΝΡ, ΝΡ-πληρότητα (Διαλέξεις 19-24).</a:t>
            </a:r>
          </a:p>
          <a:p>
            <a:r>
              <a:rPr lang="el-GR" dirty="0"/>
              <a:t>ΕΙΔΙΚΑ ΘΕΜΑΤΑ – Κρυπτογραφία, θεωρία παιγνίων, κοινωνικά δίκτυα, κβαντικοί υπολογισμοί (Διαλέξεις 25-28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846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Εβδομαδιαία εργασία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Μελετήστε το κεφάλαιο 0</a:t>
            </a:r>
          </a:p>
          <a:p>
            <a:r>
              <a:rPr lang="el-GR" dirty="0" smtClean="0"/>
              <a:t>Προσπαθήστε όσες ασκήσεις μπορείτε</a:t>
            </a:r>
          </a:p>
          <a:p>
            <a:pPr lvl="1"/>
            <a:r>
              <a:rPr lang="el-GR" dirty="0" smtClean="0"/>
              <a:t>Αναφέρετε τυχόν προβλήματα κατανόησης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3353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86001" y="4247495"/>
            <a:ext cx="2820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Πρακτική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07213" y="1825625"/>
            <a:ext cx="2377574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el-GR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Θεωρία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Curved Left Arrow 5"/>
          <p:cNvSpPr/>
          <p:nvPr/>
        </p:nvSpPr>
        <p:spPr>
          <a:xfrm>
            <a:off x="7506005" y="2029969"/>
            <a:ext cx="1115568" cy="31408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8" name="Curved Left Arrow 7"/>
          <p:cNvSpPr/>
          <p:nvPr/>
        </p:nvSpPr>
        <p:spPr>
          <a:xfrm rot="10800000">
            <a:off x="3459824" y="1825625"/>
            <a:ext cx="1115568" cy="31408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89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7063" y="218045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Μαθηματικό Θεώρημα </a:t>
            </a:r>
            <a:br>
              <a:rPr lang="el-GR" dirty="0" smtClean="0"/>
            </a:br>
            <a:r>
              <a:rPr lang="el-GR" dirty="0" smtClean="0"/>
              <a:t>ή</a:t>
            </a:r>
            <a:br>
              <a:rPr lang="el-GR" dirty="0" smtClean="0"/>
            </a:br>
            <a:r>
              <a:rPr lang="el-GR" dirty="0" smtClean="0"/>
              <a:t>Επιστημονική Θεωρία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935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474155"/>
            <a:ext cx="5157787" cy="823912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Μαθηματικό Θεώρημα</a:t>
            </a:r>
            <a:endParaRPr lang="el-GR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333310"/>
            <a:ext cx="5157787" cy="4856353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l-GR" sz="2400" dirty="0">
                <a:solidFill>
                  <a:prstClr val="black"/>
                </a:solidFill>
              </a:rPr>
              <a:t>Ξεκινά από ένα απλό και πλήρως καθορισμένο μοντέλο 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l-GR" sz="2400" b="1" dirty="0">
                <a:solidFill>
                  <a:prstClr val="black"/>
                </a:solidFill>
              </a:rPr>
              <a:t>Συμπερασματικός Συλλογισμός</a:t>
            </a:r>
            <a:r>
              <a:rPr lang="en-US" sz="2400" b="1" dirty="0">
                <a:solidFill>
                  <a:prstClr val="black"/>
                </a:solidFill>
              </a:rPr>
              <a:t>: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l-GR" sz="2400" dirty="0">
                <a:solidFill>
                  <a:prstClr val="black"/>
                </a:solidFill>
              </a:rPr>
              <a:t>Απόδειξη με συλλογιστική </a:t>
            </a:r>
            <a:r>
              <a:rPr lang="el-GR" sz="2400" dirty="0" err="1">
                <a:solidFill>
                  <a:prstClr val="black"/>
                </a:solidFill>
              </a:rPr>
              <a:t>συμπερασματολογία</a:t>
            </a:r>
            <a:endParaRPr lang="el-GR" sz="240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l-GR" sz="2400" dirty="0">
                <a:solidFill>
                  <a:prstClr val="black"/>
                </a:solidFill>
              </a:rPr>
              <a:t>Χρήσιμο αν μας </a:t>
            </a:r>
            <a:r>
              <a:rPr lang="el-GR" sz="2400" dirty="0" smtClean="0">
                <a:solidFill>
                  <a:prstClr val="black"/>
                </a:solidFill>
              </a:rPr>
              <a:t>οδηγεί </a:t>
            </a:r>
            <a:r>
              <a:rPr lang="el-GR" sz="2400" dirty="0">
                <a:solidFill>
                  <a:prstClr val="black"/>
                </a:solidFill>
              </a:rPr>
              <a:t>σε βαθύτερη </a:t>
            </a:r>
            <a:r>
              <a:rPr lang="el-GR" sz="2400" dirty="0" smtClean="0">
                <a:solidFill>
                  <a:prstClr val="black"/>
                </a:solidFill>
              </a:rPr>
              <a:t>κατανόηση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509398"/>
            <a:ext cx="5183188" cy="823912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Επιστημονική Θεωρία</a:t>
            </a:r>
            <a:endParaRPr lang="el-GR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333310"/>
            <a:ext cx="5183188" cy="4856353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Ξεκινά από μια περίπλοκη και ακατάστατη πραγματικότητα </a:t>
            </a:r>
          </a:p>
          <a:p>
            <a:r>
              <a:rPr lang="el-GR" b="1" dirty="0"/>
              <a:t>Επαγωγικός Συλλογισμός</a:t>
            </a:r>
            <a:r>
              <a:rPr lang="en-US" b="1" dirty="0"/>
              <a:t>: </a:t>
            </a:r>
            <a:r>
              <a:rPr lang="en-US" dirty="0"/>
              <a:t>“</a:t>
            </a:r>
            <a:r>
              <a:rPr lang="el-GR" dirty="0"/>
              <a:t>Απόδειξη</a:t>
            </a:r>
            <a:r>
              <a:rPr lang="en-US" dirty="0"/>
              <a:t>” </a:t>
            </a:r>
            <a:r>
              <a:rPr lang="el-GR" dirty="0"/>
              <a:t>με πολλές επιβεβαιωτικές παρατηρήσεις χωρίς καμία απορριπτική παρατήρηση </a:t>
            </a:r>
          </a:p>
          <a:p>
            <a:r>
              <a:rPr lang="el-GR" dirty="0"/>
              <a:t>Χρήσιμη αν μπορεί να μας οδηγήσει σε αξιόπιστες προβλέψεις ή βαθύτερη κατανόηση</a:t>
            </a:r>
          </a:p>
          <a:p>
            <a:r>
              <a:rPr lang="el-GR" dirty="0"/>
              <a:t>Ακόμα και λάθος θεωρίες μπορεί να είναι χρήσιμες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06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8864" y="2749995"/>
            <a:ext cx="9144000" cy="2387600"/>
          </a:xfrm>
        </p:spPr>
        <p:txBody>
          <a:bodyPr/>
          <a:lstStyle/>
          <a:p>
            <a:r>
              <a:rPr lang="el-GR" dirty="0" smtClean="0"/>
              <a:t>Κυρίως μαθηματικές αποδείξεις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8864" y="1167385"/>
            <a:ext cx="9144000" cy="1655762"/>
          </a:xfrm>
        </p:spPr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Στο μάθημά μας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868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Θεμελιώδη Ερωτήματα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bg2"/>
          </a:solidFill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i="1" dirty="0">
                <a:solidFill>
                  <a:prstClr val="black"/>
                </a:solidFill>
              </a:rPr>
              <a:t>“</a:t>
            </a:r>
            <a:r>
              <a:rPr lang="el-GR" i="1" dirty="0">
                <a:solidFill>
                  <a:prstClr val="black"/>
                </a:solidFill>
              </a:rPr>
              <a:t>Είναι το δυνητικό έργο που διατίθεται από μια πηγή θερμότητας δυνητικά απεριόριστο</a:t>
            </a:r>
            <a:r>
              <a:rPr lang="en-US" i="1" dirty="0">
                <a:solidFill>
                  <a:prstClr val="black"/>
                </a:solidFill>
              </a:rPr>
              <a:t>;"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el-GR" dirty="0">
              <a:solidFill>
                <a:prstClr val="black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en-US" i="1" dirty="0">
              <a:solidFill>
                <a:prstClr val="black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i="1" dirty="0">
                <a:solidFill>
                  <a:prstClr val="black"/>
                </a:solidFill>
              </a:rPr>
              <a:t>“</a:t>
            </a:r>
            <a:r>
              <a:rPr lang="el-GR" i="1" dirty="0">
                <a:solidFill>
                  <a:prstClr val="black"/>
                </a:solidFill>
              </a:rPr>
              <a:t>Είναι δυνατόν να βελτιώσουμε την απόδοση των τις ατμομηχανών </a:t>
            </a:r>
            <a:r>
              <a:rPr lang="el-GR" dirty="0">
                <a:solidFill>
                  <a:prstClr val="black"/>
                </a:solidFill>
              </a:rPr>
              <a:t>αντικαθιστώντας τον ατμό με κάποιο άλλο υγρό ή αέριο</a:t>
            </a:r>
            <a:r>
              <a:rPr lang="el-GR" dirty="0" smtClean="0">
                <a:solidFill>
                  <a:prstClr val="black"/>
                </a:solidFill>
              </a:rPr>
              <a:t>;"</a:t>
            </a:r>
            <a:endParaRPr lang="en-US" i="1" dirty="0">
              <a:solidFill>
                <a:prstClr val="black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i="1" dirty="0"/>
              <a:t>“</a:t>
            </a:r>
            <a:r>
              <a:rPr lang="el-GR" i="1" dirty="0"/>
              <a:t>Μπορούν οι υπολογιστές να λύσουν όλα τα προβλήματα</a:t>
            </a:r>
            <a:r>
              <a:rPr lang="en-US" i="1" dirty="0"/>
              <a:t>;”</a:t>
            </a:r>
            <a:r>
              <a:rPr lang="en-US" dirty="0"/>
              <a:t> </a:t>
            </a:r>
            <a:endParaRPr lang="el-GR" dirty="0" smtClean="0"/>
          </a:p>
          <a:p>
            <a:pPr marL="457200" indent="-457200">
              <a:buFontTx/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i="1" dirty="0"/>
              <a:t>“</a:t>
            </a:r>
            <a:r>
              <a:rPr lang="el-GR" i="1" dirty="0"/>
              <a:t>Μπορούν οι υπολογιστές να λύσουν περισσότερα προβλήματα αλλάζοντας τον τρόπο λειτουργίας τους</a:t>
            </a:r>
            <a:r>
              <a:rPr lang="en-US" i="1" dirty="0"/>
              <a:t>;”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66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5400" b="1" dirty="0">
                <a:solidFill>
                  <a:prstClr val="black"/>
                </a:solidFill>
                <a:latin typeface="Calibri"/>
              </a:rPr>
              <a:t>Ακριβείς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Ορισμοί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/>
              <a:t>Τι είναι </a:t>
            </a:r>
            <a:r>
              <a:rPr lang="el-GR" sz="3200" dirty="0" smtClean="0"/>
              <a:t>πρόβλημα</a:t>
            </a:r>
            <a:r>
              <a:rPr lang="en-US" sz="3200" dirty="0" smtClean="0"/>
              <a:t>;</a:t>
            </a:r>
            <a:endParaRPr lang="en-US" sz="3200" dirty="0"/>
          </a:p>
          <a:p>
            <a:r>
              <a:rPr lang="el-GR" sz="3200" dirty="0"/>
              <a:t>Τι είναι </a:t>
            </a:r>
            <a:r>
              <a:rPr lang="el-GR" sz="3200" i="1" dirty="0" smtClean="0"/>
              <a:t>υπολογιστής</a:t>
            </a:r>
            <a:r>
              <a:rPr lang="en-US" sz="3200" i="1" dirty="0" smtClean="0"/>
              <a:t>;</a:t>
            </a:r>
            <a:endParaRPr lang="en-US" sz="3200" dirty="0"/>
          </a:p>
          <a:p>
            <a:r>
              <a:rPr lang="el-GR" sz="3200" dirty="0"/>
              <a:t>Τι σημαίνει για έναν υπολογιστή λύνω ένα </a:t>
            </a:r>
            <a:r>
              <a:rPr lang="el-GR" sz="3200" dirty="0" smtClean="0"/>
              <a:t>πρόβλημα</a:t>
            </a:r>
            <a:r>
              <a:rPr lang="en-US" sz="3200" dirty="0" smtClean="0"/>
              <a:t>;</a:t>
            </a:r>
            <a:endParaRPr lang="el-GR" sz="3200" dirty="0"/>
          </a:p>
          <a:p>
            <a:r>
              <a:rPr lang="el-GR" sz="3200" dirty="0"/>
              <a:t>Πώς μετράμε τον </a:t>
            </a:r>
            <a:r>
              <a:rPr lang="el-GR" sz="3200" dirty="0" smtClean="0"/>
              <a:t>χρόνο</a:t>
            </a:r>
            <a:r>
              <a:rPr lang="en-US" sz="3200" dirty="0" smtClean="0"/>
              <a:t>;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756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μοντέλο </a:t>
            </a:r>
            <a:r>
              <a:rPr lang="en-US" dirty="0" smtClean="0"/>
              <a:t>von Neumann</a:t>
            </a:r>
            <a:endParaRPr lang="el-GR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4173" y="2429851"/>
            <a:ext cx="2340321" cy="2512346"/>
            <a:chOff x="3610719" y="1840077"/>
            <a:chExt cx="2340321" cy="2512346"/>
          </a:xfrm>
        </p:grpSpPr>
        <p:sp>
          <p:nvSpPr>
            <p:cNvPr id="5" name="TextBox 4"/>
            <p:cNvSpPr txBox="1"/>
            <p:nvPr/>
          </p:nvSpPr>
          <p:spPr>
            <a:xfrm>
              <a:off x="3834050" y="1840077"/>
              <a:ext cx="164795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/>
                <a:t>Δεδομένα</a:t>
              </a:r>
              <a:endParaRPr lang="el-GR" sz="28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10719" y="3829203"/>
              <a:ext cx="234032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/>
                <a:t>Αποτελέσματα</a:t>
              </a:r>
              <a:endParaRPr lang="el-GR" sz="28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47777" y="2834640"/>
              <a:ext cx="19195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/>
                <a:t>Πρόγραμμα</a:t>
              </a:r>
              <a:endParaRPr lang="el-GR" sz="2800" dirty="0"/>
            </a:p>
          </p:txBody>
        </p:sp>
        <p:sp>
          <p:nvSpPr>
            <p:cNvPr id="8" name="Down Arrow 7"/>
            <p:cNvSpPr/>
            <p:nvPr/>
          </p:nvSpPr>
          <p:spPr>
            <a:xfrm>
              <a:off x="4463473" y="2363297"/>
              <a:ext cx="389106" cy="47134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Down Arrow 8"/>
            <p:cNvSpPr/>
            <p:nvPr/>
          </p:nvSpPr>
          <p:spPr>
            <a:xfrm>
              <a:off x="4463473" y="3421383"/>
              <a:ext cx="389106" cy="47134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514494" y="2353180"/>
            <a:ext cx="7573791" cy="2589017"/>
            <a:chOff x="4374996" y="2272858"/>
            <a:chExt cx="7573791" cy="2589017"/>
          </a:xfrm>
        </p:grpSpPr>
        <p:sp>
          <p:nvSpPr>
            <p:cNvPr id="11" name="TextBox 10"/>
            <p:cNvSpPr txBox="1"/>
            <p:nvPr/>
          </p:nvSpPr>
          <p:spPr>
            <a:xfrm>
              <a:off x="6931092" y="2272858"/>
              <a:ext cx="312527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 smtClean="0"/>
                <a:t>Ανθρώπινο </a:t>
              </a:r>
              <a:r>
                <a:rPr lang="el-GR" sz="2400" dirty="0" err="1" smtClean="0"/>
                <a:t>γονιδίωμα</a:t>
              </a:r>
              <a:endParaRPr lang="el-GR" sz="2400" dirty="0" smtClean="0"/>
            </a:p>
            <a:p>
              <a:pPr algn="ctr"/>
              <a:r>
                <a:rPr lang="el-GR" sz="2400" dirty="0" smtClean="0"/>
                <a:t>(3 δισ. Βασικά ζεύγη)</a:t>
              </a:r>
              <a:endParaRPr lang="el-GR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96000" y="3455192"/>
              <a:ext cx="58527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 smtClean="0"/>
                <a:t>Εύρεση της </a:t>
              </a:r>
              <a:r>
                <a:rPr lang="el-GR" sz="2400" dirty="0"/>
                <a:t>αλληλουχίας του </a:t>
              </a:r>
              <a:r>
                <a:rPr lang="el-GR" sz="2400" dirty="0" smtClean="0"/>
                <a:t>γονιδίου </a:t>
              </a:r>
              <a:r>
                <a:rPr lang="en-US" sz="2400" dirty="0" smtClean="0"/>
                <a:t>PARK7</a:t>
              </a:r>
              <a:endParaRPr lang="el-GR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31092" y="4400210"/>
              <a:ext cx="39342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dirty="0" smtClean="0"/>
                <a:t>1 (βρέθηκε) ή 0 (δεν βρέθηκε)</a:t>
              </a:r>
              <a:endParaRPr lang="el-GR" sz="2400" dirty="0"/>
            </a:p>
          </p:txBody>
        </p:sp>
        <p:cxnSp>
          <p:nvCxnSpPr>
            <p:cNvPr id="15" name="Straight Arrow Connector 14"/>
            <p:cNvCxnSpPr>
              <a:stCxn id="11" idx="1"/>
            </p:cNvCxnSpPr>
            <p:nvPr/>
          </p:nvCxnSpPr>
          <p:spPr>
            <a:xfrm flipH="1" flipV="1">
              <a:off x="4426370" y="2688356"/>
              <a:ext cx="2504722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2" idx="1"/>
            </p:cNvCxnSpPr>
            <p:nvPr/>
          </p:nvCxnSpPr>
          <p:spPr>
            <a:xfrm flipH="1" flipV="1">
              <a:off x="4374996" y="3686024"/>
              <a:ext cx="172100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4710069" y="4631042"/>
              <a:ext cx="2221023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547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l-GR" dirty="0"/>
              <a:t>Δύο θεμελιώδη </a:t>
            </a:r>
            <a:r>
              <a:rPr lang="el-GR" b="1" dirty="0" smtClean="0"/>
              <a:t>Ερωτήματα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4000" i="1" dirty="0"/>
              <a:t>Τι προβλήματα μπορεί να λύσει </a:t>
            </a:r>
            <a:r>
              <a:rPr lang="el-GR" sz="4000" i="1" dirty="0" smtClean="0"/>
              <a:t>ένας υπολογιστής</a:t>
            </a:r>
            <a:r>
              <a:rPr lang="en-US" sz="4000" i="1" dirty="0" smtClean="0"/>
              <a:t>; </a:t>
            </a:r>
          </a:p>
          <a:p>
            <a:pPr marL="0" indent="0" algn="ctr">
              <a:buNone/>
            </a:pPr>
            <a:r>
              <a:rPr lang="el-GR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Υπολογισιμότητα</a:t>
            </a:r>
            <a:r>
              <a:rPr lang="el-GR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4000" i="1" dirty="0"/>
          </a:p>
          <a:p>
            <a:pPr marL="0" indent="0" algn="ctr">
              <a:buNone/>
            </a:pPr>
            <a:r>
              <a:rPr lang="el-GR" sz="4000" i="1" dirty="0"/>
              <a:t>Τι προβλήματα μπορεί ένας υπολογιστής να λύσει </a:t>
            </a:r>
            <a:r>
              <a:rPr lang="el-GR" sz="4000" i="1" dirty="0" smtClean="0"/>
              <a:t>σε εύλογο χρονικό διάστημα</a:t>
            </a:r>
            <a:r>
              <a:rPr lang="en-US" sz="4000" i="1" dirty="0" smtClean="0"/>
              <a:t>;</a:t>
            </a:r>
            <a:endParaRPr lang="el-GR" sz="4000" i="1" dirty="0"/>
          </a:p>
          <a:p>
            <a:pPr marL="0" indent="0" algn="ctr">
              <a:buNone/>
            </a:pPr>
            <a:r>
              <a:rPr lang="el-GR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(Πολυπλοκότητα)</a:t>
            </a:r>
          </a:p>
          <a:p>
            <a:pPr marL="0" indent="0" algn="ctr">
              <a:buNone/>
            </a:pPr>
            <a:endParaRPr lang="en-US" sz="4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86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1274</TotalTime>
  <Words>280</Words>
  <Application>Microsoft Office PowerPoint</Application>
  <PresentationFormat>Widescreen</PresentationFormat>
  <Paragraphs>79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Θεωρία Υπολογισμού</vt:lpstr>
      <vt:lpstr>PowerPoint Presentation</vt:lpstr>
      <vt:lpstr>Μαθηματικό Θεώρημα  ή Επιστημονική Θεωρία</vt:lpstr>
      <vt:lpstr>PowerPoint Presentation</vt:lpstr>
      <vt:lpstr>Κυρίως μαθηματικές αποδείξεις</vt:lpstr>
      <vt:lpstr>Θεμελιώδη Ερωτήματα</vt:lpstr>
      <vt:lpstr>Ακριβείς Ορισμοί</vt:lpstr>
      <vt:lpstr>Το μοντέλο von Neumann</vt:lpstr>
      <vt:lpstr>Δύο θεμελιώδη Ερωτήματα</vt:lpstr>
      <vt:lpstr>Χρειαζόμαστε Αφαίρεση</vt:lpstr>
      <vt:lpstr>Χρειαζόμαστε αυστηρούς ορισμούς</vt:lpstr>
      <vt:lpstr>Χρειαζόμαστε Μοντέλα</vt:lpstr>
      <vt:lpstr>Χρειαζόμαστε Μοντέλα</vt:lpstr>
      <vt:lpstr>Χρειαζόμαστε Μοντέλα</vt:lpstr>
      <vt:lpstr>Χρειαζόμαστε Μοντέλα</vt:lpstr>
      <vt:lpstr>Ύλη (κεφ. 0-5 &amp; 7 από τον Sipser &amp; …)</vt:lpstr>
      <vt:lpstr>Εβδομαδιαία εργασία</vt:lpstr>
    </vt:vector>
  </TitlesOfParts>
  <Company>UTH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Υπολογισμού</dc:title>
  <dc:creator>Manolis Vavalis</dc:creator>
  <cp:lastModifiedBy>Manolis Vavalis</cp:lastModifiedBy>
  <cp:revision>35</cp:revision>
  <dcterms:created xsi:type="dcterms:W3CDTF">2013-02-09T11:24:04Z</dcterms:created>
  <dcterms:modified xsi:type="dcterms:W3CDTF">2013-02-13T07:07:45Z</dcterms:modified>
</cp:coreProperties>
</file>