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2" r:id="rId3"/>
    <p:sldId id="264" r:id="rId4"/>
    <p:sldId id="263" r:id="rId5"/>
    <p:sldId id="265" r:id="rId6"/>
    <p:sldId id="260"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2" r:id="rId22"/>
    <p:sldId id="280" r:id="rId23"/>
    <p:sldId id="281"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9" autoAdjust="0"/>
    <p:restoredTop sz="75453" autoAdjust="0"/>
  </p:normalViewPr>
  <p:slideViewPr>
    <p:cSldViewPr snapToGrid="0">
      <p:cViewPr varScale="1">
        <p:scale>
          <a:sx n="49" d="100"/>
          <a:sy n="49" d="100"/>
        </p:scale>
        <p:origin x="66" y="294"/>
      </p:cViewPr>
      <p:guideLst/>
    </p:cSldViewPr>
  </p:slideViewPr>
  <p:outlineViewPr>
    <p:cViewPr>
      <p:scale>
        <a:sx n="33" d="100"/>
        <a:sy n="33" d="100"/>
      </p:scale>
      <p:origin x="0" y="-14898"/>
    </p:cViewPr>
  </p:outlineViewPr>
  <p:notesTextViewPr>
    <p:cViewPr>
      <p:scale>
        <a:sx n="1" d="1"/>
        <a:sy n="1" d="1"/>
      </p:scale>
      <p:origin x="0" y="0"/>
    </p:cViewPr>
  </p:notesTextViewPr>
  <p:notesViewPr>
    <p:cSldViewPr snapToGrid="0">
      <p:cViewPr varScale="1">
        <p:scale>
          <a:sx n="74" d="100"/>
          <a:sy n="74" d="100"/>
        </p:scale>
        <p:origin x="31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227D2-A5B1-46C6-8C1D-6B51788FE97E}" type="datetimeFigureOut">
              <a:rPr lang="el-GR" smtClean="0"/>
              <a:t>12/2/2013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724BB-5329-4C52-91EF-BD03B8C561F1}" type="slidenum">
              <a:rPr lang="el-GR" smtClean="0"/>
              <a:t>‹#›</a:t>
            </a:fld>
            <a:endParaRPr lang="el-GR"/>
          </a:p>
        </p:txBody>
      </p:sp>
    </p:spTree>
    <p:extLst>
      <p:ext uri="{BB962C8B-B14F-4D97-AF65-F5344CB8AC3E}">
        <p14:creationId xmlns:p14="http://schemas.microsoft.com/office/powerpoint/2010/main" val="364349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Effective_procedu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Πρέπει λοιπόν να καταλάβουμε τι σημαίνει μαθηματική αυστηρότητα. Πρέπει να αποδεικνύουμε τον κάθε ισχυρισμό μας πλήρως, καλύπτοντας όλες τις περιπτώσεις.  Προφανώς μια διαισθητική θεώρηση των ισχυρισμών μας από μόνη της δεν είναι αρκετή. Η διαίσθησή φυσικά μπορεί να μας βοηθήσει μπορεί όμως σε πολλές περιπτώσεις να σας ξεγελάσει. Η αποστολή της αυστηρής απόδειξης είναι να μην επιστρέψει στην διαίσθησή μας να μας παραπλανήσει. </a:t>
            </a:r>
          </a:p>
          <a:p>
            <a:endParaRPr lang="el-GR" dirty="0"/>
          </a:p>
        </p:txBody>
      </p:sp>
      <p:sp>
        <p:nvSpPr>
          <p:cNvPr id="4" name="Slide Number Placeholder 3"/>
          <p:cNvSpPr>
            <a:spLocks noGrp="1"/>
          </p:cNvSpPr>
          <p:nvPr>
            <p:ph type="sldNum" sz="quarter" idx="10"/>
          </p:nvPr>
        </p:nvSpPr>
        <p:spPr/>
        <p:txBody>
          <a:bodyPr/>
          <a:lstStyle/>
          <a:p>
            <a:fld id="{915724BB-5329-4C52-91EF-BD03B8C561F1}" type="slidenum">
              <a:rPr lang="el-GR" smtClean="0"/>
              <a:t>5</a:t>
            </a:fld>
            <a:endParaRPr lang="el-GR"/>
          </a:p>
        </p:txBody>
      </p:sp>
    </p:spTree>
    <p:extLst>
      <p:ext uri="{BB962C8B-B14F-4D97-AF65-F5344CB8AC3E}">
        <p14:creationId xmlns:p14="http://schemas.microsoft.com/office/powerpoint/2010/main" val="365431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a:t>
            </a:r>
            <a:r>
              <a:rPr lang="el-GR" dirty="0" err="1" smtClean="0"/>
              <a:t>Αριστοτελική</a:t>
            </a:r>
            <a:r>
              <a:rPr lang="el-GR" dirty="0" smtClean="0"/>
              <a:t> </a:t>
            </a:r>
            <a:r>
              <a:rPr lang="el-GR" dirty="0" err="1" smtClean="0"/>
              <a:t>Λογική</a:t>
            </a:r>
            <a:r>
              <a:rPr lang="el-GR" dirty="0" smtClean="0"/>
              <a:t>»  </a:t>
            </a:r>
            <a:r>
              <a:rPr lang="el-GR" dirty="0" err="1" smtClean="0"/>
              <a:t>παραμείνει</a:t>
            </a:r>
            <a:r>
              <a:rPr lang="el-GR" dirty="0" smtClean="0"/>
              <a:t> στο  </a:t>
            </a:r>
            <a:r>
              <a:rPr lang="el-GR" dirty="0" err="1" smtClean="0"/>
              <a:t>αρχικό</a:t>
            </a:r>
            <a:r>
              <a:rPr lang="el-GR" dirty="0" smtClean="0"/>
              <a:t> </a:t>
            </a:r>
            <a:r>
              <a:rPr lang="el-GR" dirty="0" err="1" smtClean="0"/>
              <a:t>επίπεδο</a:t>
            </a:r>
            <a:r>
              <a:rPr lang="el-GR" dirty="0" smtClean="0"/>
              <a:t> &gt; 2000 </a:t>
            </a:r>
            <a:r>
              <a:rPr lang="el-GR" dirty="0" err="1" smtClean="0"/>
              <a:t>χρόνια</a:t>
            </a:r>
            <a:r>
              <a:rPr lang="el-GR" dirty="0" smtClean="0"/>
              <a:t>.</a:t>
            </a:r>
          </a:p>
          <a:p>
            <a:r>
              <a:rPr lang="el-GR" dirty="0" err="1" smtClean="0"/>
              <a:t>Στωικοί</a:t>
            </a:r>
            <a:r>
              <a:rPr lang="el-GR" dirty="0" smtClean="0"/>
              <a:t>  </a:t>
            </a:r>
            <a:r>
              <a:rPr lang="el-GR" dirty="0" err="1" smtClean="0"/>
              <a:t>δική</a:t>
            </a:r>
            <a:r>
              <a:rPr lang="el-GR" dirty="0" smtClean="0"/>
              <a:t> της </a:t>
            </a:r>
            <a:r>
              <a:rPr lang="el-GR" dirty="0" err="1" smtClean="0"/>
              <a:t>εκδοχή</a:t>
            </a:r>
            <a:r>
              <a:rPr lang="el-GR" dirty="0" smtClean="0"/>
              <a:t> για την «</a:t>
            </a:r>
            <a:r>
              <a:rPr lang="el-GR" dirty="0" err="1" smtClean="0"/>
              <a:t>λογική</a:t>
            </a:r>
            <a:r>
              <a:rPr lang="el-GR" dirty="0" smtClean="0"/>
              <a:t>», </a:t>
            </a:r>
            <a:r>
              <a:rPr lang="el-GR" dirty="0" err="1" smtClean="0"/>
              <a:t>θεμελιώδη</a:t>
            </a:r>
            <a:r>
              <a:rPr lang="el-GR" dirty="0" smtClean="0"/>
              <a:t>  </a:t>
            </a:r>
            <a:r>
              <a:rPr lang="el-GR" dirty="0" err="1" smtClean="0"/>
              <a:t>έμφαση</a:t>
            </a:r>
            <a:r>
              <a:rPr lang="el-GR" dirty="0" smtClean="0"/>
              <a:t>  στη  </a:t>
            </a:r>
            <a:r>
              <a:rPr lang="el-GR" dirty="0" err="1" smtClean="0"/>
              <a:t>σχέση</a:t>
            </a:r>
            <a:r>
              <a:rPr lang="el-GR" dirty="0" smtClean="0"/>
              <a:t>  «</a:t>
            </a:r>
            <a:r>
              <a:rPr lang="el-GR" dirty="0" err="1" smtClean="0"/>
              <a:t>συνεπάγεται</a:t>
            </a:r>
            <a:r>
              <a:rPr lang="el-GR" dirty="0" smtClean="0"/>
              <a:t>»</a:t>
            </a:r>
          </a:p>
          <a:p>
            <a:r>
              <a:rPr lang="el-GR" dirty="0" err="1" smtClean="0"/>
              <a:t>Ευκλείδης</a:t>
            </a:r>
            <a:r>
              <a:rPr lang="el-GR" dirty="0" smtClean="0"/>
              <a:t>,  </a:t>
            </a:r>
            <a:r>
              <a:rPr lang="el-GR" dirty="0" err="1" smtClean="0"/>
              <a:t>σαφείς</a:t>
            </a:r>
            <a:r>
              <a:rPr lang="el-GR" dirty="0" smtClean="0"/>
              <a:t> </a:t>
            </a:r>
            <a:r>
              <a:rPr lang="el-GR" dirty="0" err="1" smtClean="0"/>
              <a:t>ορισμοί</a:t>
            </a:r>
            <a:r>
              <a:rPr lang="el-GR" dirty="0" smtClean="0"/>
              <a:t>  και </a:t>
            </a:r>
            <a:r>
              <a:rPr lang="el-GR" dirty="0" err="1" smtClean="0"/>
              <a:t>ακριβείς</a:t>
            </a:r>
            <a:r>
              <a:rPr lang="el-GR" dirty="0" smtClean="0"/>
              <a:t> </a:t>
            </a:r>
            <a:r>
              <a:rPr lang="el-GR" dirty="0" err="1" smtClean="0"/>
              <a:t>αποδείξεις</a:t>
            </a:r>
            <a:r>
              <a:rPr lang="el-GR" dirty="0" smtClean="0"/>
              <a:t>. </a:t>
            </a:r>
          </a:p>
          <a:p>
            <a:r>
              <a:rPr lang="el-GR" dirty="0" smtClean="0"/>
              <a:t>Τα «</a:t>
            </a:r>
            <a:r>
              <a:rPr lang="el-GR" dirty="0" err="1" smtClean="0"/>
              <a:t>Στοιχεία</a:t>
            </a:r>
            <a:r>
              <a:rPr lang="el-GR" dirty="0" smtClean="0"/>
              <a:t>» τον </a:t>
            </a:r>
            <a:r>
              <a:rPr lang="el-GR" dirty="0" err="1" smtClean="0"/>
              <a:t>περίφημο</a:t>
            </a:r>
            <a:r>
              <a:rPr lang="el-GR" dirty="0" smtClean="0"/>
              <a:t> «</a:t>
            </a:r>
            <a:r>
              <a:rPr lang="el-GR" dirty="0" err="1" smtClean="0"/>
              <a:t>αλγόριθμο</a:t>
            </a:r>
            <a:r>
              <a:rPr lang="el-GR" dirty="0" smtClean="0"/>
              <a:t> του </a:t>
            </a:r>
            <a:r>
              <a:rPr lang="el-GR" dirty="0" err="1" smtClean="0"/>
              <a:t>Ευκλείδη</a:t>
            </a:r>
            <a:r>
              <a:rPr lang="el-GR" dirty="0" smtClean="0"/>
              <a:t>»(για την </a:t>
            </a:r>
            <a:r>
              <a:rPr lang="el-GR" dirty="0" err="1" smtClean="0"/>
              <a:t>εύρεση</a:t>
            </a:r>
            <a:r>
              <a:rPr lang="el-GR" dirty="0" smtClean="0"/>
              <a:t> του MKD) </a:t>
            </a:r>
            <a:r>
              <a:rPr lang="el-GR" dirty="0" err="1" smtClean="0"/>
              <a:t>από</a:t>
            </a:r>
            <a:r>
              <a:rPr lang="el-GR" dirty="0" smtClean="0"/>
              <a:t> τους </a:t>
            </a:r>
            <a:r>
              <a:rPr lang="el-GR" dirty="0" err="1" smtClean="0"/>
              <a:t>πρώτους</a:t>
            </a:r>
            <a:r>
              <a:rPr lang="el-GR" dirty="0" smtClean="0"/>
              <a:t> </a:t>
            </a:r>
            <a:r>
              <a:rPr lang="el-GR" dirty="0" err="1" smtClean="0"/>
              <a:t>ρητά</a:t>
            </a:r>
            <a:r>
              <a:rPr lang="el-GR" dirty="0" smtClean="0"/>
              <a:t> </a:t>
            </a:r>
            <a:r>
              <a:rPr lang="el-GR" dirty="0" err="1" smtClean="0"/>
              <a:t>διατυπωμένους</a:t>
            </a:r>
            <a:r>
              <a:rPr lang="el-GR" dirty="0" smtClean="0"/>
              <a:t> </a:t>
            </a:r>
            <a:r>
              <a:rPr lang="el-GR" dirty="0" err="1" smtClean="0"/>
              <a:t>αλγορίθμους</a:t>
            </a:r>
            <a:r>
              <a:rPr lang="el-GR" dirty="0" smtClean="0"/>
              <a:t> </a:t>
            </a:r>
          </a:p>
          <a:p>
            <a:r>
              <a:rPr lang="el-GR" dirty="0" smtClean="0"/>
              <a:t>(</a:t>
            </a:r>
            <a:r>
              <a:rPr lang="el-GR" dirty="0" err="1" smtClean="0"/>
              <a:t>μαζί</a:t>
            </a:r>
            <a:r>
              <a:rPr lang="el-GR" dirty="0" smtClean="0"/>
              <a:t> με την  </a:t>
            </a:r>
            <a:r>
              <a:rPr lang="el-GR" dirty="0" err="1" smtClean="0"/>
              <a:t>απόδειξη</a:t>
            </a:r>
            <a:r>
              <a:rPr lang="el-GR" dirty="0" smtClean="0"/>
              <a:t>  </a:t>
            </a:r>
            <a:r>
              <a:rPr lang="el-GR" dirty="0" err="1" smtClean="0"/>
              <a:t>ότι</a:t>
            </a:r>
            <a:r>
              <a:rPr lang="el-GR" dirty="0" smtClean="0"/>
              <a:t>  </a:t>
            </a:r>
            <a:r>
              <a:rPr lang="el-GR" dirty="0" err="1" smtClean="0"/>
              <a:t>είναι</a:t>
            </a:r>
            <a:r>
              <a:rPr lang="el-GR" dirty="0" smtClean="0"/>
              <a:t>  </a:t>
            </a:r>
            <a:r>
              <a:rPr lang="el-GR" dirty="0" err="1" smtClean="0"/>
              <a:t>σωστός</a:t>
            </a:r>
            <a:r>
              <a:rPr lang="el-GR" dirty="0" smtClean="0"/>
              <a:t>!) </a:t>
            </a:r>
          </a:p>
          <a:p>
            <a:endParaRPr lang="el-GR" dirty="0" smtClean="0"/>
          </a:p>
          <a:p>
            <a:r>
              <a:rPr lang="el-GR" dirty="0" err="1" smtClean="0"/>
              <a:t>Bool</a:t>
            </a:r>
            <a:r>
              <a:rPr lang="el-GR" dirty="0" smtClean="0"/>
              <a:t> </a:t>
            </a:r>
            <a:r>
              <a:rPr lang="el-GR" dirty="0" err="1" smtClean="0"/>
              <a:t>επανέφερε</a:t>
            </a:r>
            <a:r>
              <a:rPr lang="el-GR" dirty="0" smtClean="0"/>
              <a:t>  το  </a:t>
            </a:r>
            <a:r>
              <a:rPr lang="el-GR" dirty="0" err="1" smtClean="0"/>
              <a:t>θέμα</a:t>
            </a:r>
            <a:r>
              <a:rPr lang="el-GR" dirty="0" smtClean="0"/>
              <a:t>  της  </a:t>
            </a:r>
            <a:r>
              <a:rPr lang="el-GR" dirty="0" err="1" smtClean="0"/>
              <a:t>λογικής</a:t>
            </a:r>
            <a:r>
              <a:rPr lang="el-GR" dirty="0" smtClean="0"/>
              <a:t>,   </a:t>
            </a:r>
            <a:r>
              <a:rPr lang="el-GR" dirty="0" err="1" smtClean="0"/>
              <a:t>έδειξε</a:t>
            </a:r>
            <a:r>
              <a:rPr lang="el-GR" dirty="0" smtClean="0"/>
              <a:t>  την  </a:t>
            </a:r>
            <a:r>
              <a:rPr lang="el-GR" dirty="0" err="1" smtClean="0"/>
              <a:t>ενότητα</a:t>
            </a:r>
            <a:r>
              <a:rPr lang="el-GR" dirty="0" smtClean="0"/>
              <a:t>  των  </a:t>
            </a:r>
            <a:r>
              <a:rPr lang="el-GR" dirty="0" err="1" smtClean="0"/>
              <a:t>απόψεων</a:t>
            </a:r>
            <a:r>
              <a:rPr lang="el-GR" dirty="0" smtClean="0"/>
              <a:t>  του </a:t>
            </a:r>
            <a:r>
              <a:rPr lang="el-GR" baseline="0" dirty="0" smtClean="0"/>
              <a:t> </a:t>
            </a:r>
            <a:r>
              <a:rPr lang="el-GR" dirty="0" err="1" smtClean="0"/>
              <a:t>Αριστοτέλη</a:t>
            </a:r>
            <a:r>
              <a:rPr lang="el-GR" dirty="0" smtClean="0"/>
              <a:t>  και  των </a:t>
            </a:r>
            <a:r>
              <a:rPr lang="el-GR" dirty="0" err="1" smtClean="0"/>
              <a:t>Στωικών</a:t>
            </a:r>
            <a:r>
              <a:rPr lang="el-GR" dirty="0" smtClean="0"/>
              <a:t>,  και  </a:t>
            </a:r>
            <a:r>
              <a:rPr lang="el-GR" dirty="0" err="1" smtClean="0"/>
              <a:t>έδειξε</a:t>
            </a:r>
            <a:r>
              <a:rPr lang="el-GR" dirty="0" smtClean="0"/>
              <a:t>  τις  </a:t>
            </a:r>
            <a:r>
              <a:rPr lang="el-GR" dirty="0" err="1" smtClean="0"/>
              <a:t>δυνατότητες</a:t>
            </a:r>
            <a:r>
              <a:rPr lang="el-GR" dirty="0" smtClean="0"/>
              <a:t>  </a:t>
            </a:r>
            <a:r>
              <a:rPr lang="el-GR" dirty="0" err="1" smtClean="0"/>
              <a:t>αλγεβρικού</a:t>
            </a:r>
            <a:r>
              <a:rPr lang="el-GR" dirty="0" smtClean="0"/>
              <a:t>  </a:t>
            </a:r>
            <a:r>
              <a:rPr lang="el-GR" dirty="0" err="1" smtClean="0"/>
              <a:t>χειρισμού</a:t>
            </a:r>
            <a:r>
              <a:rPr lang="el-GR" dirty="0" smtClean="0"/>
              <a:t> </a:t>
            </a:r>
          </a:p>
          <a:p>
            <a:r>
              <a:rPr lang="el-GR" dirty="0" smtClean="0"/>
              <a:t>της </a:t>
            </a:r>
            <a:r>
              <a:rPr lang="el-GR" dirty="0" err="1" smtClean="0"/>
              <a:t>λογικής</a:t>
            </a:r>
            <a:r>
              <a:rPr lang="el-GR" dirty="0" smtClean="0"/>
              <a:t>. </a:t>
            </a:r>
          </a:p>
          <a:p>
            <a:r>
              <a:rPr lang="el-GR" dirty="0" err="1" smtClean="0"/>
              <a:t>Fredge</a:t>
            </a:r>
            <a:r>
              <a:rPr lang="el-GR" dirty="0" smtClean="0"/>
              <a:t>  (∀  και  ∃),  και  </a:t>
            </a:r>
            <a:r>
              <a:rPr lang="el-GR" dirty="0" err="1" smtClean="0"/>
              <a:t>δείχνοντας</a:t>
            </a:r>
            <a:r>
              <a:rPr lang="el-GR" dirty="0" smtClean="0"/>
              <a:t>  το  </a:t>
            </a:r>
            <a:r>
              <a:rPr lang="el-GR" dirty="0" err="1" smtClean="0"/>
              <a:t>πώς</a:t>
            </a:r>
            <a:r>
              <a:rPr lang="el-GR" dirty="0" smtClean="0"/>
              <a:t>  οι  </a:t>
            </a:r>
            <a:r>
              <a:rPr lang="el-GR" dirty="0" err="1" smtClean="0"/>
              <a:t>αποδείξεις</a:t>
            </a:r>
            <a:r>
              <a:rPr lang="el-GR" dirty="0" smtClean="0"/>
              <a:t>  </a:t>
            </a:r>
            <a:r>
              <a:rPr lang="el-GR" dirty="0" err="1" smtClean="0"/>
              <a:t>μπορούν</a:t>
            </a:r>
            <a:r>
              <a:rPr lang="el-GR" dirty="0" smtClean="0"/>
              <a:t>  να  </a:t>
            </a:r>
            <a:r>
              <a:rPr lang="el-GR" dirty="0" err="1" smtClean="0"/>
              <a:t>γίνουν</a:t>
            </a:r>
            <a:r>
              <a:rPr lang="el-GR" dirty="0" smtClean="0"/>
              <a:t>  </a:t>
            </a:r>
            <a:r>
              <a:rPr lang="el-GR" dirty="0" err="1" smtClean="0"/>
              <a:t>μέσω</a:t>
            </a:r>
            <a:r>
              <a:rPr lang="el-GR" dirty="0" smtClean="0"/>
              <a:t>  </a:t>
            </a:r>
            <a:r>
              <a:rPr lang="el-GR" dirty="0" err="1" smtClean="0"/>
              <a:t>συμβολικών</a:t>
            </a:r>
            <a:r>
              <a:rPr lang="el-GR" dirty="0" smtClean="0"/>
              <a:t>  κατ’ </a:t>
            </a:r>
            <a:r>
              <a:rPr lang="el-GR" dirty="0" err="1" smtClean="0"/>
              <a:t>ουσίαν</a:t>
            </a:r>
            <a:r>
              <a:rPr lang="el-GR" dirty="0" smtClean="0"/>
              <a:t>  </a:t>
            </a:r>
            <a:r>
              <a:rPr lang="el-GR" dirty="0" err="1" smtClean="0"/>
              <a:t>χειρισμών</a:t>
            </a:r>
            <a:r>
              <a:rPr lang="el-GR" dirty="0" smtClean="0"/>
              <a:t>. </a:t>
            </a:r>
            <a:endParaRPr lang="en-US" dirty="0" smtClean="0"/>
          </a:p>
          <a:p>
            <a:r>
              <a:rPr lang="en-US" dirty="0" err="1" smtClean="0"/>
              <a:t>Russel</a:t>
            </a:r>
            <a:r>
              <a:rPr lang="el-GR" dirty="0" smtClean="0"/>
              <a:t> η  </a:t>
            </a:r>
            <a:r>
              <a:rPr lang="el-GR" dirty="0" err="1" smtClean="0"/>
              <a:t>αριθμοθεωρία</a:t>
            </a:r>
            <a:r>
              <a:rPr lang="el-GR" dirty="0" smtClean="0"/>
              <a:t> </a:t>
            </a:r>
            <a:r>
              <a:rPr lang="el-GR" dirty="0" err="1" smtClean="0"/>
              <a:t>περιέχει</a:t>
            </a:r>
            <a:r>
              <a:rPr lang="el-GR" dirty="0" smtClean="0"/>
              <a:t> </a:t>
            </a:r>
            <a:r>
              <a:rPr lang="el-GR" dirty="0" err="1" smtClean="0"/>
              <a:t>προτάσεις</a:t>
            </a:r>
            <a:r>
              <a:rPr lang="el-GR" dirty="0" smtClean="0"/>
              <a:t> που  </a:t>
            </a:r>
            <a:r>
              <a:rPr lang="el-GR" dirty="0" err="1" smtClean="0"/>
              <a:t>είναι</a:t>
            </a:r>
            <a:r>
              <a:rPr lang="el-GR" dirty="0" smtClean="0"/>
              <a:t>  μεν  </a:t>
            </a:r>
            <a:r>
              <a:rPr lang="el-GR" dirty="0" err="1" smtClean="0"/>
              <a:t>αληθινές</a:t>
            </a:r>
            <a:r>
              <a:rPr lang="el-GR" dirty="0" smtClean="0"/>
              <a:t>,  </a:t>
            </a:r>
            <a:r>
              <a:rPr lang="el-GR" dirty="0" err="1" smtClean="0"/>
              <a:t>αλλά</a:t>
            </a:r>
            <a:r>
              <a:rPr lang="el-GR" dirty="0" smtClean="0"/>
              <a:t> </a:t>
            </a:r>
            <a:r>
              <a:rPr lang="el-GR" baseline="0" dirty="0" smtClean="0"/>
              <a:t> </a:t>
            </a:r>
            <a:r>
              <a:rPr lang="el-GR" dirty="0" smtClean="0"/>
              <a:t>δεν  </a:t>
            </a:r>
            <a:r>
              <a:rPr lang="el-GR" dirty="0" err="1" smtClean="0"/>
              <a:t>μπορούμε</a:t>
            </a:r>
            <a:r>
              <a:rPr lang="el-GR" dirty="0" smtClean="0"/>
              <a:t>  να  τις  </a:t>
            </a:r>
            <a:r>
              <a:rPr lang="el-GR" dirty="0" err="1" smtClean="0"/>
              <a:t>αποδείξουμε</a:t>
            </a:r>
            <a:r>
              <a:rPr lang="el-GR" dirty="0" smtClean="0"/>
              <a:t> (με  </a:t>
            </a:r>
            <a:r>
              <a:rPr lang="el-GR" dirty="0" err="1" smtClean="0"/>
              <a:t>κανένα</a:t>
            </a:r>
            <a:r>
              <a:rPr lang="el-GR" dirty="0" smtClean="0"/>
              <a:t>  «</a:t>
            </a:r>
            <a:r>
              <a:rPr lang="el-GR" dirty="0" err="1" smtClean="0"/>
              <a:t>εύλογο</a:t>
            </a:r>
            <a:r>
              <a:rPr lang="el-GR" dirty="0" smtClean="0"/>
              <a:t>»  </a:t>
            </a:r>
            <a:r>
              <a:rPr lang="el-GR" dirty="0" err="1" smtClean="0"/>
              <a:t>σύστημα</a:t>
            </a:r>
            <a:r>
              <a:rPr lang="el-GR" dirty="0" smtClean="0"/>
              <a:t>  </a:t>
            </a:r>
            <a:r>
              <a:rPr lang="el-GR" dirty="0" err="1" smtClean="0"/>
              <a:t>αξιωμάτων</a:t>
            </a:r>
            <a:r>
              <a:rPr lang="el-GR" dirty="0" smtClean="0"/>
              <a:t>).</a:t>
            </a:r>
          </a:p>
          <a:p>
            <a:r>
              <a:rPr lang="en-US" dirty="0" err="1" smtClean="0"/>
              <a:t>Gobel</a:t>
            </a:r>
            <a:r>
              <a:rPr lang="en-US" dirty="0" smtClean="0"/>
              <a:t> </a:t>
            </a:r>
            <a:r>
              <a:rPr lang="el-GR" dirty="0" err="1" smtClean="0"/>
              <a:t>Έδειξε</a:t>
            </a:r>
            <a:r>
              <a:rPr lang="el-GR" dirty="0" smtClean="0"/>
              <a:t>   </a:t>
            </a:r>
            <a:r>
              <a:rPr lang="el-GR" dirty="0" err="1" smtClean="0"/>
              <a:t>ότι</a:t>
            </a:r>
            <a:r>
              <a:rPr lang="el-GR" dirty="0" smtClean="0"/>
              <a:t>  η  </a:t>
            </a:r>
            <a:r>
              <a:rPr lang="el-GR" dirty="0" err="1" smtClean="0"/>
              <a:t>αξιωματική‐αποδεικτική</a:t>
            </a:r>
            <a:r>
              <a:rPr lang="el-GR" dirty="0" smtClean="0"/>
              <a:t>  </a:t>
            </a:r>
            <a:r>
              <a:rPr lang="el-GR" dirty="0" err="1" smtClean="0"/>
              <a:t>μέθοδος</a:t>
            </a:r>
            <a:r>
              <a:rPr lang="el-GR" dirty="0" smtClean="0"/>
              <a:t>  </a:t>
            </a:r>
            <a:r>
              <a:rPr lang="el-GR" dirty="0" err="1" smtClean="0"/>
              <a:t>έχει</a:t>
            </a:r>
            <a:r>
              <a:rPr lang="el-GR" dirty="0" smtClean="0"/>
              <a:t> </a:t>
            </a:r>
            <a:r>
              <a:rPr lang="en-US" baseline="0" dirty="0" smtClean="0"/>
              <a:t> </a:t>
            </a:r>
            <a:r>
              <a:rPr lang="el-GR" dirty="0" err="1" smtClean="0"/>
              <a:t>κάποιου</a:t>
            </a:r>
            <a:r>
              <a:rPr lang="el-GR" dirty="0" smtClean="0"/>
              <a:t>  </a:t>
            </a:r>
            <a:r>
              <a:rPr lang="el-GR" dirty="0" err="1" smtClean="0"/>
              <a:t>είδους</a:t>
            </a:r>
            <a:r>
              <a:rPr lang="el-GR" dirty="0" smtClean="0"/>
              <a:t>  </a:t>
            </a:r>
            <a:r>
              <a:rPr lang="el-GR" dirty="0" err="1" smtClean="0"/>
              <a:t>όρια</a:t>
            </a:r>
            <a:r>
              <a:rPr lang="el-GR" dirty="0" smtClean="0"/>
              <a:t>,  και  </a:t>
            </a:r>
            <a:r>
              <a:rPr lang="el-GR" dirty="0" err="1" smtClean="0"/>
              <a:t>επομένως</a:t>
            </a:r>
            <a:r>
              <a:rPr lang="el-GR" dirty="0" smtClean="0"/>
              <a:t>  </a:t>
            </a:r>
            <a:r>
              <a:rPr lang="el-GR" dirty="0" err="1" smtClean="0"/>
              <a:t>έθετε</a:t>
            </a:r>
            <a:r>
              <a:rPr lang="el-GR" dirty="0" smtClean="0"/>
              <a:t>  το  </a:t>
            </a:r>
            <a:r>
              <a:rPr lang="el-GR" dirty="0" err="1" smtClean="0"/>
              <a:t>ζωτικό</a:t>
            </a:r>
            <a:r>
              <a:rPr lang="el-GR" dirty="0" smtClean="0"/>
              <a:t>  και  «</a:t>
            </a:r>
            <a:r>
              <a:rPr lang="el-GR" dirty="0" err="1" smtClean="0"/>
              <a:t>επείγον</a:t>
            </a:r>
            <a:r>
              <a:rPr lang="el-GR" dirty="0" smtClean="0"/>
              <a:t>»  </a:t>
            </a:r>
            <a:r>
              <a:rPr lang="el-GR" dirty="0" err="1" smtClean="0"/>
              <a:t>ζήτημα</a:t>
            </a:r>
            <a:r>
              <a:rPr lang="el-GR" dirty="0" smtClean="0"/>
              <a:t>,  του </a:t>
            </a:r>
            <a:r>
              <a:rPr lang="en-US" baseline="0" dirty="0" smtClean="0"/>
              <a:t> </a:t>
            </a:r>
            <a:r>
              <a:rPr lang="el-GR" dirty="0" err="1" smtClean="0"/>
              <a:t>ποιά</a:t>
            </a:r>
            <a:r>
              <a:rPr lang="el-GR" dirty="0" smtClean="0"/>
              <a:t> </a:t>
            </a:r>
            <a:r>
              <a:rPr lang="el-GR" dirty="0" err="1" smtClean="0"/>
              <a:t>είναι</a:t>
            </a:r>
            <a:r>
              <a:rPr lang="el-GR" dirty="0" smtClean="0"/>
              <a:t> </a:t>
            </a:r>
            <a:r>
              <a:rPr lang="el-GR" dirty="0" err="1" smtClean="0"/>
              <a:t>αυτά</a:t>
            </a:r>
            <a:r>
              <a:rPr lang="el-GR" dirty="0" smtClean="0"/>
              <a:t>.</a:t>
            </a:r>
            <a:r>
              <a:rPr lang="en-US" dirty="0" smtClean="0"/>
              <a:t> </a:t>
            </a:r>
            <a:r>
              <a:rPr lang="en-US"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hlinkClick r:id="rId3" tooltip="Effective procedure"/>
              </a:rPr>
              <a:t>effective procedure</a:t>
            </a:r>
            <a:r>
              <a:rPr lang="en-US" sz="1200" b="0" i="0" kern="1200" dirty="0" smtClean="0">
                <a:solidFill>
                  <a:schemeClr val="tx1"/>
                </a:solidFill>
                <a:effectLst/>
                <a:latin typeface="+mn-lt"/>
                <a:ea typeface="+mn-ea"/>
                <a:cs typeface="+mn-cs"/>
              </a:rPr>
              <a:t>" (e.g., a computer program</a:t>
            </a:r>
            <a:endParaRPr lang="el-GR" dirty="0" smtClean="0"/>
          </a:p>
          <a:p>
            <a:endParaRPr lang="el-GR" dirty="0" smtClean="0"/>
          </a:p>
          <a:p>
            <a:endParaRPr lang="el-GR" dirty="0"/>
          </a:p>
        </p:txBody>
      </p:sp>
      <p:sp>
        <p:nvSpPr>
          <p:cNvPr id="4" name="Slide Number Placeholder 3"/>
          <p:cNvSpPr>
            <a:spLocks noGrp="1"/>
          </p:cNvSpPr>
          <p:nvPr>
            <p:ph type="sldNum" sz="quarter" idx="10"/>
          </p:nvPr>
        </p:nvSpPr>
        <p:spPr/>
        <p:txBody>
          <a:bodyPr/>
          <a:lstStyle/>
          <a:p>
            <a:fld id="{915724BB-5329-4C52-91EF-BD03B8C561F1}" type="slidenum">
              <a:rPr lang="el-GR" smtClean="0"/>
              <a:t>6</a:t>
            </a:fld>
            <a:endParaRPr lang="el-GR"/>
          </a:p>
        </p:txBody>
      </p:sp>
    </p:spTree>
    <p:extLst>
      <p:ext uri="{BB962C8B-B14F-4D97-AF65-F5344CB8AC3E}">
        <p14:creationId xmlns:p14="http://schemas.microsoft.com/office/powerpoint/2010/main" val="71446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Watt designed steam engines with very little theory </a:t>
            </a:r>
          </a:p>
          <a:p>
            <a:r>
              <a:rPr lang="en-US" dirty="0" smtClean="0"/>
              <a:t>prevailing theory of heat (“Caloric theory”) </a:t>
            </a:r>
          </a:p>
          <a:p>
            <a:r>
              <a:rPr lang="en-US" dirty="0" smtClean="0"/>
              <a:t>   – “heat” is a fluid (caloric) that flows from hot to cold </a:t>
            </a:r>
          </a:p>
          <a:p>
            <a:r>
              <a:rPr lang="en-US" dirty="0" smtClean="0"/>
              <a:t>   - burning releases caloric</a:t>
            </a:r>
          </a:p>
          <a:p>
            <a:r>
              <a:rPr lang="en-US" dirty="0" smtClean="0"/>
              <a:t>   - cannot be created or destroyed, only moved</a:t>
            </a:r>
          </a:p>
          <a:p>
            <a:endParaRPr lang="en-US" dirty="0" smtClean="0"/>
          </a:p>
          <a:p>
            <a:r>
              <a:rPr lang="en-US" dirty="0" smtClean="0"/>
              <a:t>Watt’s engineering improvements TRIPLED the efficiency of steam engines!</a:t>
            </a:r>
          </a:p>
          <a:p>
            <a:r>
              <a:rPr lang="en-US" dirty="0" smtClean="0"/>
              <a:t>  - from 1 – 3% </a:t>
            </a:r>
          </a:p>
          <a:p>
            <a:endParaRPr lang="en-US" dirty="0" smtClean="0"/>
          </a:p>
          <a:p>
            <a:endParaRPr lang="el-GR" dirty="0"/>
          </a:p>
        </p:txBody>
      </p:sp>
      <p:sp>
        <p:nvSpPr>
          <p:cNvPr id="4" name="Slide Number Placeholder 3"/>
          <p:cNvSpPr>
            <a:spLocks noGrp="1"/>
          </p:cNvSpPr>
          <p:nvPr>
            <p:ph type="sldNum" sz="quarter" idx="10"/>
          </p:nvPr>
        </p:nvSpPr>
        <p:spPr/>
        <p:txBody>
          <a:bodyPr/>
          <a:lstStyle/>
          <a:p>
            <a:fld id="{915724BB-5329-4C52-91EF-BD03B8C561F1}" type="slidenum">
              <a:rPr lang="el-GR" smtClean="0"/>
              <a:t>9</a:t>
            </a:fld>
            <a:endParaRPr lang="el-GR"/>
          </a:p>
        </p:txBody>
      </p:sp>
    </p:spTree>
    <p:extLst>
      <p:ext uri="{BB962C8B-B14F-4D97-AF65-F5344CB8AC3E}">
        <p14:creationId xmlns:p14="http://schemas.microsoft.com/office/powerpoint/2010/main" val="116413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6E724A0-76D9-4C9D-8875-224C9782A74D}" type="datetimeFigureOut">
              <a:rPr lang="el-GR" smtClean="0"/>
              <a:t>12/2/2013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49375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6E724A0-76D9-4C9D-8875-224C9782A74D}" type="datetimeFigureOut">
              <a:rPr lang="el-GR" smtClean="0"/>
              <a:t>12/2/2013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396744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6E724A0-76D9-4C9D-8875-224C9782A74D}" type="datetimeFigureOut">
              <a:rPr lang="el-GR" smtClean="0"/>
              <a:t>12/2/2013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96039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6E724A0-76D9-4C9D-8875-224C9782A74D}" type="datetimeFigureOut">
              <a:rPr lang="el-GR" smtClean="0"/>
              <a:t>12/2/2013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1049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724A0-76D9-4C9D-8875-224C9782A74D}" type="datetimeFigureOut">
              <a:rPr lang="el-GR" smtClean="0"/>
              <a:t>12/2/2013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193801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6E724A0-76D9-4C9D-8875-224C9782A74D}" type="datetimeFigureOut">
              <a:rPr lang="el-GR" smtClean="0"/>
              <a:t>12/2/2013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110893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6E724A0-76D9-4C9D-8875-224C9782A74D}" type="datetimeFigureOut">
              <a:rPr lang="el-GR" smtClean="0"/>
              <a:t>12/2/2013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46409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6E724A0-76D9-4C9D-8875-224C9782A74D}" type="datetimeFigureOut">
              <a:rPr lang="el-GR" smtClean="0"/>
              <a:t>12/2/2013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352035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724A0-76D9-4C9D-8875-224C9782A74D}" type="datetimeFigureOut">
              <a:rPr lang="el-GR" smtClean="0"/>
              <a:t>12/2/2013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411706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724A0-76D9-4C9D-8875-224C9782A74D}" type="datetimeFigureOut">
              <a:rPr lang="el-GR" smtClean="0"/>
              <a:t>12/2/2013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34864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724A0-76D9-4C9D-8875-224C9782A74D}" type="datetimeFigureOut">
              <a:rPr lang="el-GR" smtClean="0"/>
              <a:t>12/2/2013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D6B3B5-AD54-4CB9-B20F-B36AA9688DCA}" type="slidenum">
              <a:rPr lang="el-GR" smtClean="0"/>
              <a:t>‹#›</a:t>
            </a:fld>
            <a:endParaRPr lang="el-GR"/>
          </a:p>
        </p:txBody>
      </p:sp>
    </p:spTree>
    <p:extLst>
      <p:ext uri="{BB962C8B-B14F-4D97-AF65-F5344CB8AC3E}">
        <p14:creationId xmlns:p14="http://schemas.microsoft.com/office/powerpoint/2010/main" val="119738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724A0-76D9-4C9D-8875-224C9782A74D}" type="datetimeFigureOut">
              <a:rPr lang="el-GR" smtClean="0"/>
              <a:t>12/2/2013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6B3B5-AD54-4CB9-B20F-B36AA9688DCA}" type="slidenum">
              <a:rPr lang="el-GR" smtClean="0"/>
              <a:t>‹#›</a:t>
            </a:fld>
            <a:endParaRPr lang="el-GR"/>
          </a:p>
        </p:txBody>
      </p:sp>
    </p:spTree>
    <p:extLst>
      <p:ext uri="{BB962C8B-B14F-4D97-AF65-F5344CB8AC3E}">
        <p14:creationId xmlns:p14="http://schemas.microsoft.com/office/powerpoint/2010/main" val="391954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ree.openeclass.org/courses/IT147" TargetMode="External"/><Relationship Id="rId2" Type="http://schemas.openxmlformats.org/officeDocument/2006/relationships/hyperlink" Target="http://mav.inf.uth.gr/"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cup.gr/%CE%95%CE%99%CE%A3%CE%91%CE%93%CE%A9%CE%93%CE%97-%CE%A3%CE%A4%CE%97-%CE%98%CE%95%CE%A9%CE%A1%CE%99%CE%91-%CE%A5%CE%A0%CE%9F%CE%9B%CE%9F%CE%93%CE%99%CE%A3%CE%9C%CE%9F%CE%A5_p-264687.aspx?LangId=1"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Θεωρία Υπολογισμού</a:t>
            </a:r>
            <a:endParaRPr lang="el-GR" dirty="0"/>
          </a:p>
        </p:txBody>
      </p:sp>
      <p:sp>
        <p:nvSpPr>
          <p:cNvPr id="3" name="Subtitle 2"/>
          <p:cNvSpPr>
            <a:spLocks noGrp="1"/>
          </p:cNvSpPr>
          <p:nvPr>
            <p:ph type="subTitle" idx="1"/>
          </p:nvPr>
        </p:nvSpPr>
        <p:spPr/>
        <p:txBody>
          <a:bodyPr/>
          <a:lstStyle/>
          <a:p>
            <a:r>
              <a:rPr lang="el-GR" dirty="0" smtClean="0"/>
              <a:t>Εισαγωγή</a:t>
            </a:r>
            <a:endParaRPr lang="el-GR"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908918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Θερμιδική θεωρία</a:t>
            </a:r>
            <a:endParaRPr lang="el-GR" dirty="0"/>
          </a:p>
        </p:txBody>
      </p:sp>
      <p:sp>
        <p:nvSpPr>
          <p:cNvPr id="3" name="Content Placeholder 2"/>
          <p:cNvSpPr>
            <a:spLocks noGrp="1"/>
          </p:cNvSpPr>
          <p:nvPr>
            <p:ph idx="1"/>
          </p:nvPr>
        </p:nvSpPr>
        <p:spPr/>
        <p:txBody>
          <a:bodyPr/>
          <a:lstStyle/>
          <a:p>
            <a:r>
              <a:rPr lang="en-US" dirty="0" smtClean="0"/>
              <a:t>“</a:t>
            </a:r>
            <a:r>
              <a:rPr lang="el-GR" dirty="0" smtClean="0"/>
              <a:t>θερμότητα</a:t>
            </a:r>
            <a:r>
              <a:rPr lang="en-US" dirty="0" smtClean="0"/>
              <a:t>” </a:t>
            </a:r>
            <a:r>
              <a:rPr lang="el-GR" dirty="0" smtClean="0"/>
              <a:t>είναι ένα ρευστό </a:t>
            </a:r>
            <a:r>
              <a:rPr lang="en-US" dirty="0" smtClean="0"/>
              <a:t>(caloric</a:t>
            </a:r>
            <a:r>
              <a:rPr lang="en-US" dirty="0"/>
              <a:t>) </a:t>
            </a:r>
            <a:r>
              <a:rPr lang="el-GR" dirty="0" smtClean="0"/>
              <a:t>το οποίο ρέει από το ζεστό το ψυχρό</a:t>
            </a:r>
          </a:p>
          <a:p>
            <a:r>
              <a:rPr lang="el-GR" dirty="0" smtClean="0"/>
              <a:t>Η καύση εκλύει </a:t>
            </a:r>
            <a:r>
              <a:rPr lang="en-US" dirty="0" smtClean="0"/>
              <a:t>caloric</a:t>
            </a:r>
            <a:endParaRPr lang="el-GR" dirty="0" smtClean="0"/>
          </a:p>
          <a:p>
            <a:r>
              <a:rPr lang="el-GR" dirty="0" smtClean="0"/>
              <a:t>Το οποίο δεν μπορεί να παραχθεί ή να καταστραφεί, παρά μόνον να μετακινηθεί</a:t>
            </a:r>
          </a:p>
          <a:p>
            <a:pPr marL="0" indent="0">
              <a:buNone/>
            </a:pPr>
            <a:endParaRPr lang="el-GR" dirty="0" smtClean="0"/>
          </a:p>
          <a:p>
            <a:pPr marL="0" indent="0">
              <a:buNone/>
            </a:pPr>
            <a:r>
              <a:rPr lang="el-GR" dirty="0" smtClean="0"/>
              <a:t>Τριπλασίασε την απόδοση των ατμομηχανών</a:t>
            </a:r>
          </a:p>
          <a:p>
            <a:r>
              <a:rPr lang="el-GR" dirty="0" smtClean="0">
                <a:effectLst>
                  <a:outerShdw blurRad="38100" dist="38100" dir="2700000" algn="tl">
                    <a:srgbClr val="000000">
                      <a:alpha val="43137"/>
                    </a:srgbClr>
                  </a:outerShdw>
                </a:effectLst>
              </a:rPr>
              <a:t>Από 1% σε 3%</a:t>
            </a:r>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1065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Nicolas Carnot</a:t>
            </a:r>
            <a:r>
              <a:rPr lang="en-US" dirty="0"/>
              <a:t> (1796 – 1832</a:t>
            </a:r>
            <a:r>
              <a:rPr lang="en-US" dirty="0" smtClean="0"/>
              <a:t>)</a:t>
            </a:r>
            <a:endParaRPr lang="el-GR" dirty="0"/>
          </a:p>
        </p:txBody>
      </p:sp>
      <p:sp>
        <p:nvSpPr>
          <p:cNvPr id="3" name="Content Placeholder 2"/>
          <p:cNvSpPr>
            <a:spLocks noGrp="1"/>
          </p:cNvSpPr>
          <p:nvPr>
            <p:ph idx="1"/>
          </p:nvPr>
        </p:nvSpPr>
        <p:spPr/>
        <p:txBody>
          <a:bodyPr/>
          <a:lstStyle/>
          <a:p>
            <a:pPr marL="0" indent="0" algn="ctr">
              <a:buNone/>
            </a:pPr>
            <a:r>
              <a:rPr lang="en-US" sz="3600" i="1" dirty="0"/>
              <a:t>“</a:t>
            </a:r>
            <a:r>
              <a:rPr lang="el-GR" sz="3600" i="1" dirty="0"/>
              <a:t>Είναι το δυνητικό έργο που διατίθεται από μια πηγή θερμότητας δυνητικά απεριόριστο</a:t>
            </a:r>
            <a:r>
              <a:rPr lang="en-US" sz="3600" i="1" dirty="0"/>
              <a:t>;"</a:t>
            </a:r>
            <a:r>
              <a:rPr lang="en-US" sz="3600" dirty="0"/>
              <a:t> </a:t>
            </a:r>
            <a:endParaRPr lang="el-GR" sz="3600" dirty="0"/>
          </a:p>
          <a:p>
            <a:pPr marL="0" indent="0" algn="ctr">
              <a:buNone/>
            </a:pPr>
            <a:endParaRPr lang="en-US" sz="3600" i="1" dirty="0"/>
          </a:p>
          <a:p>
            <a:pPr marL="0" indent="0" algn="ctr">
              <a:buNone/>
            </a:pPr>
            <a:r>
              <a:rPr lang="en-US" sz="3600" i="1" dirty="0"/>
              <a:t>“</a:t>
            </a:r>
            <a:r>
              <a:rPr lang="el-GR" sz="3600" i="1" dirty="0"/>
              <a:t>Είναι δυνατόν να βελτιώσουμε την απόδοση των </a:t>
            </a:r>
            <a:r>
              <a:rPr lang="el-GR" sz="3600" i="1" dirty="0" smtClean="0"/>
              <a:t>ατμομηχανών </a:t>
            </a:r>
            <a:r>
              <a:rPr lang="el-GR" sz="3600" dirty="0"/>
              <a:t>αντικαθιστώντας τον ατμό με κάποιο άλλο υγρό ή αέριο;"</a:t>
            </a:r>
            <a:endParaRPr lang="en-US" sz="3600" i="1" dirty="0"/>
          </a:p>
          <a:p>
            <a:pPr marL="0" indent="0">
              <a:buNone/>
            </a:pPr>
            <a:endParaRPr lang="el-GR" dirty="0"/>
          </a:p>
        </p:txBody>
      </p:sp>
    </p:spTree>
    <p:extLst>
      <p:ext uri="{BB962C8B-B14F-4D97-AF65-F5344CB8AC3E}">
        <p14:creationId xmlns:p14="http://schemas.microsoft.com/office/powerpoint/2010/main" val="3765559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Ανακάλυψη</a:t>
            </a:r>
            <a:endParaRPr lang="el-GR" dirty="0"/>
          </a:p>
        </p:txBody>
      </p:sp>
      <p:sp>
        <p:nvSpPr>
          <p:cNvPr id="3" name="Content Placeholder 2"/>
          <p:cNvSpPr>
            <a:spLocks noGrp="1"/>
          </p:cNvSpPr>
          <p:nvPr>
            <p:ph idx="1"/>
          </p:nvPr>
        </p:nvSpPr>
        <p:spPr/>
        <p:txBody>
          <a:bodyPr/>
          <a:lstStyle/>
          <a:p>
            <a:pPr marL="0" indent="0" algn="ctr">
              <a:buNone/>
            </a:pPr>
            <a:r>
              <a:rPr lang="el-GR" sz="4400" i="1" dirty="0"/>
              <a:t>Η αποδοτικότητα μια ιδεατής μηχανής εξαρτάται μόνον από την διαφορά θερμοκρασίας μεταξύ των δεξαμενών.</a:t>
            </a:r>
          </a:p>
          <a:p>
            <a:pPr marL="0" indent="0">
              <a:buNone/>
            </a:pPr>
            <a:endParaRPr lang="el-GR" dirty="0"/>
          </a:p>
        </p:txBody>
      </p:sp>
    </p:spTree>
    <p:extLst>
      <p:ext uri="{BB962C8B-B14F-4D97-AF65-F5344CB8AC3E}">
        <p14:creationId xmlns:p14="http://schemas.microsoft.com/office/powerpoint/2010/main" val="1154070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την θέλουμε την θεωρία;</a:t>
            </a:r>
          </a:p>
        </p:txBody>
      </p:sp>
      <p:sp>
        <p:nvSpPr>
          <p:cNvPr id="3" name="Content Placeholder 2"/>
          <p:cNvSpPr>
            <a:spLocks noGrp="1"/>
          </p:cNvSpPr>
          <p:nvPr>
            <p:ph idx="1"/>
          </p:nvPr>
        </p:nvSpPr>
        <p:spPr>
          <a:xfrm>
            <a:off x="5029200" y="1825625"/>
            <a:ext cx="6324600" cy="4351338"/>
          </a:xfrm>
        </p:spPr>
        <p:txBody>
          <a:bodyPr/>
          <a:lstStyle/>
          <a:p>
            <a:pPr marL="0" indent="0">
              <a:buNone/>
            </a:pPr>
            <a:r>
              <a:rPr lang="en-US" sz="3600" i="1" dirty="0"/>
              <a:t>Theory and Construction of a Rational Heat-engine to Replace the Steam Engine and Combustion Engines Known </a:t>
            </a:r>
            <a:r>
              <a:rPr lang="en-US" sz="3600" i="1" dirty="0" smtClean="0"/>
              <a:t>Today</a:t>
            </a:r>
            <a:endParaRPr lang="en-US" sz="3600" dirty="0"/>
          </a:p>
          <a:p>
            <a:pPr marL="0" indent="0" algn="r">
              <a:buNone/>
            </a:pPr>
            <a:r>
              <a:rPr lang="en-US" sz="3600" dirty="0"/>
              <a:t>Rudolf Diesel, 1893</a:t>
            </a:r>
          </a:p>
          <a:p>
            <a:pPr marL="0" indent="0">
              <a:buNone/>
            </a:pPr>
            <a:endParaRPr lang="el-GR" dirty="0"/>
          </a:p>
        </p:txBody>
      </p:sp>
      <p:pic>
        <p:nvPicPr>
          <p:cNvPr id="4" name="Picture 3"/>
          <p:cNvPicPr>
            <a:picLocks noChangeAspect="1"/>
          </p:cNvPicPr>
          <p:nvPr/>
        </p:nvPicPr>
        <p:blipFill>
          <a:blip r:embed="rId2"/>
          <a:stretch>
            <a:fillRect/>
          </a:stretch>
        </p:blipFill>
        <p:spPr>
          <a:xfrm>
            <a:off x="539344" y="1504765"/>
            <a:ext cx="3505504" cy="4993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2146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6001" y="4247495"/>
            <a:ext cx="2820004" cy="923330"/>
          </a:xfrm>
          <a:prstGeom prst="rect">
            <a:avLst/>
          </a:prstGeom>
          <a:noFill/>
        </p:spPr>
        <p:txBody>
          <a:bodyPr wrap="non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rPr>
              <a:t>Πρακτική</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Content Placeholder 4"/>
          <p:cNvSpPr>
            <a:spLocks noGrp="1"/>
          </p:cNvSpPr>
          <p:nvPr>
            <p:ph idx="1"/>
          </p:nvPr>
        </p:nvSpPr>
        <p:spPr>
          <a:xfrm>
            <a:off x="4907213" y="1825625"/>
            <a:ext cx="2377574" cy="840230"/>
          </a:xfrm>
          <a:prstGeom prst="rect">
            <a:avLst/>
          </a:prstGeom>
          <a:noFill/>
        </p:spPr>
        <p:txBody>
          <a:bodyPr wrap="none" lIns="91440" tIns="45720" rIns="91440" bIns="45720">
            <a:spAutoFit/>
          </a:bodyPr>
          <a:lstStyle/>
          <a:p>
            <a:pPr marL="0" indent="0" algn="ctr">
              <a:buNone/>
            </a:pPr>
            <a:r>
              <a:rPr lang="el-GR" sz="5400" b="0" cap="none" spc="0" dirty="0" smtClean="0">
                <a:ln w="0"/>
                <a:solidFill>
                  <a:schemeClr val="tx1"/>
                </a:solidFill>
                <a:effectLst>
                  <a:outerShdw blurRad="38100" dist="19050" dir="2700000" algn="tl" rotWithShape="0">
                    <a:schemeClr val="dk1">
                      <a:alpha val="40000"/>
                    </a:schemeClr>
                  </a:outerShdw>
                </a:effectLst>
              </a:rPr>
              <a:t>Θεωρία</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Curved Left Arrow 5"/>
          <p:cNvSpPr/>
          <p:nvPr/>
        </p:nvSpPr>
        <p:spPr>
          <a:xfrm>
            <a:off x="7506005" y="2029969"/>
            <a:ext cx="1115568" cy="31408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Curved Left Arrow 7"/>
          <p:cNvSpPr/>
          <p:nvPr/>
        </p:nvSpPr>
        <p:spPr>
          <a:xfrm rot="10800000">
            <a:off x="3459824" y="1825625"/>
            <a:ext cx="1115568" cy="31408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490891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Μαθηματικό Θεώρημα </a:t>
            </a:r>
            <a:br>
              <a:rPr lang="el-GR" dirty="0" smtClean="0"/>
            </a:br>
            <a:r>
              <a:rPr lang="el-GR" dirty="0" smtClean="0"/>
              <a:t>ή</a:t>
            </a:r>
            <a:br>
              <a:rPr lang="el-GR" dirty="0" smtClean="0"/>
            </a:br>
            <a:r>
              <a:rPr lang="el-GR" dirty="0" smtClean="0"/>
              <a:t>Επιστημονική Θεωρία</a:t>
            </a:r>
            <a:endParaRPr lang="el-GR" dirty="0"/>
          </a:p>
        </p:txBody>
      </p:sp>
    </p:spTree>
    <p:extLst>
      <p:ext uri="{BB962C8B-B14F-4D97-AF65-F5344CB8AC3E}">
        <p14:creationId xmlns:p14="http://schemas.microsoft.com/office/powerpoint/2010/main" val="3919354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474155"/>
            <a:ext cx="5157787" cy="823912"/>
          </a:xfrm>
        </p:spPr>
        <p:txBody>
          <a:bodyPr>
            <a:normAutofit/>
          </a:bodyPr>
          <a:lstStyle/>
          <a:p>
            <a:r>
              <a:rPr lang="el-GR" sz="3600" dirty="0" smtClean="0"/>
              <a:t>Μαθηματικό Θεώρημα</a:t>
            </a:r>
            <a:endParaRPr lang="el-GR" sz="3600" dirty="0"/>
          </a:p>
        </p:txBody>
      </p:sp>
      <p:sp>
        <p:nvSpPr>
          <p:cNvPr id="4" name="Content Placeholder 3"/>
          <p:cNvSpPr>
            <a:spLocks noGrp="1"/>
          </p:cNvSpPr>
          <p:nvPr>
            <p:ph sz="half" idx="2"/>
          </p:nvPr>
        </p:nvSpPr>
        <p:spPr>
          <a:xfrm>
            <a:off x="839788" y="1333310"/>
            <a:ext cx="5157787" cy="4856353"/>
          </a:xfrm>
        </p:spPr>
        <p:txBody>
          <a:bodyPr/>
          <a:lstStyle/>
          <a:p>
            <a:pPr marL="342900" lvl="0" indent="-342900">
              <a:lnSpc>
                <a:spcPct val="100000"/>
              </a:lnSpc>
              <a:spcBef>
                <a:spcPct val="20000"/>
              </a:spcBef>
            </a:pPr>
            <a:r>
              <a:rPr lang="el-GR" sz="2400" dirty="0">
                <a:solidFill>
                  <a:prstClr val="black"/>
                </a:solidFill>
              </a:rPr>
              <a:t>Ξεκινά από ένα απλό και πλήρως καθορισμένο μοντέλο </a:t>
            </a:r>
          </a:p>
          <a:p>
            <a:pPr marL="342900" lvl="0" indent="-342900">
              <a:lnSpc>
                <a:spcPct val="100000"/>
              </a:lnSpc>
              <a:spcBef>
                <a:spcPct val="20000"/>
              </a:spcBef>
            </a:pPr>
            <a:r>
              <a:rPr lang="el-GR" sz="2400" b="1" dirty="0">
                <a:solidFill>
                  <a:prstClr val="black"/>
                </a:solidFill>
              </a:rPr>
              <a:t>Συμπερασματικός Συλλογισμός</a:t>
            </a:r>
            <a:r>
              <a:rPr lang="en-US" sz="2400" b="1" dirty="0">
                <a:solidFill>
                  <a:prstClr val="black"/>
                </a:solidFill>
              </a:rPr>
              <a:t>:</a:t>
            </a:r>
            <a:r>
              <a:rPr lang="en-US" sz="2400" dirty="0">
                <a:solidFill>
                  <a:prstClr val="black"/>
                </a:solidFill>
              </a:rPr>
              <a:t> </a:t>
            </a:r>
            <a:r>
              <a:rPr lang="el-GR" sz="2400" dirty="0">
                <a:solidFill>
                  <a:prstClr val="black"/>
                </a:solidFill>
              </a:rPr>
              <a:t>Απόδειξη με συλλογιστική </a:t>
            </a:r>
            <a:r>
              <a:rPr lang="el-GR" sz="2400" dirty="0" err="1">
                <a:solidFill>
                  <a:prstClr val="black"/>
                </a:solidFill>
              </a:rPr>
              <a:t>συμπερασματολογία</a:t>
            </a:r>
            <a:endParaRPr lang="el-GR" sz="2400" dirty="0">
              <a:solidFill>
                <a:prstClr val="black"/>
              </a:solidFill>
            </a:endParaRPr>
          </a:p>
          <a:p>
            <a:pPr marL="342900" lvl="0" indent="-342900">
              <a:lnSpc>
                <a:spcPct val="100000"/>
              </a:lnSpc>
              <a:spcBef>
                <a:spcPct val="20000"/>
              </a:spcBef>
            </a:pPr>
            <a:r>
              <a:rPr lang="el-GR" sz="2400" dirty="0">
                <a:solidFill>
                  <a:prstClr val="black"/>
                </a:solidFill>
              </a:rPr>
              <a:t>Χρήσιμο αν μας </a:t>
            </a:r>
            <a:r>
              <a:rPr lang="el-GR" sz="2400" dirty="0" smtClean="0">
                <a:solidFill>
                  <a:prstClr val="black"/>
                </a:solidFill>
              </a:rPr>
              <a:t>οδηγεί </a:t>
            </a:r>
            <a:r>
              <a:rPr lang="el-GR" sz="2400" dirty="0">
                <a:solidFill>
                  <a:prstClr val="black"/>
                </a:solidFill>
              </a:rPr>
              <a:t>σε βαθύτερη </a:t>
            </a:r>
            <a:r>
              <a:rPr lang="el-GR" sz="2400" dirty="0" smtClean="0">
                <a:solidFill>
                  <a:prstClr val="black"/>
                </a:solidFill>
              </a:rPr>
              <a:t>κατανόηση</a:t>
            </a:r>
            <a:endParaRPr lang="en-US" sz="2400" dirty="0">
              <a:solidFill>
                <a:prstClr val="black"/>
              </a:solidFill>
            </a:endParaRPr>
          </a:p>
        </p:txBody>
      </p:sp>
      <p:sp>
        <p:nvSpPr>
          <p:cNvPr id="5" name="Text Placeholder 4"/>
          <p:cNvSpPr>
            <a:spLocks noGrp="1"/>
          </p:cNvSpPr>
          <p:nvPr>
            <p:ph type="body" sz="quarter" idx="3"/>
          </p:nvPr>
        </p:nvSpPr>
        <p:spPr>
          <a:xfrm>
            <a:off x="6172200" y="509398"/>
            <a:ext cx="5183188" cy="823912"/>
          </a:xfrm>
        </p:spPr>
        <p:txBody>
          <a:bodyPr>
            <a:normAutofit/>
          </a:bodyPr>
          <a:lstStyle/>
          <a:p>
            <a:r>
              <a:rPr lang="el-GR" sz="3600" dirty="0" smtClean="0"/>
              <a:t>Επιστημονική Θεωρία</a:t>
            </a:r>
            <a:endParaRPr lang="el-GR" sz="3600" dirty="0"/>
          </a:p>
        </p:txBody>
      </p:sp>
      <p:sp>
        <p:nvSpPr>
          <p:cNvPr id="6" name="Content Placeholder 5"/>
          <p:cNvSpPr>
            <a:spLocks noGrp="1"/>
          </p:cNvSpPr>
          <p:nvPr>
            <p:ph sz="quarter" idx="4"/>
          </p:nvPr>
        </p:nvSpPr>
        <p:spPr>
          <a:xfrm>
            <a:off x="6172200" y="1333310"/>
            <a:ext cx="5183188" cy="4856353"/>
          </a:xfrm>
        </p:spPr>
        <p:txBody>
          <a:bodyPr>
            <a:normAutofit fontScale="92500" lnSpcReduction="10000"/>
          </a:bodyPr>
          <a:lstStyle/>
          <a:p>
            <a:r>
              <a:rPr lang="el-GR" dirty="0"/>
              <a:t>Ξεκινά από μια περίπλοκη και ακατάστατη πραγματικότητα </a:t>
            </a:r>
          </a:p>
          <a:p>
            <a:r>
              <a:rPr lang="el-GR" b="1" dirty="0"/>
              <a:t>Επαγωγικός Συλλογισμός</a:t>
            </a:r>
            <a:r>
              <a:rPr lang="en-US" b="1" dirty="0"/>
              <a:t>: </a:t>
            </a:r>
            <a:r>
              <a:rPr lang="en-US" dirty="0"/>
              <a:t>“</a:t>
            </a:r>
            <a:r>
              <a:rPr lang="el-GR" dirty="0"/>
              <a:t>Απόδειξη</a:t>
            </a:r>
            <a:r>
              <a:rPr lang="en-US" dirty="0"/>
              <a:t>” </a:t>
            </a:r>
            <a:r>
              <a:rPr lang="el-GR" dirty="0"/>
              <a:t>με πολλές επιβεβαιωτικές παρατηρήσεις χωρίς καμία απορριπτική παρατήρηση </a:t>
            </a:r>
          </a:p>
          <a:p>
            <a:r>
              <a:rPr lang="el-GR" dirty="0"/>
              <a:t>Χρήσιμη αν μπορεί να μας οδηγήσει σε αξιόπιστες προβλέψεις ή βαθύτερη κατανόηση</a:t>
            </a:r>
          </a:p>
          <a:p>
            <a:r>
              <a:rPr lang="el-GR" dirty="0"/>
              <a:t>Ακόμα και λάθος θεωρίες μπορεί να είναι χρήσιμες</a:t>
            </a:r>
            <a:endParaRPr lang="en-US" dirty="0"/>
          </a:p>
          <a:p>
            <a:endParaRPr lang="el-GR" dirty="0"/>
          </a:p>
        </p:txBody>
      </p:sp>
    </p:spTree>
    <p:extLst>
      <p:ext uri="{BB962C8B-B14F-4D97-AF65-F5344CB8AC3E}">
        <p14:creationId xmlns:p14="http://schemas.microsoft.com/office/powerpoint/2010/main" val="8806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8864" y="2749995"/>
            <a:ext cx="9144000" cy="2387600"/>
          </a:xfrm>
        </p:spPr>
        <p:txBody>
          <a:bodyPr/>
          <a:lstStyle/>
          <a:p>
            <a:r>
              <a:rPr lang="el-GR" dirty="0" smtClean="0"/>
              <a:t>Κυρίως μαθηματικές αποδείξεις</a:t>
            </a:r>
            <a:endParaRPr lang="el-GR" dirty="0"/>
          </a:p>
        </p:txBody>
      </p:sp>
      <p:sp>
        <p:nvSpPr>
          <p:cNvPr id="3" name="Subtitle 2"/>
          <p:cNvSpPr>
            <a:spLocks noGrp="1"/>
          </p:cNvSpPr>
          <p:nvPr>
            <p:ph type="subTitle" idx="1"/>
          </p:nvPr>
        </p:nvSpPr>
        <p:spPr>
          <a:xfrm>
            <a:off x="1578864" y="1167385"/>
            <a:ext cx="9144000" cy="1655762"/>
          </a:xfrm>
        </p:spPr>
        <p:txBody>
          <a:bodyPr/>
          <a:lstStyle/>
          <a:p>
            <a:endParaRPr lang="el-GR" dirty="0" smtClean="0"/>
          </a:p>
          <a:p>
            <a:endParaRPr lang="el-GR" dirty="0"/>
          </a:p>
          <a:p>
            <a:r>
              <a:rPr lang="el-GR" dirty="0" smtClean="0"/>
              <a:t>Στο μάθημά μας</a:t>
            </a:r>
            <a:endParaRPr lang="el-GR" dirty="0"/>
          </a:p>
        </p:txBody>
      </p:sp>
    </p:spTree>
    <p:extLst>
      <p:ext uri="{BB962C8B-B14F-4D97-AF65-F5344CB8AC3E}">
        <p14:creationId xmlns:p14="http://schemas.microsoft.com/office/powerpoint/2010/main" val="1838682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Θεμελιώδη Ερωτήματα</a:t>
            </a:r>
          </a:p>
        </p:txBody>
      </p:sp>
      <p:sp>
        <p:nvSpPr>
          <p:cNvPr id="3" name="Content Placeholder 2"/>
          <p:cNvSpPr>
            <a:spLocks noGrp="1"/>
          </p:cNvSpPr>
          <p:nvPr>
            <p:ph sz="half" idx="1"/>
          </p:nvPr>
        </p:nvSpPr>
        <p:spPr>
          <a:solidFill>
            <a:schemeClr val="bg2"/>
          </a:solidFill>
        </p:spPr>
        <p:txBody>
          <a:bodyPr/>
          <a:lstStyle/>
          <a:p>
            <a:pPr marL="457200" lvl="0" indent="-457200">
              <a:buFont typeface="+mj-lt"/>
              <a:buAutoNum type="arabicPeriod"/>
            </a:pPr>
            <a:r>
              <a:rPr lang="en-US" i="1" dirty="0">
                <a:solidFill>
                  <a:prstClr val="black"/>
                </a:solidFill>
              </a:rPr>
              <a:t>“</a:t>
            </a:r>
            <a:r>
              <a:rPr lang="el-GR" i="1" dirty="0">
                <a:solidFill>
                  <a:prstClr val="black"/>
                </a:solidFill>
              </a:rPr>
              <a:t>Είναι το δυνητικό έργο που διατίθεται από μια πηγή θερμότητας δυνητικά απεριόριστο</a:t>
            </a:r>
            <a:r>
              <a:rPr lang="en-US" i="1" dirty="0">
                <a:solidFill>
                  <a:prstClr val="black"/>
                </a:solidFill>
              </a:rPr>
              <a:t>;"</a:t>
            </a:r>
            <a:r>
              <a:rPr lang="en-US" dirty="0">
                <a:solidFill>
                  <a:prstClr val="black"/>
                </a:solidFill>
              </a:rPr>
              <a:t> </a:t>
            </a:r>
            <a:endParaRPr lang="el-GR" dirty="0">
              <a:solidFill>
                <a:prstClr val="black"/>
              </a:solidFill>
            </a:endParaRPr>
          </a:p>
          <a:p>
            <a:pPr marL="457200" lvl="0" indent="-457200">
              <a:buFont typeface="+mj-lt"/>
              <a:buAutoNum type="arabicPeriod"/>
            </a:pPr>
            <a:endParaRPr lang="en-US" i="1" dirty="0">
              <a:solidFill>
                <a:prstClr val="black"/>
              </a:solidFill>
            </a:endParaRPr>
          </a:p>
          <a:p>
            <a:pPr marL="457200" lvl="0" indent="-457200">
              <a:buFont typeface="+mj-lt"/>
              <a:buAutoNum type="arabicPeriod"/>
            </a:pPr>
            <a:r>
              <a:rPr lang="en-US" i="1" dirty="0">
                <a:solidFill>
                  <a:prstClr val="black"/>
                </a:solidFill>
              </a:rPr>
              <a:t>“</a:t>
            </a:r>
            <a:r>
              <a:rPr lang="el-GR" i="1" dirty="0">
                <a:solidFill>
                  <a:prstClr val="black"/>
                </a:solidFill>
              </a:rPr>
              <a:t>Είναι δυνατόν να βελτιώσουμε την απόδοση των τις ατμομηχανών </a:t>
            </a:r>
            <a:r>
              <a:rPr lang="el-GR" dirty="0">
                <a:solidFill>
                  <a:prstClr val="black"/>
                </a:solidFill>
              </a:rPr>
              <a:t>αντικαθιστώντας τον ατμό με κάποιο άλλο υγρό ή αέριο</a:t>
            </a:r>
            <a:r>
              <a:rPr lang="el-GR" dirty="0" smtClean="0">
                <a:solidFill>
                  <a:prstClr val="black"/>
                </a:solidFill>
              </a:rPr>
              <a:t>;"</a:t>
            </a:r>
            <a:endParaRPr lang="en-US" i="1" dirty="0">
              <a:solidFill>
                <a:prstClr val="black"/>
              </a:solidFill>
            </a:endParaRPr>
          </a:p>
        </p:txBody>
      </p:sp>
      <p:sp>
        <p:nvSpPr>
          <p:cNvPr id="4" name="Content Placeholder 3"/>
          <p:cNvSpPr>
            <a:spLocks noGrp="1"/>
          </p:cNvSpPr>
          <p:nvPr>
            <p:ph sz="half" idx="2"/>
          </p:nvPr>
        </p:nvSpPr>
        <p:spPr>
          <a:solidFill>
            <a:schemeClr val="accent4">
              <a:lumMod val="20000"/>
              <a:lumOff val="80000"/>
            </a:schemeClr>
          </a:solidFill>
        </p:spPr>
        <p:txBody>
          <a:bodyPr/>
          <a:lstStyle/>
          <a:p>
            <a:pPr marL="457200" indent="-457200">
              <a:buFontTx/>
              <a:buAutoNum type="arabicPeriod"/>
            </a:pPr>
            <a:r>
              <a:rPr lang="en-US" i="1" dirty="0"/>
              <a:t>“</a:t>
            </a:r>
            <a:r>
              <a:rPr lang="el-GR" i="1" dirty="0"/>
              <a:t>Μπορούν οι υπολογιστές να λύσουν όλα τα προβλήματα</a:t>
            </a:r>
            <a:r>
              <a:rPr lang="en-US" i="1" dirty="0"/>
              <a:t>;”</a:t>
            </a:r>
            <a:r>
              <a:rPr lang="en-US" dirty="0"/>
              <a:t> </a:t>
            </a:r>
            <a:endParaRPr lang="el-GR" dirty="0" smtClean="0"/>
          </a:p>
          <a:p>
            <a:pPr marL="457200" indent="-457200">
              <a:buFontTx/>
              <a:buAutoNum type="arabicPeriod"/>
            </a:pPr>
            <a:endParaRPr lang="en-US" dirty="0"/>
          </a:p>
          <a:p>
            <a:pPr marL="457200" indent="-457200">
              <a:buAutoNum type="arabicPeriod"/>
            </a:pPr>
            <a:r>
              <a:rPr lang="en-US" i="1" dirty="0"/>
              <a:t>“</a:t>
            </a:r>
            <a:r>
              <a:rPr lang="el-GR" i="1" dirty="0"/>
              <a:t>Μπορούν οι υπολογιστές να λύσουν περισσότερα προβλήματα αλλάζοντας τον τρόπο λειτουργίας τους</a:t>
            </a:r>
            <a:r>
              <a:rPr lang="en-US" i="1" dirty="0"/>
              <a:t>;”</a:t>
            </a:r>
          </a:p>
          <a:p>
            <a:endParaRPr lang="el-GR" dirty="0"/>
          </a:p>
        </p:txBody>
      </p:sp>
    </p:spTree>
    <p:extLst>
      <p:ext uri="{BB962C8B-B14F-4D97-AF65-F5344CB8AC3E}">
        <p14:creationId xmlns:p14="http://schemas.microsoft.com/office/powerpoint/2010/main" val="856628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5400" b="1" dirty="0">
                <a:solidFill>
                  <a:prstClr val="black"/>
                </a:solidFill>
                <a:latin typeface="Calibri"/>
              </a:rPr>
              <a:t>Ακριβείς</a:t>
            </a:r>
            <a:r>
              <a:rPr lang="el-GR" dirty="0">
                <a:solidFill>
                  <a:prstClr val="black"/>
                </a:solidFill>
                <a:latin typeface="Calibri"/>
              </a:rPr>
              <a:t> </a:t>
            </a:r>
            <a:r>
              <a:rPr lang="el-GR" dirty="0" smtClean="0">
                <a:solidFill>
                  <a:prstClr val="black"/>
                </a:solidFill>
                <a:latin typeface="Calibri"/>
              </a:rPr>
              <a:t>Ορισμοί</a:t>
            </a:r>
            <a:endParaRPr lang="el-GR" dirty="0"/>
          </a:p>
        </p:txBody>
      </p:sp>
      <p:sp>
        <p:nvSpPr>
          <p:cNvPr id="3" name="Content Placeholder 2"/>
          <p:cNvSpPr>
            <a:spLocks noGrp="1"/>
          </p:cNvSpPr>
          <p:nvPr>
            <p:ph idx="1"/>
          </p:nvPr>
        </p:nvSpPr>
        <p:spPr/>
        <p:txBody>
          <a:bodyPr/>
          <a:lstStyle/>
          <a:p>
            <a:r>
              <a:rPr lang="el-GR" sz="3200" dirty="0"/>
              <a:t>Τι είναι </a:t>
            </a:r>
            <a:r>
              <a:rPr lang="el-GR" sz="3200" dirty="0" smtClean="0"/>
              <a:t>πρόβλημα</a:t>
            </a:r>
            <a:r>
              <a:rPr lang="en-US" sz="3200" dirty="0" smtClean="0"/>
              <a:t>;</a:t>
            </a:r>
            <a:endParaRPr lang="en-US" sz="3200" dirty="0"/>
          </a:p>
          <a:p>
            <a:r>
              <a:rPr lang="el-GR" sz="3200" dirty="0"/>
              <a:t>Τι είναι </a:t>
            </a:r>
            <a:r>
              <a:rPr lang="el-GR" sz="3200" i="1" dirty="0" smtClean="0"/>
              <a:t>υπολογιστής</a:t>
            </a:r>
            <a:r>
              <a:rPr lang="en-US" sz="3200" i="1" dirty="0" smtClean="0"/>
              <a:t>;</a:t>
            </a:r>
            <a:endParaRPr lang="en-US" sz="3200" dirty="0"/>
          </a:p>
          <a:p>
            <a:r>
              <a:rPr lang="el-GR" sz="3200" dirty="0"/>
              <a:t>Τι σημαίνει για έναν υπολογιστή λύνω ένα </a:t>
            </a:r>
            <a:r>
              <a:rPr lang="el-GR" sz="3200" dirty="0" smtClean="0"/>
              <a:t>πρόβλημα</a:t>
            </a:r>
            <a:r>
              <a:rPr lang="en-US" sz="3200" dirty="0" smtClean="0"/>
              <a:t>;</a:t>
            </a:r>
            <a:endParaRPr lang="el-GR" sz="3200" dirty="0"/>
          </a:p>
          <a:p>
            <a:r>
              <a:rPr lang="el-GR" sz="3200" dirty="0"/>
              <a:t>Πώς μετράμε τον </a:t>
            </a:r>
            <a:r>
              <a:rPr lang="el-GR" sz="3200" dirty="0" smtClean="0"/>
              <a:t>χρόνο</a:t>
            </a:r>
            <a:r>
              <a:rPr lang="en-US" sz="3200" dirty="0" smtClean="0"/>
              <a:t>;</a:t>
            </a:r>
            <a:endParaRPr lang="en-US" sz="3200" dirty="0"/>
          </a:p>
        </p:txBody>
      </p:sp>
    </p:spTree>
    <p:extLst>
      <p:ext uri="{BB962C8B-B14F-4D97-AF65-F5344CB8AC3E}">
        <p14:creationId xmlns:p14="http://schemas.microsoft.com/office/powerpoint/2010/main" val="1317565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Στοιχεία Μαθήματος</a:t>
            </a:r>
          </a:p>
        </p:txBody>
      </p:sp>
      <p:sp>
        <p:nvSpPr>
          <p:cNvPr id="3" name="Content Placeholder 2"/>
          <p:cNvSpPr>
            <a:spLocks noGrp="1"/>
          </p:cNvSpPr>
          <p:nvPr>
            <p:ph sz="half" idx="1"/>
          </p:nvPr>
        </p:nvSpPr>
        <p:spPr/>
        <p:txBody>
          <a:bodyPr>
            <a:normAutofit fontScale="92500" lnSpcReduction="10000"/>
          </a:bodyPr>
          <a:lstStyle/>
          <a:p>
            <a:pPr marL="0" indent="0">
              <a:buNone/>
            </a:pPr>
            <a:r>
              <a:rPr lang="el-GR" dirty="0"/>
              <a:t>Διδάσκων: Μανόλης Βάβαλης</a:t>
            </a:r>
          </a:p>
          <a:p>
            <a:pPr lvl="1"/>
            <a:r>
              <a:rPr lang="el-GR" dirty="0" smtClean="0"/>
              <a:t>Γραφείο:  Β3/5, </a:t>
            </a:r>
            <a:r>
              <a:rPr lang="el-GR" dirty="0" err="1" smtClean="0"/>
              <a:t>Γκλαβάνη</a:t>
            </a:r>
            <a:r>
              <a:rPr lang="el-GR" dirty="0" smtClean="0"/>
              <a:t> 37</a:t>
            </a:r>
          </a:p>
          <a:p>
            <a:pPr lvl="1"/>
            <a:r>
              <a:rPr lang="el-GR" dirty="0"/>
              <a:t>E-</a:t>
            </a:r>
            <a:r>
              <a:rPr lang="el-GR" dirty="0" err="1"/>
              <a:t>mail</a:t>
            </a:r>
            <a:r>
              <a:rPr lang="el-GR" dirty="0"/>
              <a:t>:  </a:t>
            </a:r>
            <a:r>
              <a:rPr lang="en-US" dirty="0" err="1" smtClean="0"/>
              <a:t>mav</a:t>
            </a:r>
            <a:r>
              <a:rPr lang="el-GR" dirty="0" smtClean="0"/>
              <a:t>@uth.gr</a:t>
            </a:r>
            <a:endParaRPr lang="en-US" dirty="0" smtClean="0"/>
          </a:p>
          <a:p>
            <a:pPr lvl="1"/>
            <a:r>
              <a:rPr lang="en-US" dirty="0" smtClean="0"/>
              <a:t>Skype: </a:t>
            </a:r>
            <a:r>
              <a:rPr lang="en-US" dirty="0" err="1" smtClean="0"/>
              <a:t>manolisvavalis</a:t>
            </a:r>
            <a:endParaRPr lang="el-GR" dirty="0" smtClean="0"/>
          </a:p>
          <a:p>
            <a:pPr lvl="1"/>
            <a:r>
              <a:rPr lang="en-US" dirty="0" smtClean="0"/>
              <a:t>URL</a:t>
            </a:r>
            <a:r>
              <a:rPr lang="el-GR" dirty="0" smtClean="0"/>
              <a:t>:  </a:t>
            </a:r>
            <a:r>
              <a:rPr lang="en-US" dirty="0">
                <a:hlinkClick r:id="rId2"/>
              </a:rPr>
              <a:t>http://mav.inf.uth.gr</a:t>
            </a:r>
            <a:r>
              <a:rPr lang="en-US" dirty="0" smtClean="0">
                <a:hlinkClick r:id="rId2"/>
              </a:rPr>
              <a:t>/</a:t>
            </a:r>
            <a:endParaRPr lang="en-US" dirty="0" smtClean="0"/>
          </a:p>
          <a:p>
            <a:pPr lvl="1"/>
            <a:endParaRPr lang="en-US" dirty="0" smtClean="0"/>
          </a:p>
          <a:p>
            <a:pPr marL="0" indent="0">
              <a:buNone/>
            </a:pPr>
            <a:r>
              <a:rPr lang="el-GR" dirty="0" smtClean="0"/>
              <a:t>Βοηθός: </a:t>
            </a:r>
            <a:r>
              <a:rPr lang="el-GR" dirty="0"/>
              <a:t>Μαρίνα Κεσόγλου</a:t>
            </a:r>
          </a:p>
          <a:p>
            <a:pPr lvl="1"/>
            <a:r>
              <a:rPr lang="el-GR" dirty="0"/>
              <a:t>Γραφείο:  </a:t>
            </a:r>
            <a:r>
              <a:rPr lang="el-GR" dirty="0" smtClean="0"/>
              <a:t>Β5, </a:t>
            </a:r>
            <a:r>
              <a:rPr lang="el-GR" dirty="0" err="1"/>
              <a:t>Γκλαβάνη</a:t>
            </a:r>
            <a:r>
              <a:rPr lang="el-GR" dirty="0"/>
              <a:t> 37</a:t>
            </a:r>
          </a:p>
          <a:p>
            <a:pPr lvl="1"/>
            <a:r>
              <a:rPr lang="el-GR" dirty="0" smtClean="0"/>
              <a:t>E-</a:t>
            </a:r>
            <a:r>
              <a:rPr lang="el-GR" dirty="0" err="1" smtClean="0"/>
              <a:t>mail</a:t>
            </a:r>
            <a:r>
              <a:rPr lang="el-GR" dirty="0"/>
              <a:t>:  </a:t>
            </a:r>
            <a:r>
              <a:rPr lang="el-GR" dirty="0" smtClean="0"/>
              <a:t>kesoglou@uth.gr</a:t>
            </a:r>
            <a:endParaRPr lang="el-GR" dirty="0"/>
          </a:p>
        </p:txBody>
      </p:sp>
      <p:sp>
        <p:nvSpPr>
          <p:cNvPr id="4" name="Content Placeholder 3"/>
          <p:cNvSpPr>
            <a:spLocks noGrp="1"/>
          </p:cNvSpPr>
          <p:nvPr>
            <p:ph sz="half" idx="2"/>
          </p:nvPr>
        </p:nvSpPr>
        <p:spPr>
          <a:xfrm>
            <a:off x="6172200" y="1825625"/>
            <a:ext cx="5617464" cy="4351338"/>
          </a:xfrm>
        </p:spPr>
        <p:txBody>
          <a:bodyPr>
            <a:normAutofit fontScale="92500" lnSpcReduction="10000"/>
          </a:bodyPr>
          <a:lstStyle/>
          <a:p>
            <a:pPr marL="0" indent="0">
              <a:buNone/>
            </a:pPr>
            <a:r>
              <a:rPr lang="el-GR" dirty="0"/>
              <a:t>Διαλέξεις</a:t>
            </a:r>
          </a:p>
          <a:p>
            <a:pPr lvl="1"/>
            <a:r>
              <a:rPr lang="el-GR" dirty="0"/>
              <a:t>κ</a:t>
            </a:r>
            <a:r>
              <a:rPr lang="el-GR" dirty="0" smtClean="0"/>
              <a:t>άθε Δευτέρα 10.00 – 11.00 και</a:t>
            </a:r>
          </a:p>
          <a:p>
            <a:pPr lvl="1"/>
            <a:r>
              <a:rPr lang="el-GR" dirty="0"/>
              <a:t>κ</a:t>
            </a:r>
            <a:r>
              <a:rPr lang="el-GR" dirty="0" smtClean="0"/>
              <a:t>άθε Τρίτη </a:t>
            </a:r>
            <a:r>
              <a:rPr lang="el-GR" dirty="0"/>
              <a:t>και </a:t>
            </a:r>
            <a:r>
              <a:rPr lang="el-GR" dirty="0" smtClean="0"/>
              <a:t>Τετάρτη, 08.00 –09.00</a:t>
            </a:r>
            <a:endParaRPr lang="el-GR" dirty="0"/>
          </a:p>
          <a:p>
            <a:pPr marL="0" indent="0">
              <a:buNone/>
            </a:pPr>
            <a:r>
              <a:rPr lang="el-GR" dirty="0" smtClean="0"/>
              <a:t>Φροντιστήριο</a:t>
            </a:r>
            <a:endParaRPr lang="el-GR" dirty="0"/>
          </a:p>
          <a:p>
            <a:pPr lvl="1"/>
            <a:r>
              <a:rPr lang="el-GR" dirty="0"/>
              <a:t>κ</a:t>
            </a:r>
            <a:r>
              <a:rPr lang="el-GR" dirty="0" smtClean="0"/>
              <a:t>άθε 2</a:t>
            </a:r>
            <a:r>
              <a:rPr lang="el-GR" baseline="30000" dirty="0" smtClean="0"/>
              <a:t>η</a:t>
            </a:r>
            <a:r>
              <a:rPr lang="el-GR" dirty="0" smtClean="0"/>
              <a:t> Δευτέρα: 08.00 </a:t>
            </a:r>
            <a:r>
              <a:rPr lang="el-GR" dirty="0"/>
              <a:t>– 10.00 </a:t>
            </a:r>
            <a:endParaRPr lang="el-GR" dirty="0" smtClean="0"/>
          </a:p>
          <a:p>
            <a:pPr marL="0" indent="0">
              <a:buNone/>
            </a:pPr>
            <a:r>
              <a:rPr lang="el-GR" dirty="0" smtClean="0"/>
              <a:t>Ιστοσελίδα </a:t>
            </a:r>
            <a:r>
              <a:rPr lang="el-GR" dirty="0"/>
              <a:t>μαθήματος:</a:t>
            </a:r>
          </a:p>
          <a:p>
            <a:pPr lvl="1"/>
            <a:r>
              <a:rPr lang="en-US" dirty="0">
                <a:hlinkClick r:id="rId3"/>
              </a:rPr>
              <a:t>http://</a:t>
            </a:r>
            <a:r>
              <a:rPr lang="en-US" dirty="0" smtClean="0">
                <a:hlinkClick r:id="rId3"/>
              </a:rPr>
              <a:t>free.openeclass.org/courses/IT147</a:t>
            </a:r>
            <a:r>
              <a:rPr lang="el-GR" dirty="0"/>
              <a:t> </a:t>
            </a:r>
            <a:endParaRPr lang="el-GR" dirty="0" smtClean="0"/>
          </a:p>
          <a:p>
            <a:pPr marL="0" indent="0">
              <a:buNone/>
            </a:pPr>
            <a:r>
              <a:rPr lang="el-GR" dirty="0" err="1" smtClean="0"/>
              <a:t>Προαπαιτούμενα</a:t>
            </a:r>
            <a:endParaRPr lang="el-GR" dirty="0" smtClean="0"/>
          </a:p>
          <a:p>
            <a:pPr lvl="1"/>
            <a:r>
              <a:rPr lang="el-GR" dirty="0"/>
              <a:t>Διακριτά </a:t>
            </a:r>
            <a:r>
              <a:rPr lang="el-GR" dirty="0" smtClean="0"/>
              <a:t>Μαθηματικά</a:t>
            </a:r>
          </a:p>
          <a:p>
            <a:pPr marL="0" indent="0">
              <a:buNone/>
            </a:pPr>
            <a:r>
              <a:rPr lang="el-GR" dirty="0" err="1" smtClean="0"/>
              <a:t>Προαπαιτείται</a:t>
            </a:r>
            <a:r>
              <a:rPr lang="el-GR" dirty="0" smtClean="0"/>
              <a:t> για </a:t>
            </a:r>
          </a:p>
          <a:p>
            <a:pPr lvl="1"/>
            <a:r>
              <a:rPr lang="el-GR" dirty="0" smtClean="0"/>
              <a:t>-</a:t>
            </a:r>
            <a:endParaRPr lang="el-GR" dirty="0"/>
          </a:p>
          <a:p>
            <a:pPr marL="0" indent="0">
              <a:buNone/>
            </a:pPr>
            <a:endParaRPr lang="el-GR" dirty="0"/>
          </a:p>
        </p:txBody>
      </p:sp>
    </p:spTree>
    <p:extLst>
      <p:ext uri="{BB962C8B-B14F-4D97-AF65-F5344CB8AC3E}">
        <p14:creationId xmlns:p14="http://schemas.microsoft.com/office/powerpoint/2010/main" val="660939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l-GR" dirty="0"/>
              <a:t>Δύο θεμελιώδη </a:t>
            </a:r>
            <a:r>
              <a:rPr lang="el-GR" b="1" dirty="0" smtClean="0"/>
              <a:t>Ερωτήματα</a:t>
            </a:r>
            <a:endParaRPr lang="el-GR" dirty="0"/>
          </a:p>
        </p:txBody>
      </p:sp>
      <p:sp>
        <p:nvSpPr>
          <p:cNvPr id="3" name="Content Placeholder 2"/>
          <p:cNvSpPr>
            <a:spLocks noGrp="1"/>
          </p:cNvSpPr>
          <p:nvPr>
            <p:ph idx="1"/>
          </p:nvPr>
        </p:nvSpPr>
        <p:spPr/>
        <p:txBody>
          <a:bodyPr>
            <a:normAutofit lnSpcReduction="10000"/>
          </a:bodyPr>
          <a:lstStyle/>
          <a:p>
            <a:pPr marL="0" indent="0" algn="ctr">
              <a:buNone/>
            </a:pPr>
            <a:r>
              <a:rPr lang="el-GR" sz="4000" i="1" dirty="0"/>
              <a:t>Τι προβλήματα μπορεί να λύσει </a:t>
            </a:r>
            <a:r>
              <a:rPr lang="el-GR" sz="4000" i="1" dirty="0" smtClean="0"/>
              <a:t>ένας υπολογιστής</a:t>
            </a:r>
            <a:r>
              <a:rPr lang="en-US" sz="4000" i="1" dirty="0" smtClean="0"/>
              <a:t>; </a:t>
            </a:r>
          </a:p>
          <a:p>
            <a:pPr marL="0" indent="0" algn="ctr">
              <a:buNone/>
            </a:pPr>
            <a:r>
              <a:rPr lang="el-GR" sz="4000" i="1" dirty="0" smtClean="0">
                <a:effectLst>
                  <a:outerShdw blurRad="38100" dist="38100" dir="2700000" algn="tl">
                    <a:srgbClr val="000000">
                      <a:alpha val="43137"/>
                    </a:srgbClr>
                  </a:outerShdw>
                </a:effectLst>
              </a:rPr>
              <a:t>(</a:t>
            </a:r>
            <a:r>
              <a:rPr lang="el-GR" sz="4000" i="1" dirty="0" err="1" smtClean="0">
                <a:effectLst>
                  <a:outerShdw blurRad="38100" dist="38100" dir="2700000" algn="tl">
                    <a:srgbClr val="000000">
                      <a:alpha val="43137"/>
                    </a:srgbClr>
                  </a:outerShdw>
                </a:effectLst>
              </a:rPr>
              <a:t>Υπολογισιμότητα</a:t>
            </a:r>
            <a:r>
              <a:rPr lang="el-GR" sz="4000" i="1" dirty="0" smtClean="0">
                <a:effectLst>
                  <a:outerShdw blurRad="38100" dist="38100" dir="2700000" algn="tl">
                    <a:srgbClr val="000000">
                      <a:alpha val="43137"/>
                    </a:srgbClr>
                  </a:outerShdw>
                </a:effectLst>
              </a:rPr>
              <a:t>)</a:t>
            </a:r>
            <a:endParaRPr lang="en-US" sz="4000" i="1" dirty="0" smtClean="0">
              <a:effectLst>
                <a:outerShdw blurRad="38100" dist="38100" dir="2700000" algn="tl">
                  <a:srgbClr val="000000">
                    <a:alpha val="43137"/>
                  </a:srgbClr>
                </a:outerShdw>
              </a:effectLst>
            </a:endParaRPr>
          </a:p>
          <a:p>
            <a:pPr marL="0" indent="0" algn="ctr">
              <a:buNone/>
            </a:pPr>
            <a:endParaRPr lang="en-US" sz="4000" i="1" dirty="0"/>
          </a:p>
          <a:p>
            <a:pPr marL="0" indent="0" algn="ctr">
              <a:buNone/>
            </a:pPr>
            <a:r>
              <a:rPr lang="el-GR" sz="4000" i="1" dirty="0"/>
              <a:t>Τι προβλήματα μπορεί ένας υπολογιστής να λύσει </a:t>
            </a:r>
            <a:r>
              <a:rPr lang="el-GR" sz="4000" i="1" dirty="0" smtClean="0"/>
              <a:t>σε εύλογο χρονικό διάστημα</a:t>
            </a:r>
            <a:r>
              <a:rPr lang="en-US" sz="4000" i="1" dirty="0" smtClean="0"/>
              <a:t>;</a:t>
            </a:r>
            <a:endParaRPr lang="el-GR" sz="4000" i="1" dirty="0"/>
          </a:p>
          <a:p>
            <a:pPr marL="0" indent="0" algn="ctr">
              <a:buNone/>
            </a:pPr>
            <a:r>
              <a:rPr lang="el-GR" sz="4000" i="1" dirty="0">
                <a:effectLst>
                  <a:outerShdw blurRad="38100" dist="38100" dir="2700000" algn="tl">
                    <a:srgbClr val="000000">
                      <a:alpha val="43137"/>
                    </a:srgbClr>
                  </a:outerShdw>
                </a:effectLst>
              </a:rPr>
              <a:t>(Πολυπλοκότητα)</a:t>
            </a:r>
          </a:p>
          <a:p>
            <a:pPr marL="0" indent="0" algn="ctr">
              <a:buNone/>
            </a:pPr>
            <a:endParaRPr lang="en-US" sz="4000" i="1" dirty="0">
              <a:solidFill>
                <a:srgbClr val="0070C0"/>
              </a:solidFill>
            </a:endParaRPr>
          </a:p>
        </p:txBody>
      </p:sp>
    </p:spTree>
    <p:extLst>
      <p:ext uri="{BB962C8B-B14F-4D97-AF65-F5344CB8AC3E}">
        <p14:creationId xmlns:p14="http://schemas.microsoft.com/office/powerpoint/2010/main" val="1599860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a:t>
            </a:r>
            <a:r>
              <a:rPr lang="el-GR" dirty="0" smtClean="0"/>
              <a:t>αράδειγμα</a:t>
            </a:r>
            <a:endParaRPr lang="el-GR" dirty="0"/>
          </a:p>
        </p:txBody>
      </p:sp>
      <p:grpSp>
        <p:nvGrpSpPr>
          <p:cNvPr id="4" name="Group 3"/>
          <p:cNvGrpSpPr/>
          <p:nvPr/>
        </p:nvGrpSpPr>
        <p:grpSpPr>
          <a:xfrm>
            <a:off x="3452794" y="2071681"/>
            <a:ext cx="5286413" cy="2714645"/>
            <a:chOff x="1000100" y="3857628"/>
            <a:chExt cx="2071702" cy="1500198"/>
          </a:xfrm>
        </p:grpSpPr>
        <p:sp>
          <p:nvSpPr>
            <p:cNvPr id="5" name="Rectangle 4"/>
            <p:cNvSpPr/>
            <p:nvPr/>
          </p:nvSpPr>
          <p:spPr>
            <a:xfrm>
              <a:off x="1000100" y="4071942"/>
              <a:ext cx="785818" cy="1000132"/>
            </a:xfrm>
            <a:prstGeom prst="rect">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sysClr val="window" lastClr="FFFFFF"/>
                  </a:solidFill>
                  <a:effectLst/>
                  <a:uLnTx/>
                  <a:uFillTx/>
                  <a:latin typeface="Calibri"/>
                </a:rPr>
                <a:t>Εμπρός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800" dirty="0" smtClean="0">
                  <a:solidFill>
                    <a:sysClr val="window" lastClr="FFFFFF"/>
                  </a:solidFill>
                  <a:latin typeface="Calibri"/>
                </a:rPr>
                <a:t>πατάκι</a:t>
              </a:r>
              <a:endParaRPr kumimoji="0" lang="el-GR" sz="2800" b="0" i="0" u="none" strike="noStrike" kern="1200" cap="none" spc="0" normalizeH="0" baseline="0" noProof="0" dirty="0">
                <a:ln>
                  <a:noFill/>
                </a:ln>
                <a:solidFill>
                  <a:sysClr val="window" lastClr="FFFFFF"/>
                </a:solidFill>
                <a:effectLst/>
                <a:uLnTx/>
                <a:uFillTx/>
                <a:latin typeface="Calibri"/>
              </a:endParaRPr>
            </a:p>
          </p:txBody>
        </p:sp>
        <p:sp>
          <p:nvSpPr>
            <p:cNvPr id="6" name="Rectangle 5"/>
            <p:cNvSpPr/>
            <p:nvPr/>
          </p:nvSpPr>
          <p:spPr>
            <a:xfrm>
              <a:off x="2285984" y="4071942"/>
              <a:ext cx="785818" cy="1000132"/>
            </a:xfrm>
            <a:prstGeom prst="rect">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sysClr val="window" lastClr="FFFFFF"/>
                  </a:solidFill>
                  <a:effectLst/>
                  <a:uLnTx/>
                  <a:uFillTx/>
                  <a:latin typeface="Calibri"/>
                </a:rPr>
                <a:t>Πίσω</a:t>
              </a:r>
              <a:r>
                <a:rPr kumimoji="0" lang="el-GR" sz="2800" b="0" i="0" u="none" strike="noStrike" kern="1200" cap="none" spc="0" normalizeH="0" noProof="0" dirty="0" smtClean="0">
                  <a:ln>
                    <a:noFill/>
                  </a:ln>
                  <a:solidFill>
                    <a:sysClr val="window" lastClr="FFFFFF"/>
                  </a:solidFill>
                  <a:effectLst/>
                  <a:uLnTx/>
                  <a:uFillTx/>
                  <a:latin typeface="Calibri"/>
                </a:rPr>
                <a:t> πατάκι</a:t>
              </a:r>
              <a:endParaRPr kumimoji="0" lang="el-GR" sz="2800" b="0" i="0" u="none" strike="noStrike" kern="1200" cap="none" spc="0" normalizeH="0" baseline="0" noProof="0" dirty="0">
                <a:ln>
                  <a:noFill/>
                </a:ln>
                <a:solidFill>
                  <a:sysClr val="window" lastClr="FFFFFF"/>
                </a:solidFill>
                <a:effectLst/>
                <a:uLnTx/>
                <a:uFillTx/>
                <a:latin typeface="Calibri"/>
              </a:endParaRPr>
            </a:p>
          </p:txBody>
        </p:sp>
        <p:sp>
          <p:nvSpPr>
            <p:cNvPr id="7" name="Rectangle 6"/>
            <p:cNvSpPr/>
            <p:nvPr/>
          </p:nvSpPr>
          <p:spPr>
            <a:xfrm>
              <a:off x="1928794" y="3857628"/>
              <a:ext cx="214314" cy="1500198"/>
            </a:xfrm>
            <a:prstGeom prst="rect">
              <a:avLst/>
            </a:prstGeom>
            <a:solidFill>
              <a:srgbClr val="00B050"/>
            </a:solidFill>
            <a:ln w="25400" cap="flat" cmpd="sng" algn="ctr">
              <a:solidFill>
                <a:sysClr val="windowText" lastClr="000000"/>
              </a:solidFill>
              <a:prstDash val="solid"/>
            </a:ln>
            <a:effectLst/>
          </p:spPr>
          <p:txBody>
            <a:bodyPr vert="vert270"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smtClean="0">
                  <a:ln>
                    <a:noFill/>
                  </a:ln>
                  <a:solidFill>
                    <a:sysClr val="window" lastClr="FFFFFF"/>
                  </a:solidFill>
                  <a:effectLst/>
                  <a:uLnTx/>
                  <a:uFillTx/>
                  <a:latin typeface="Calibri"/>
                </a:rPr>
                <a:t>Πόρτα</a:t>
              </a:r>
              <a:endParaRPr kumimoji="0" lang="el-GR" sz="32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3219555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kern="1200" dirty="0" smtClean="0">
                <a:solidFill>
                  <a:schemeClr val="tx1"/>
                </a:solidFill>
                <a:effectLst/>
                <a:latin typeface="+mj-lt"/>
                <a:ea typeface="+mj-ea"/>
                <a:cs typeface="+mj-cs"/>
              </a:rPr>
              <a:t>Χρειαζόμαστε </a:t>
            </a:r>
            <a:r>
              <a:rPr lang="el-GR" sz="4400" b="1" kern="1200" dirty="0" smtClean="0">
                <a:solidFill>
                  <a:schemeClr val="tx1"/>
                </a:solidFill>
                <a:effectLst/>
                <a:latin typeface="+mj-lt"/>
                <a:ea typeface="+mj-ea"/>
                <a:cs typeface="+mj-cs"/>
              </a:rPr>
              <a:t>Αφαίρεση</a:t>
            </a:r>
            <a:endParaRPr lang="el-GR" dirty="0"/>
          </a:p>
        </p:txBody>
      </p:sp>
      <p:sp>
        <p:nvSpPr>
          <p:cNvPr id="3" name="Content Placeholder 2"/>
          <p:cNvSpPr>
            <a:spLocks noGrp="1"/>
          </p:cNvSpPr>
          <p:nvPr>
            <p:ph idx="1"/>
          </p:nvPr>
        </p:nvSpPr>
        <p:spPr/>
        <p:txBody>
          <a:bodyPr/>
          <a:lstStyle/>
          <a:p>
            <a:pPr marL="0" indent="0">
              <a:buNone/>
            </a:pPr>
            <a:r>
              <a:rPr lang="el-GR" sz="3200" b="1" dirty="0"/>
              <a:t>Αφαίρεση</a:t>
            </a:r>
            <a:r>
              <a:rPr lang="el-GR" sz="3200" dirty="0"/>
              <a:t> (</a:t>
            </a:r>
            <a:r>
              <a:rPr lang="el-GR" sz="3200" dirty="0" err="1"/>
              <a:t>abstraction</a:t>
            </a:r>
            <a:r>
              <a:rPr lang="el-GR" sz="3200" dirty="0"/>
              <a:t>)</a:t>
            </a:r>
            <a:r>
              <a:rPr lang="en-US" sz="3200" dirty="0"/>
              <a:t>:</a:t>
            </a:r>
            <a:r>
              <a:rPr lang="el-GR" sz="3200" dirty="0"/>
              <a:t> η διάκριση μεταξύ των εξωτερικών ιδιοτήτων μιας οντότητας και των λεπτομερειών της εσωτερικής της σύνθεσης.</a:t>
            </a:r>
          </a:p>
          <a:p>
            <a:pPr marL="0" indent="0">
              <a:buNone/>
            </a:pPr>
            <a:r>
              <a:rPr lang="el-GR" sz="3200" dirty="0"/>
              <a:t/>
            </a:r>
            <a:br>
              <a:rPr lang="el-GR" sz="3200" dirty="0"/>
            </a:br>
            <a:r>
              <a:rPr lang="el-GR" sz="3200" b="1" dirty="0"/>
              <a:t>Αφηρημένα εργαλεία</a:t>
            </a:r>
            <a:r>
              <a:rPr lang="en-US" sz="3200" b="1" dirty="0"/>
              <a:t>:</a:t>
            </a:r>
            <a:r>
              <a:rPr lang="el-GR" sz="3200" dirty="0"/>
              <a:t> τα συστατικά στοιχεία ενός συστήματος, των οποίων</a:t>
            </a:r>
            <a:r>
              <a:rPr lang="en-US" sz="3200" dirty="0"/>
              <a:t> </a:t>
            </a:r>
            <a:r>
              <a:rPr lang="el-GR" sz="3200" dirty="0"/>
              <a:t>αγνοούμε την εσωτερική τους σύνθεση.</a:t>
            </a:r>
          </a:p>
          <a:p>
            <a:pPr marL="0" indent="0">
              <a:buNone/>
            </a:pPr>
            <a:endParaRPr lang="el-GR" dirty="0"/>
          </a:p>
        </p:txBody>
      </p:sp>
    </p:spTree>
    <p:extLst>
      <p:ext uri="{BB962C8B-B14F-4D97-AF65-F5344CB8AC3E}">
        <p14:creationId xmlns:p14="http://schemas.microsoft.com/office/powerpoint/2010/main" val="1361737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Ύλη (κεφ. 0-5 &amp; 7 από τον </a:t>
            </a:r>
            <a:r>
              <a:rPr lang="en-US" dirty="0" err="1" smtClean="0"/>
              <a:t>Sipser</a:t>
            </a:r>
            <a:r>
              <a:rPr lang="en-US" dirty="0" smtClean="0"/>
              <a:t> &amp; …)</a:t>
            </a:r>
            <a:endParaRPr lang="el-GR" dirty="0"/>
          </a:p>
        </p:txBody>
      </p:sp>
      <p:sp>
        <p:nvSpPr>
          <p:cNvPr id="3" name="Content Placeholder 2"/>
          <p:cNvSpPr>
            <a:spLocks noGrp="1"/>
          </p:cNvSpPr>
          <p:nvPr>
            <p:ph idx="1"/>
          </p:nvPr>
        </p:nvSpPr>
        <p:spPr/>
        <p:txBody>
          <a:bodyPr>
            <a:normAutofit fontScale="92500" lnSpcReduction="10000"/>
          </a:bodyPr>
          <a:lstStyle/>
          <a:p>
            <a:r>
              <a:rPr lang="el-GR" dirty="0"/>
              <a:t>ΕΙΣΑΓΩΓΗ - Γενικές έννοιες, Τεχνικές απόδειξης (Διαλέξεις  1-3)</a:t>
            </a:r>
          </a:p>
          <a:p>
            <a:r>
              <a:rPr lang="el-GR" dirty="0"/>
              <a:t>ΑΥΤΟΜΑΤΑ ΚΑΙ ΓΛΩΣΣΕΣ - Πεπερασμένα αυτόματα, κανονικές εκφράσεις, μη κανονικές γλώσσες, </a:t>
            </a:r>
            <a:r>
              <a:rPr lang="el-GR" dirty="0" err="1"/>
              <a:t>ασυμφραστικές</a:t>
            </a:r>
            <a:r>
              <a:rPr lang="el-GR" dirty="0"/>
              <a:t> γραμματικές, αυτόματα στοίβας, μη </a:t>
            </a:r>
            <a:r>
              <a:rPr lang="el-GR" dirty="0" err="1"/>
              <a:t>ασυμφραστικές</a:t>
            </a:r>
            <a:r>
              <a:rPr lang="el-GR" dirty="0"/>
              <a:t> γλώσσες (Διαλέξεις  4-11).</a:t>
            </a:r>
          </a:p>
          <a:p>
            <a:r>
              <a:rPr lang="el-GR" dirty="0"/>
              <a:t>ΘΕΩΡΙΑ ΥΠΟΛΟΓΙΣΙΜΟΤΗΤΑΣ - Μηχανές </a:t>
            </a:r>
            <a:r>
              <a:rPr lang="el-GR" dirty="0" err="1"/>
              <a:t>Turing</a:t>
            </a:r>
            <a:r>
              <a:rPr lang="el-GR" dirty="0"/>
              <a:t> και παραλλαγές τους, </a:t>
            </a:r>
            <a:r>
              <a:rPr lang="el-GR" dirty="0" err="1"/>
              <a:t>διαγνώσιμες</a:t>
            </a:r>
            <a:r>
              <a:rPr lang="el-GR" dirty="0"/>
              <a:t> γλώσσες, ανεπίλυτα προβλήματα από τη θεωρία γλωσσών (Διαλέξεις 12-18).</a:t>
            </a:r>
          </a:p>
          <a:p>
            <a:r>
              <a:rPr lang="el-GR" dirty="0"/>
              <a:t>ΘΕΩΡΙΑ ΠΟΛΥΠΛΟΚΟΤΗΤΑΣ - Μέτρηση της πολυπλοκότητας, η κλάση Ρ, η κλάση ΝΡ, ΝΡ-πληρότητα (Διαλέξεις 19-24).</a:t>
            </a:r>
          </a:p>
          <a:p>
            <a:r>
              <a:rPr lang="el-GR" dirty="0"/>
              <a:t>ΕΙΔΙΚΑ ΘΕΜΑΤΑ – Κρυπτογραφία, θεωρία παιγνίων, κοινωνικά δίκτυα, κβαντικοί υπολογισμοί (Διαλέξεις 25-28</a:t>
            </a:r>
            <a:r>
              <a:rPr lang="el-GR" dirty="0" smtClean="0"/>
              <a:t>)</a:t>
            </a:r>
            <a:endParaRPr lang="el-GR" dirty="0"/>
          </a:p>
        </p:txBody>
      </p:sp>
    </p:spTree>
    <p:extLst>
      <p:ext uri="{BB962C8B-B14F-4D97-AF65-F5344CB8AC3E}">
        <p14:creationId xmlns:p14="http://schemas.microsoft.com/office/powerpoint/2010/main" val="2038462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Αξιολόγηση απόδοσης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l-GR" sz="4800"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l-GR" sz="4800" b="0" i="0" smtClean="0">
                          <a:latin typeface="Cambria Math" panose="02040503050406030204" pitchFamily="18" charset="0"/>
                        </a:rPr>
                        <m:t>Β</m:t>
                      </m:r>
                      <m:r>
                        <a:rPr lang="en-US" sz="4800" i="1" smtClean="0">
                          <a:latin typeface="Cambria Math" panose="02040503050406030204" pitchFamily="18" charset="0"/>
                        </a:rPr>
                        <m:t>=</m:t>
                      </m:r>
                      <m:r>
                        <a:rPr lang="el-GR" sz="4800" b="0" i="1" smtClean="0">
                          <a:latin typeface="Cambria Math" panose="02040503050406030204" pitchFamily="18" charset="0"/>
                        </a:rPr>
                        <m:t>.55∗</m:t>
                      </m:r>
                      <m:r>
                        <a:rPr lang="el-GR" sz="4800" b="0" i="1" smtClean="0">
                          <a:latin typeface="Cambria Math" panose="02040503050406030204" pitchFamily="18" charset="0"/>
                        </a:rPr>
                        <m:t>𝜏</m:t>
                      </m:r>
                      <m:r>
                        <a:rPr lang="el-GR" sz="4800" b="0" i="1" smtClean="0">
                          <a:latin typeface="Cambria Math" panose="02040503050406030204" pitchFamily="18" charset="0"/>
                        </a:rPr>
                        <m:t>+.45∗</m:t>
                      </m:r>
                      <m:r>
                        <m:rPr>
                          <m:sty m:val="p"/>
                        </m:rPr>
                        <a:rPr lang="el-GR" sz="4800" b="0" i="0" smtClean="0">
                          <a:latin typeface="Cambria Math" panose="02040503050406030204" pitchFamily="18" charset="0"/>
                        </a:rPr>
                        <m:t>Τ</m:t>
                      </m:r>
                    </m:oMath>
                  </m:oMathPara>
                </a14:m>
                <a:endParaRPr lang="el-GR" sz="3600" dirty="0" smtClean="0"/>
              </a:p>
              <a:p>
                <a:pPr marL="0" indent="0">
                  <a:buNone/>
                </a:pPr>
                <a:endParaRPr lang="el-GR" dirty="0"/>
              </a:p>
              <a:p>
                <a:pPr marL="0" indent="0">
                  <a:buNone/>
                </a:pPr>
                <a:r>
                  <a:rPr lang="el-GR" dirty="0" smtClean="0"/>
                  <a:t>Β = Τελικός βαθμός</a:t>
                </a:r>
              </a:p>
              <a:p>
                <a:pPr marL="0" indent="0">
                  <a:buNone/>
                </a:pPr>
                <a:r>
                  <a:rPr lang="el-GR" dirty="0" smtClean="0"/>
                  <a:t>Τ = Βαθμός τελικής (ή επαναληπτικής) εξέτασης</a:t>
                </a:r>
              </a:p>
              <a:p>
                <a:pPr marL="0" indent="0">
                  <a:buNone/>
                </a:pPr>
                <a:r>
                  <a:rPr lang="el-GR" dirty="0" smtClean="0"/>
                  <a:t>τ = Ο μέσος όρος των 5-6 </a:t>
                </a:r>
                <a:r>
                  <a:rPr lang="el-GR" dirty="0" err="1" smtClean="0"/>
                  <a:t>τεστς</a:t>
                </a:r>
                <a:endParaRPr lang="el-GR" dirty="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a:stretch>
              </a:blipFill>
            </p:spPr>
            <p:txBody>
              <a:bodyPr/>
              <a:lstStyle/>
              <a:p>
                <a:r>
                  <a:rPr lang="el-GR">
                    <a:noFill/>
                  </a:rPr>
                  <a:t> </a:t>
                </a:r>
              </a:p>
            </p:txBody>
          </p:sp>
        </mc:Fallback>
      </mc:AlternateContent>
    </p:spTree>
    <p:extLst>
      <p:ext uri="{BB962C8B-B14F-4D97-AF65-F5344CB8AC3E}">
        <p14:creationId xmlns:p14="http://schemas.microsoft.com/office/powerpoint/2010/main" val="163945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Βιβλία</a:t>
            </a:r>
            <a:endParaRPr lang="el-GR" dirty="0"/>
          </a:p>
        </p:txBody>
      </p:sp>
      <p:pic>
        <p:nvPicPr>
          <p:cNvPr id="8" name="Content Placeholder 7">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6065" y="1523881"/>
            <a:ext cx="3043540" cy="442581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344" y="1520157"/>
            <a:ext cx="3026121" cy="4429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7398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Ασχολούμαστε με μια </a:t>
            </a:r>
            <a:r>
              <a:rPr lang="el-GR" dirty="0"/>
              <a:t>θεώρηση της επιστήμης υπολογιστών βασισμένη σε μαθηματική αυστηρότητα</a:t>
            </a:r>
            <a:r>
              <a:rPr lang="el-GR" dirty="0" smtClean="0"/>
              <a:t>.</a:t>
            </a:r>
          </a:p>
          <a:p>
            <a:pPr marL="0" indent="0">
              <a:buNone/>
            </a:pPr>
            <a:r>
              <a:rPr lang="el-GR" dirty="0" smtClean="0"/>
              <a:t>Δεν είναι αρκετό να βρούμε </a:t>
            </a:r>
            <a:r>
              <a:rPr lang="el-GR" dirty="0"/>
              <a:t>ορθές απαντήσεις </a:t>
            </a:r>
            <a:endParaRPr lang="el-GR" dirty="0" smtClean="0"/>
          </a:p>
          <a:p>
            <a:pPr lvl="1"/>
            <a:r>
              <a:rPr lang="el-GR" dirty="0" smtClean="0"/>
              <a:t>οφείλουμε </a:t>
            </a:r>
            <a:r>
              <a:rPr lang="el-GR" dirty="0"/>
              <a:t>να τις αιτιολογήσουμε πλήρως.</a:t>
            </a:r>
          </a:p>
        </p:txBody>
      </p:sp>
    </p:spTree>
    <p:extLst>
      <p:ext uri="{BB962C8B-B14F-4D97-AF65-F5344CB8AC3E}">
        <p14:creationId xmlns:p14="http://schemas.microsoft.com/office/powerpoint/2010/main" val="2986514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Ιστορικά στοιχεία</a:t>
            </a:r>
          </a:p>
        </p:txBody>
      </p:sp>
      <p:sp>
        <p:nvSpPr>
          <p:cNvPr id="3" name="Content Placeholder 2"/>
          <p:cNvSpPr>
            <a:spLocks noGrp="1"/>
          </p:cNvSpPr>
          <p:nvPr>
            <p:ph sz="half" idx="1"/>
          </p:nvPr>
        </p:nvSpPr>
        <p:spPr/>
        <p:txBody>
          <a:bodyPr>
            <a:normAutofit/>
          </a:bodyPr>
          <a:lstStyle/>
          <a:p>
            <a:r>
              <a:rPr lang="el-GR" dirty="0" err="1"/>
              <a:t>Αριστοτέλης</a:t>
            </a:r>
            <a:r>
              <a:rPr lang="el-GR" dirty="0"/>
              <a:t> </a:t>
            </a:r>
            <a:r>
              <a:rPr lang="el-GR" dirty="0" smtClean="0"/>
              <a:t>(</a:t>
            </a:r>
            <a:r>
              <a:rPr lang="el-GR" dirty="0"/>
              <a:t>384‐332 π.Χ.)</a:t>
            </a:r>
          </a:p>
          <a:p>
            <a:r>
              <a:rPr lang="el-GR" dirty="0" err="1"/>
              <a:t>Στωικοί</a:t>
            </a:r>
            <a:r>
              <a:rPr lang="el-GR" dirty="0"/>
              <a:t> (300 π.Χ. ‐ 200 μ.Χ.)</a:t>
            </a:r>
          </a:p>
          <a:p>
            <a:r>
              <a:rPr lang="el-GR" dirty="0" err="1"/>
              <a:t>Ευκλείδης</a:t>
            </a:r>
            <a:r>
              <a:rPr lang="el-GR" dirty="0"/>
              <a:t>  (323‐283 </a:t>
            </a:r>
            <a:r>
              <a:rPr lang="el-GR" dirty="0" err="1"/>
              <a:t>π.Χ</a:t>
            </a:r>
            <a:r>
              <a:rPr lang="el-GR" dirty="0"/>
              <a:t>)</a:t>
            </a:r>
          </a:p>
          <a:p>
            <a:r>
              <a:rPr lang="el-GR" dirty="0" err="1"/>
              <a:t>George</a:t>
            </a:r>
            <a:r>
              <a:rPr lang="el-GR" dirty="0"/>
              <a:t> </a:t>
            </a:r>
            <a:r>
              <a:rPr lang="el-GR" dirty="0" err="1"/>
              <a:t>Boole</a:t>
            </a:r>
            <a:r>
              <a:rPr lang="en-US" dirty="0"/>
              <a:t> </a:t>
            </a:r>
            <a:r>
              <a:rPr lang="el-GR" dirty="0"/>
              <a:t>(1815 ‐1864)  </a:t>
            </a:r>
          </a:p>
          <a:p>
            <a:r>
              <a:rPr lang="el-GR" dirty="0" err="1"/>
              <a:t>Gottlob</a:t>
            </a:r>
            <a:r>
              <a:rPr lang="el-GR" dirty="0"/>
              <a:t> </a:t>
            </a:r>
            <a:r>
              <a:rPr lang="el-GR" dirty="0" err="1"/>
              <a:t>Frege</a:t>
            </a:r>
            <a:r>
              <a:rPr lang="en-US" dirty="0"/>
              <a:t> (</a:t>
            </a:r>
            <a:r>
              <a:rPr lang="el-GR" dirty="0"/>
              <a:t>1848‐1925</a:t>
            </a:r>
            <a:r>
              <a:rPr lang="en-US" dirty="0"/>
              <a:t>)</a:t>
            </a:r>
          </a:p>
          <a:p>
            <a:r>
              <a:rPr lang="en-US" dirty="0"/>
              <a:t>Giuseppe </a:t>
            </a:r>
            <a:r>
              <a:rPr lang="en-US" dirty="0" err="1"/>
              <a:t>Peano</a:t>
            </a:r>
            <a:r>
              <a:rPr lang="en-US" dirty="0"/>
              <a:t> (1858‐1932)</a:t>
            </a:r>
          </a:p>
          <a:p>
            <a:r>
              <a:rPr lang="en-US" dirty="0"/>
              <a:t>Bertrand </a:t>
            </a:r>
            <a:r>
              <a:rPr lang="en-US" dirty="0" err="1"/>
              <a:t>Russel</a:t>
            </a:r>
            <a:r>
              <a:rPr lang="en-US" dirty="0"/>
              <a:t>  (1872‐1970)</a:t>
            </a:r>
          </a:p>
          <a:p>
            <a:r>
              <a:rPr lang="en-US" dirty="0"/>
              <a:t>David Hilbert (1862‐1943</a:t>
            </a:r>
            <a:r>
              <a:rPr lang="en-US" dirty="0" smtClean="0"/>
              <a:t>)</a:t>
            </a:r>
            <a:endParaRPr lang="en-US" dirty="0"/>
          </a:p>
        </p:txBody>
      </p:sp>
      <p:sp>
        <p:nvSpPr>
          <p:cNvPr id="4" name="Content Placeholder 3"/>
          <p:cNvSpPr>
            <a:spLocks noGrp="1"/>
          </p:cNvSpPr>
          <p:nvPr>
            <p:ph sz="half" idx="2"/>
          </p:nvPr>
        </p:nvSpPr>
        <p:spPr/>
        <p:txBody>
          <a:bodyPr>
            <a:normAutofit/>
          </a:bodyPr>
          <a:lstStyle/>
          <a:p>
            <a:r>
              <a:rPr lang="en-US" dirty="0"/>
              <a:t>Kurt Gödel</a:t>
            </a:r>
            <a:r>
              <a:rPr lang="el-GR" dirty="0"/>
              <a:t> (</a:t>
            </a:r>
            <a:r>
              <a:rPr lang="en-US" dirty="0"/>
              <a:t>1906‐1978)</a:t>
            </a:r>
            <a:endParaRPr lang="el-GR" dirty="0"/>
          </a:p>
          <a:p>
            <a:r>
              <a:rPr lang="en-US" dirty="0"/>
              <a:t>Alan Turing</a:t>
            </a:r>
            <a:r>
              <a:rPr lang="el-GR" dirty="0"/>
              <a:t> (</a:t>
            </a:r>
            <a:r>
              <a:rPr lang="en-US" dirty="0"/>
              <a:t>1912‐1954</a:t>
            </a:r>
            <a:r>
              <a:rPr lang="el-GR" dirty="0"/>
              <a:t>)</a:t>
            </a:r>
          </a:p>
          <a:p>
            <a:r>
              <a:rPr lang="en-US" dirty="0"/>
              <a:t>John von </a:t>
            </a:r>
            <a:r>
              <a:rPr lang="en-US" dirty="0" err="1"/>
              <a:t>Neuman</a:t>
            </a:r>
            <a:r>
              <a:rPr lang="en-US" dirty="0"/>
              <a:t> </a:t>
            </a:r>
            <a:r>
              <a:rPr lang="el-GR" dirty="0"/>
              <a:t>(</a:t>
            </a:r>
            <a:r>
              <a:rPr lang="en-US" dirty="0"/>
              <a:t>1903‐1957</a:t>
            </a:r>
            <a:r>
              <a:rPr lang="el-GR" dirty="0"/>
              <a:t>)</a:t>
            </a:r>
          </a:p>
          <a:p>
            <a:r>
              <a:rPr lang="en-US" dirty="0"/>
              <a:t>Noam Chomsky  </a:t>
            </a:r>
            <a:r>
              <a:rPr lang="el-GR" dirty="0"/>
              <a:t>(</a:t>
            </a:r>
            <a:r>
              <a:rPr lang="en-US" dirty="0"/>
              <a:t>1928</a:t>
            </a:r>
            <a:r>
              <a:rPr lang="el-GR" dirty="0"/>
              <a:t>- </a:t>
            </a:r>
            <a:r>
              <a:rPr lang="el-GR" dirty="0" smtClean="0"/>
              <a:t>)</a:t>
            </a:r>
            <a:endParaRPr lang="el-GR" dirty="0"/>
          </a:p>
        </p:txBody>
      </p:sp>
    </p:spTree>
    <p:extLst>
      <p:ext uri="{BB962C8B-B14F-4D97-AF65-F5344CB8AC3E}">
        <p14:creationId xmlns:p14="http://schemas.microsoft.com/office/powerpoint/2010/main" val="57544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a:t>Υπολογισμοί είναι αυτό που κάνουν οι υπολογιστές! </a:t>
            </a:r>
          </a:p>
        </p:txBody>
      </p:sp>
      <p:sp>
        <p:nvSpPr>
          <p:cNvPr id="3" name="Subtitle 2"/>
          <p:cNvSpPr>
            <a:spLocks noGrp="1"/>
          </p:cNvSpPr>
          <p:nvPr>
            <p:ph type="subTitle" idx="1"/>
          </p:nvPr>
        </p:nvSpPr>
        <p:spPr>
          <a:xfrm>
            <a:off x="950563" y="4237468"/>
            <a:ext cx="10290874" cy="1655762"/>
          </a:xfrm>
        </p:spPr>
        <p:txBody>
          <a:bodyPr>
            <a:noAutofit/>
          </a:bodyPr>
          <a:lstStyle/>
          <a:p>
            <a:r>
              <a:rPr lang="el-GR" sz="6600" dirty="0"/>
              <a:t>Τι την θέλουμε την θεωρία;</a:t>
            </a:r>
          </a:p>
        </p:txBody>
      </p:sp>
    </p:spTree>
    <p:extLst>
      <p:ext uri="{BB962C8B-B14F-4D97-AF65-F5344CB8AC3E}">
        <p14:creationId xmlns:p14="http://schemas.microsoft.com/office/powerpoint/2010/main" val="111626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Μηχανισμοί </a:t>
            </a:r>
            <a:r>
              <a:rPr lang="el-GR" dirty="0"/>
              <a:t>είναι αυτό που κάνουν οι </a:t>
            </a:r>
            <a:r>
              <a:rPr lang="el-GR" dirty="0" smtClean="0"/>
              <a:t>μηχανές! </a:t>
            </a:r>
            <a:endParaRPr lang="el-GR" dirty="0"/>
          </a:p>
        </p:txBody>
      </p:sp>
      <p:sp>
        <p:nvSpPr>
          <p:cNvPr id="3" name="Subtitle 2"/>
          <p:cNvSpPr>
            <a:spLocks noGrp="1"/>
          </p:cNvSpPr>
          <p:nvPr>
            <p:ph type="subTitle" idx="1"/>
          </p:nvPr>
        </p:nvSpPr>
        <p:spPr>
          <a:xfrm>
            <a:off x="950563" y="4237468"/>
            <a:ext cx="10290874" cy="1655762"/>
          </a:xfrm>
        </p:spPr>
        <p:txBody>
          <a:bodyPr>
            <a:noAutofit/>
          </a:bodyPr>
          <a:lstStyle/>
          <a:p>
            <a:r>
              <a:rPr lang="el-GR" sz="6600" dirty="0"/>
              <a:t>Τι την θέλουμε την θεωρία;</a:t>
            </a:r>
          </a:p>
        </p:txBody>
      </p:sp>
    </p:spTree>
    <p:extLst>
      <p:ext uri="{BB962C8B-B14F-4D97-AF65-F5344CB8AC3E}">
        <p14:creationId xmlns:p14="http://schemas.microsoft.com/office/powerpoint/2010/main" val="416984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Ατμομηχανές</a:t>
            </a:r>
            <a:endParaRPr lang="el-GR"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2530179" y="2066184"/>
            <a:ext cx="1800225" cy="334327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5628468" y="2066184"/>
            <a:ext cx="4972373" cy="3356352"/>
          </a:xfrm>
          <a:prstGeom prst="rect">
            <a:avLst/>
          </a:prstGeom>
          <a:noFill/>
          <a:ln w="9525">
            <a:noFill/>
            <a:miter lim="800000"/>
            <a:headEnd/>
            <a:tailEnd/>
          </a:ln>
        </p:spPr>
      </p:pic>
      <p:sp>
        <p:nvSpPr>
          <p:cNvPr id="6" name="TextBox 5"/>
          <p:cNvSpPr txBox="1"/>
          <p:nvPr/>
        </p:nvSpPr>
        <p:spPr>
          <a:xfrm>
            <a:off x="2727702" y="5718875"/>
            <a:ext cx="1706621" cy="369332"/>
          </a:xfrm>
          <a:prstGeom prst="rect">
            <a:avLst/>
          </a:prstGeom>
          <a:noFill/>
        </p:spPr>
        <p:txBody>
          <a:bodyPr wrap="none" rtlCol="0">
            <a:spAutoFit/>
          </a:bodyPr>
          <a:lstStyle/>
          <a:p>
            <a:r>
              <a:rPr lang="el-GR" dirty="0" smtClean="0"/>
              <a:t>Ήρωνας (200πχ)</a:t>
            </a:r>
            <a:endParaRPr lang="el-GR" dirty="0"/>
          </a:p>
        </p:txBody>
      </p:sp>
      <p:sp>
        <p:nvSpPr>
          <p:cNvPr id="7" name="TextBox 6"/>
          <p:cNvSpPr txBox="1"/>
          <p:nvPr/>
        </p:nvSpPr>
        <p:spPr>
          <a:xfrm>
            <a:off x="7018149" y="5718875"/>
            <a:ext cx="1527406" cy="369332"/>
          </a:xfrm>
          <a:prstGeom prst="rect">
            <a:avLst/>
          </a:prstGeom>
          <a:noFill/>
        </p:spPr>
        <p:txBody>
          <a:bodyPr wrap="none" rtlCol="0">
            <a:spAutoFit/>
          </a:bodyPr>
          <a:lstStyle/>
          <a:p>
            <a:r>
              <a:rPr lang="en-US" dirty="0" smtClean="0"/>
              <a:t>Watt </a:t>
            </a:r>
            <a:r>
              <a:rPr lang="el-GR" dirty="0" smtClean="0"/>
              <a:t>(</a:t>
            </a:r>
            <a:r>
              <a:rPr lang="en-US" dirty="0" smtClean="0"/>
              <a:t>1817</a:t>
            </a:r>
            <a:r>
              <a:rPr lang="el-GR" dirty="0" err="1" smtClean="0"/>
              <a:t>μχ</a:t>
            </a:r>
            <a:r>
              <a:rPr lang="el-GR" dirty="0" smtClean="0"/>
              <a:t>)</a:t>
            </a:r>
            <a:endParaRPr lang="el-GR" dirty="0"/>
          </a:p>
        </p:txBody>
      </p:sp>
    </p:spTree>
    <p:extLst>
      <p:ext uri="{BB962C8B-B14F-4D97-AF65-F5344CB8AC3E}">
        <p14:creationId xmlns:p14="http://schemas.microsoft.com/office/powerpoint/2010/main" val="3073892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TotalTime>
  <Words>656</Words>
  <Application>Microsoft Office PowerPoint</Application>
  <PresentationFormat>Widescreen</PresentationFormat>
  <Paragraphs>142</Paragraphs>
  <Slides>23</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 Math</vt:lpstr>
      <vt:lpstr>Office Theme</vt:lpstr>
      <vt:lpstr>Θεωρία Υπολογισμού</vt:lpstr>
      <vt:lpstr>Στοιχεία Μαθήματος</vt:lpstr>
      <vt:lpstr>Αξιολόγηση απόδοσης</vt:lpstr>
      <vt:lpstr>Βιβλία</vt:lpstr>
      <vt:lpstr>Προσοχή!</vt:lpstr>
      <vt:lpstr>Ιστορικά στοιχεία</vt:lpstr>
      <vt:lpstr>Υπολογισμοί είναι αυτό που κάνουν οι υπολογιστές! </vt:lpstr>
      <vt:lpstr>Μηχανισμοί είναι αυτό που κάνουν οι μηχανές! </vt:lpstr>
      <vt:lpstr>Ατμομηχανές</vt:lpstr>
      <vt:lpstr>Θερμιδική θεωρία</vt:lpstr>
      <vt:lpstr>Nicolas Carnot (1796 – 1832)</vt:lpstr>
      <vt:lpstr>Ανακάλυψη</vt:lpstr>
      <vt:lpstr>Τι την θέλουμε την θεωρία;</vt:lpstr>
      <vt:lpstr>PowerPoint Presentation</vt:lpstr>
      <vt:lpstr>Μαθηματικό Θεώρημα  ή Επιστημονική Θεωρία</vt:lpstr>
      <vt:lpstr>PowerPoint Presentation</vt:lpstr>
      <vt:lpstr>Κυρίως μαθηματικές αποδείξεις</vt:lpstr>
      <vt:lpstr>Θεμελιώδη Ερωτήματα</vt:lpstr>
      <vt:lpstr>Ακριβείς Ορισμοί</vt:lpstr>
      <vt:lpstr>Δύο θεμελιώδη Ερωτήματα</vt:lpstr>
      <vt:lpstr>Παράδειγμα</vt:lpstr>
      <vt:lpstr>Χρειαζόμαστε Αφαίρεση</vt:lpstr>
      <vt:lpstr>Ύλη (κεφ. 0-5 &amp; 7 από τον Sipser &amp; …)</vt:lpstr>
    </vt:vector>
  </TitlesOfParts>
  <Company>UTH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Θεωρία Υπολογισμού</dc:title>
  <dc:creator>Manolis Vavalis</dc:creator>
  <cp:lastModifiedBy>Manolis Vavalis</cp:lastModifiedBy>
  <cp:revision>25</cp:revision>
  <dcterms:created xsi:type="dcterms:W3CDTF">2013-02-09T11:24:04Z</dcterms:created>
  <dcterms:modified xsi:type="dcterms:W3CDTF">2013-02-12T07:00:27Z</dcterms:modified>
</cp:coreProperties>
</file>