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65" r:id="rId3"/>
    <p:sldId id="259" r:id="rId4"/>
    <p:sldId id="274" r:id="rId5"/>
    <p:sldId id="264" r:id="rId6"/>
    <p:sldId id="275" r:id="rId7"/>
    <p:sldId id="276" r:id="rId8"/>
    <p:sldId id="266" r:id="rId9"/>
    <p:sldId id="267" r:id="rId10"/>
    <p:sldId id="268" r:id="rId11"/>
    <p:sldId id="263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2E42B-4D25-45B6-943E-EFAC392BB3D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B47B8-67E2-4043-A164-F20C97B1CB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Διπλωμένη γωνία"/>
          <p:cNvSpPr/>
          <p:nvPr/>
        </p:nvSpPr>
        <p:spPr>
          <a:xfrm>
            <a:off x="2411760" y="1412776"/>
            <a:ext cx="4536504" cy="576064"/>
          </a:xfrm>
          <a:prstGeom prst="foldedCorner">
            <a:avLst>
              <a:gd name="adj" fmla="val 34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l-GR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ΔΙΔΑΚΤΙΚΗ ΤΗΣ ΙΣΤΟΡΙΑΣ</a:t>
            </a:r>
            <a:endParaRPr lang="el-GR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547664" y="2852936"/>
            <a:ext cx="622818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 Φιλική Εταιρεία και η κήρυξη της Ελληνικής επανάστασης στις παραδουνάβιες ηγεμονίες</a:t>
            </a:r>
            <a:endParaRPr lang="el-GR" sz="2400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- Ραβδωτό δεξιό βέλος"/>
          <p:cNvSpPr/>
          <p:nvPr/>
        </p:nvSpPr>
        <p:spPr>
          <a:xfrm>
            <a:off x="251520" y="3068960"/>
            <a:ext cx="1187624" cy="504056"/>
          </a:xfrm>
          <a:prstGeom prst="stripedRightArrow">
            <a:avLst>
              <a:gd name="adj1" fmla="val 50000"/>
              <a:gd name="adj2" fmla="val 3265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436510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Ονοματεπώνυμο: </a:t>
            </a:r>
            <a:r>
              <a:rPr lang="el-GR" smtClean="0">
                <a:latin typeface="Calibri" pitchFamily="34" charset="0"/>
                <a:cs typeface="Calibri" pitchFamily="34" charset="0"/>
              </a:rPr>
              <a:t>Πισπιρίγκου </a:t>
            </a:r>
            <a:r>
              <a:rPr lang="el-GR" smtClean="0">
                <a:latin typeface="Calibri" pitchFamily="34" charset="0"/>
                <a:cs typeface="Calibri" pitchFamily="34" charset="0"/>
              </a:rPr>
              <a:t>Ευθυμία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9512" y="5661248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Ενότητα 8</a:t>
            </a:r>
            <a:r>
              <a:rPr lang="el-GR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η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Γ΄ Γυμνασίου</a:t>
            </a:r>
            <a:endParaRPr lang="el-G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Έλλειψη"/>
          <p:cNvSpPr/>
          <p:nvPr/>
        </p:nvSpPr>
        <p:spPr>
          <a:xfrm>
            <a:off x="251520" y="0"/>
            <a:ext cx="7560840" cy="508518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ΠΡΟΒΛΗΜΑΤΑ</a:t>
            </a:r>
            <a:endParaRPr lang="el-GR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marR="349885" indent="-273050">
              <a:lnSpc>
                <a:spcPts val="2780"/>
              </a:lnSpc>
              <a:spcBef>
                <a:spcPts val="675"/>
              </a:spcBef>
              <a:buClr>
                <a:schemeClr val="accent1">
                  <a:lumMod val="50000"/>
                </a:schemeClr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πλούσιοι Έλληνες Ηγεμονιών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δεν  </a:t>
            </a: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ανταποκρίθηκαν υλικά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&amp;  </a:t>
            </a: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στρατολόγηση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δεν</a:t>
            </a:r>
            <a:r>
              <a:rPr lang="el-GR" b="1" spc="-2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προχωρούσε</a:t>
            </a:r>
            <a:endParaRPr lang="el-GR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marR="5080" indent="-273050">
              <a:lnSpc>
                <a:spcPts val="2780"/>
              </a:lnSpc>
              <a:spcBef>
                <a:spcPts val="610"/>
              </a:spcBef>
              <a:buClr>
                <a:schemeClr val="accent1">
                  <a:lumMod val="50000"/>
                </a:schemeClr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τσάρος αποκήρυξε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την</a:t>
            </a:r>
            <a:r>
              <a:rPr lang="el-GR" b="1" spc="-6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Επανάσταση 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κι </a:t>
            </a: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επέτρεψε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την είσοδο </a:t>
            </a: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τουρκικού  στρατού στις Ηγεμονίες</a:t>
            </a:r>
            <a:endParaRPr lang="el-GR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marR="158750" indent="-273050">
              <a:lnSpc>
                <a:spcPts val="2780"/>
              </a:lnSpc>
              <a:spcBef>
                <a:spcPts val="610"/>
              </a:spcBef>
              <a:buClr>
                <a:schemeClr val="accent1">
                  <a:lumMod val="50000"/>
                </a:schemeClr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Πατριάρχης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Γρηγόριος </a:t>
            </a: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Ε΄  πιεζόμενος από Σουλτάνο αφόρισε  όσους συμμετείχαν στο κίνημα</a:t>
            </a:r>
            <a:endParaRPr lang="el-GR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marR="384175" indent="-273050">
              <a:lnSpc>
                <a:spcPct val="96700"/>
              </a:lnSpc>
              <a:spcBef>
                <a:spcPts val="520"/>
              </a:spcBef>
              <a:buClr>
                <a:schemeClr val="accent1">
                  <a:lumMod val="50000"/>
                </a:schemeClr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Ηγεμόνας Βλαντιμηρέσκου  αποχώρησε από Επανάσταση</a:t>
            </a:r>
            <a:r>
              <a:rPr lang="el-GR" b="1" spc="-7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και  εκτελέστηκε ως προδότης</a:t>
            </a:r>
            <a:r>
              <a:rPr lang="el-GR" sz="1600" spc="-5" dirty="0" smtClean="0">
                <a:latin typeface="Trebuchet MS"/>
                <a:cs typeface="Trebuchet MS"/>
              </a:rPr>
              <a:t>.</a:t>
            </a:r>
            <a:endParaRPr lang="el-GR" sz="1600" dirty="0">
              <a:latin typeface="Trebuchet MS"/>
              <a:cs typeface="Trebuchet MS"/>
            </a:endParaRPr>
          </a:p>
        </p:txBody>
      </p:sp>
      <p:sp>
        <p:nvSpPr>
          <p:cNvPr id="10" name="9 - Διάγραμμα ροής: Διεργασία"/>
          <p:cNvSpPr/>
          <p:nvPr/>
        </p:nvSpPr>
        <p:spPr>
          <a:xfrm>
            <a:off x="755576" y="5229200"/>
            <a:ext cx="2952328" cy="864096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Προκλήθηκε Εξέγερση των Ελλήνων</a:t>
            </a:r>
            <a:endParaRPr lang="el-G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Διάγραμμα ροής: Εναλλακτική διεργασία"/>
          <p:cNvSpPr/>
          <p:nvPr/>
        </p:nvSpPr>
        <p:spPr>
          <a:xfrm>
            <a:off x="0" y="1412776"/>
            <a:ext cx="5328592" cy="4221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73050">
              <a:lnSpc>
                <a:spcPct val="100000"/>
              </a:lnSpc>
              <a:spcBef>
                <a:spcPts val="600"/>
              </a:spcBef>
              <a:buClr>
                <a:srgbClr val="B03E99"/>
              </a:buClr>
              <a:buSzPct val="72916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ΕΠΙΛΟΓΟΣ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285750" marR="112395" indent="-273050">
              <a:lnSpc>
                <a:spcPct val="96700"/>
              </a:lnSpc>
              <a:spcBef>
                <a:spcPts val="595"/>
              </a:spcBef>
              <a:buClr>
                <a:schemeClr val="bg1"/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Δραγατσάνι (7 Ιουν. 1821).  Ιερός Λόχος (εθελοντές  σπουδαστές)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285750" indent="-273050">
              <a:lnSpc>
                <a:spcPct val="100000"/>
              </a:lnSpc>
              <a:spcBef>
                <a:spcPts val="500"/>
              </a:spcBef>
              <a:buClr>
                <a:schemeClr val="bg1"/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Ήττα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285750" marR="179705" indent="-273050">
              <a:lnSpc>
                <a:spcPct val="96700"/>
              </a:lnSpc>
              <a:spcBef>
                <a:spcPts val="595"/>
              </a:spcBef>
              <a:buClr>
                <a:schemeClr val="bg1"/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Αλ. Υψηλάντης περνά</a:t>
            </a:r>
            <a:r>
              <a:rPr lang="el-GR" b="1" spc="-5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στην  Αυστρία αλλά  συλλαμβάνεται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285750" marR="5080" indent="-273050">
              <a:lnSpc>
                <a:spcPct val="96700"/>
              </a:lnSpc>
              <a:spcBef>
                <a:spcPts val="595"/>
              </a:spcBef>
              <a:buClr>
                <a:schemeClr val="bg1"/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Τελευταίο τμήμα</a:t>
            </a:r>
            <a:r>
              <a:rPr lang="el-GR" b="1" spc="-6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αγωνιστών  </a:t>
            </a:r>
            <a:r>
              <a:rPr lang="el-GR" b="1" spc="-10" dirty="0" smtClean="0">
                <a:latin typeface="Calibri" pitchFamily="34" charset="0"/>
                <a:cs typeface="Calibri" pitchFamily="34" charset="0"/>
              </a:rPr>
              <a:t>με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Γεωργάκη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Ολύμπιο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και  Ιωάννη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Φαρμάκη  εγκλωβίστηκαν στη μονή  Σέκκου και ανατινάχτηκαν</a:t>
            </a:r>
            <a:r>
              <a:rPr lang="el-GR" b="1" spc="-6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ή 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αιχμαλωτίστηκαν</a:t>
            </a:r>
            <a:endParaRPr lang="el-GR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bject 3"/>
          <p:cNvSpPr/>
          <p:nvPr/>
        </p:nvSpPr>
        <p:spPr>
          <a:xfrm>
            <a:off x="5580112" y="836712"/>
            <a:ext cx="3474988" cy="5792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Α. Η ίδρυση και η ανάπτυξη της Φιλικής Εταιρείας</a:t>
            </a:r>
            <a:endParaRPr lang="el-GR" sz="240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79512" y="1556792"/>
            <a:ext cx="3816424" cy="38164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§"/>
              <a:tabLst>
                <a:tab pos="391795" algn="l"/>
              </a:tabLst>
            </a:pPr>
            <a:r>
              <a:rPr lang="el-GR" dirty="0" smtClean="0">
                <a:solidFill>
                  <a:schemeClr val="tx1"/>
                </a:solidFill>
                <a:latin typeface="Calibri" pitchFamily="34" charset="0"/>
              </a:rPr>
              <a:t>     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Μυστική</a:t>
            </a:r>
            <a:r>
              <a:rPr lang="el-GR" spc="-2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οργάνωση</a:t>
            </a:r>
            <a:endParaRPr lang="el-G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92430" marR="5080" indent="-379730">
              <a:lnSpc>
                <a:spcPts val="2930"/>
              </a:lnSpc>
              <a:spcBef>
                <a:spcPts val="615"/>
              </a:spcBef>
              <a:buFont typeface="Wingdings" pitchFamily="2" charset="2"/>
              <a:buChar char="§"/>
              <a:tabLst>
                <a:tab pos="391795" algn="l"/>
              </a:tabLst>
            </a:pP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Ιδρύθηκε στην </a:t>
            </a:r>
            <a:r>
              <a:rPr lang="el-GR" spc="-5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Οδησσό</a:t>
            </a:r>
            <a:r>
              <a:rPr lang="el-GR" spc="-8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της  Ρωσίας το</a:t>
            </a:r>
            <a:r>
              <a:rPr lang="el-GR" spc="-2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1814</a:t>
            </a:r>
            <a:endParaRPr lang="el-G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marR="128905" indent="-273050">
              <a:lnSpc>
                <a:spcPct val="87100"/>
              </a:lnSpc>
              <a:spcBef>
                <a:spcPts val="590"/>
              </a:spcBef>
              <a:buFont typeface="Wingdings" pitchFamily="2" charset="2"/>
              <a:buChar char="§"/>
              <a:tabLst>
                <a:tab pos="391795" algn="l"/>
              </a:tabLst>
            </a:pPr>
            <a:r>
              <a:rPr lang="el-GR" sz="2000" spc="-15" baseline="948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Με σκοπό την  προετοιμασία </a:t>
            </a:r>
            <a:r>
              <a:rPr lang="el-GR" spc="-5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του </a:t>
            </a:r>
            <a:r>
              <a:rPr lang="el-GR" spc="-10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ένοπλου </a:t>
            </a:r>
            <a:r>
              <a:rPr lang="el-GR" spc="-1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αγώνα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των Ελλήνων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για 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ανεξαρτησία</a:t>
            </a:r>
            <a:endParaRPr lang="el-G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marR="651510" indent="-273050">
              <a:lnSpc>
                <a:spcPct val="87100"/>
              </a:lnSpc>
              <a:spcBef>
                <a:spcPts val="595"/>
              </a:spcBef>
              <a:buFont typeface="Wingdings" pitchFamily="2" charset="2"/>
              <a:buChar char="§"/>
              <a:tabLst>
                <a:tab pos="391795" algn="l"/>
              </a:tabLst>
            </a:pPr>
            <a:r>
              <a:rPr lang="el-GR" sz="2000" spc="-15" baseline="948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spc="-1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Πρωτεργάτες ήταν οι</a:t>
            </a:r>
            <a:r>
              <a:rPr lang="el-GR" spc="-7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Νικόλαος </a:t>
            </a:r>
            <a:r>
              <a:rPr lang="el-GR" b="1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Σκουφάς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Αθανάσιος </a:t>
            </a:r>
            <a:r>
              <a:rPr lang="el-GR" b="1" spc="-1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Τσακάλωφ</a:t>
            </a:r>
            <a:r>
              <a:rPr lang="el-GR" spc="-1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Εμμανουήλ </a:t>
            </a:r>
            <a:r>
              <a:rPr lang="el-GR" b="1" spc="-1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Ξάνθος</a:t>
            </a:r>
            <a:r>
              <a:rPr lang="el-GR" spc="-1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Παναγιώτης  </a:t>
            </a:r>
            <a:r>
              <a:rPr lang="el-GR" b="1" spc="-1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Αναγνωστόπουλος</a:t>
            </a:r>
            <a:endParaRPr lang="el-G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l-GR" dirty="0">
              <a:latin typeface="Calibri" pitchFamily="34" charset="0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4788024" y="685800"/>
            <a:ext cx="4112259" cy="6172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3861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marL="285750" marR="198120" indent="-273050">
              <a:lnSpc>
                <a:spcPts val="3250"/>
              </a:lnSpc>
              <a:spcBef>
                <a:spcPts val="300"/>
              </a:spcBef>
              <a:buClr>
                <a:srgbClr val="B03E99"/>
              </a:buClr>
              <a:buSzPct val="73214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Υπήρχαν δυσκολίες</a:t>
            </a:r>
            <a:r>
              <a:rPr lang="en-US" b="1" spc="-5" dirty="0" smtClean="0">
                <a:latin typeface="Calibri" pitchFamily="34" charset="0"/>
                <a:cs typeface="Calibri" pitchFamily="34" charset="0"/>
              </a:rPr>
              <a:t>:</a:t>
            </a:r>
            <a:endParaRPr lang="el-GR" b="1" spc="-5" dirty="0" smtClean="0">
              <a:latin typeface="Calibri" pitchFamily="34" charset="0"/>
              <a:cs typeface="Calibri" pitchFamily="34" charset="0"/>
            </a:endParaRPr>
          </a:p>
          <a:p>
            <a:pPr marL="285750" marR="198120" indent="-273050">
              <a:lnSpc>
                <a:spcPts val="3250"/>
              </a:lnSpc>
              <a:spcBef>
                <a:spcPts val="300"/>
              </a:spcBef>
              <a:buClr>
                <a:srgbClr val="B03E99"/>
              </a:buClr>
              <a:buSzPct val="73214"/>
              <a:buFont typeface="Wingdings 2"/>
              <a:buChar char=""/>
              <a:tabLst>
                <a:tab pos="285750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Έπρεπε να 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κάνουν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τεράστια προσπάθεια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για 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την οργάνωση 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των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Ελλήνων, που ήταν  διάσπαρτοι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σε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ευρύ γεωγραφικό</a:t>
            </a:r>
            <a:r>
              <a:rPr lang="el-GR" spc="-4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χώρο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285750" marR="283210" indent="-273050">
              <a:lnSpc>
                <a:spcPts val="3250"/>
              </a:lnSpc>
              <a:spcBef>
                <a:spcPts val="600"/>
              </a:spcBef>
              <a:buClr>
                <a:srgbClr val="B03E99"/>
              </a:buClr>
              <a:buSzPct val="73214"/>
              <a:buFont typeface="Wingdings 2"/>
              <a:buChar char=""/>
              <a:tabLst>
                <a:tab pos="285750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Έπρεπε επίσης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να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δράσουν με μεγάλη  μυστικότητα (από Οθωμανούς 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αλλά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και από  Ιερά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Συμμαχία!)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285750" marR="5080" indent="-273050">
              <a:lnSpc>
                <a:spcPct val="96900"/>
              </a:lnSpc>
              <a:spcBef>
                <a:spcPts val="505"/>
              </a:spcBef>
              <a:buClr>
                <a:srgbClr val="B03E99"/>
              </a:buClr>
              <a:buSzPct val="73214"/>
              <a:buFont typeface="Wingdings 2"/>
              <a:buChar char=""/>
              <a:tabLst>
                <a:tab pos="285750" algn="l"/>
              </a:tabLst>
            </a:pPr>
            <a:r>
              <a:rPr lang="el-GR" spc="-10" dirty="0" smtClean="0">
                <a:latin typeface="Calibri" pitchFamily="34" charset="0"/>
                <a:cs typeface="Calibri" pitchFamily="34" charset="0"/>
              </a:rPr>
              <a:t>Ακόμη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έπρεπε να υπερνικήσουν δισταγμούς  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Ελλήνων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λόγω προηγούμενων αποτυχημένων  κινημάτων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(πχ.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Ορλώφ,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Λ.</a:t>
            </a:r>
            <a:r>
              <a:rPr lang="el-GR" spc="-2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Κατσώνη)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285750" marR="1269365" indent="-273050">
              <a:lnSpc>
                <a:spcPts val="3250"/>
              </a:lnSpc>
              <a:spcBef>
                <a:spcPts val="690"/>
              </a:spcBef>
              <a:buClr>
                <a:srgbClr val="B03E99"/>
              </a:buClr>
              <a:buSzPct val="73214"/>
              <a:buFont typeface="Wingdings 2"/>
              <a:buChar char=""/>
              <a:tabLst>
                <a:tab pos="285750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Και να κινητοποιήσουν ανθρώπους  διαφορετικών κοινωνικών ομάδων με  διαφορετικά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συμφέροντα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- Κατακόρυφος πάπυρος"/>
          <p:cNvSpPr/>
          <p:nvPr/>
        </p:nvSpPr>
        <p:spPr>
          <a:xfrm>
            <a:off x="3347864" y="3645024"/>
            <a:ext cx="5796136" cy="3212976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1300" indent="-228600" algn="ctr">
              <a:lnSpc>
                <a:spcPct val="100000"/>
              </a:lnSpc>
              <a:spcBef>
                <a:spcPts val="509"/>
              </a:spcBef>
              <a:buClr>
                <a:srgbClr val="F8B538"/>
              </a:buClr>
              <a:buSzPct val="80434"/>
              <a:tabLst>
                <a:tab pos="241300" algn="l"/>
              </a:tabLst>
            </a:pP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Ευνοήθηκαν από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l-G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41300" indent="-228600">
              <a:lnSpc>
                <a:spcPct val="100000"/>
              </a:lnSpc>
              <a:spcBef>
                <a:spcPts val="509"/>
              </a:spcBef>
              <a:buSzPct val="80434"/>
              <a:buFont typeface="Wingdings" pitchFamily="2" charset="2"/>
              <a:buChar char="v"/>
              <a:tabLst>
                <a:tab pos="241300" algn="l"/>
              </a:tabLst>
            </a:pP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Εσωτερικά προβλήματα Οθωμανικής</a:t>
            </a:r>
            <a:r>
              <a:rPr lang="el-GR" spc="-1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Αυτοκρατορίας</a:t>
            </a:r>
          </a:p>
          <a:p>
            <a:pPr marL="241300" marR="5080" indent="-228600">
              <a:lnSpc>
                <a:spcPts val="2680"/>
              </a:lnSpc>
              <a:spcBef>
                <a:spcPts val="565"/>
              </a:spcBef>
              <a:buSzPct val="80434"/>
              <a:buFont typeface="Wingdings" pitchFamily="2" charset="2"/>
              <a:buChar char="v"/>
              <a:tabLst>
                <a:tab pos="241300" algn="l"/>
              </a:tabLst>
            </a:pP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Διάδοση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μεταξύ των Ελλήνων των ιδεών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της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Γαλλικής  Επανάστασης (με τον Νεοελληνικό Διαφωτισμό -ιδεολογική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προετοιμασία!)</a:t>
            </a:r>
          </a:p>
          <a:p>
            <a:pPr marL="241300" marR="32384" indent="-228600" algn="just">
              <a:lnSpc>
                <a:spcPct val="96900"/>
              </a:lnSpc>
              <a:spcBef>
                <a:spcPts val="420"/>
              </a:spcBef>
              <a:buSzPct val="80434"/>
              <a:buFont typeface="Wingdings" pitchFamily="2" charset="2"/>
              <a:buChar char="v"/>
              <a:tabLst>
                <a:tab pos="241300" algn="l"/>
              </a:tabLst>
            </a:pP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Σημαντικό τμήμα του Ελληνισμού ήταν ώριμο (έτοιμο)  να διεκδικήσει τη δημιουργία ανεξάρτητου Ελληνικού  κράτους</a:t>
            </a:r>
          </a:p>
          <a:p>
            <a:pPr algn="ctr"/>
            <a:endParaRPr lang="el-G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1403648" y="260648"/>
            <a:ext cx="6408712" cy="6251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1403648" y="0"/>
            <a:ext cx="6408712" cy="63408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Οργάνωση Εταιρείας</a:t>
            </a:r>
            <a:endParaRPr lang="el-GR" sz="240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0" y="764704"/>
            <a:ext cx="5652120" cy="304660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285750" marR="747395" indent="-273050">
              <a:lnSpc>
                <a:spcPts val="2500"/>
              </a:lnSpc>
              <a:spcBef>
                <a:spcPts val="500"/>
              </a:spcBef>
              <a:buClr>
                <a:schemeClr val="accent1">
                  <a:lumMod val="50000"/>
                </a:schemeClr>
              </a:buClr>
              <a:buSzPct val="72916"/>
              <a:buFont typeface="Wingdings" pitchFamily="2" charset="2"/>
              <a:buChar char="§"/>
              <a:tabLst>
                <a:tab pos="285750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Υιοθέτησε πρότυπο  οργάνωσης μυστικών  εταιρειών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Ευρώπης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285750" marR="734695" indent="-273050">
              <a:lnSpc>
                <a:spcPct val="87000"/>
              </a:lnSpc>
              <a:spcBef>
                <a:spcPts val="575"/>
              </a:spcBef>
              <a:buClr>
                <a:schemeClr val="accent1">
                  <a:lumMod val="50000"/>
                </a:schemeClr>
              </a:buClr>
              <a:buSzPct val="72916"/>
              <a:buFont typeface="Wingdings" pitchFamily="2" charset="2"/>
              <a:buChar char="§"/>
              <a:tabLst>
                <a:tab pos="285750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Υποψήφια 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μέλη 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δοκιμάζονταν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για</a:t>
            </a:r>
            <a:r>
              <a:rPr lang="el-GR" spc="-7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ένα 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διάστημα και μετά  εντάσσονταν στην  οργάνωση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285750" marR="42545" indent="-273050">
              <a:lnSpc>
                <a:spcPts val="2500"/>
              </a:lnSpc>
              <a:spcBef>
                <a:spcPts val="620"/>
              </a:spcBef>
              <a:buClr>
                <a:schemeClr val="accent1">
                  <a:lumMod val="50000"/>
                </a:schemeClr>
              </a:buClr>
              <a:buSzPct val="72916"/>
              <a:buFont typeface="Wingdings" pitchFamily="2" charset="2"/>
              <a:buChar char="§"/>
              <a:tabLst>
                <a:tab pos="285750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Έκαναν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όρκο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αφοσίωσης  και πίστης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στην</a:t>
            </a:r>
            <a:r>
              <a:rPr lang="el-GR" spc="-5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οργάνωση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285750" marR="5080" indent="-273050">
              <a:lnSpc>
                <a:spcPts val="25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72916"/>
              <a:buFont typeface="Wingdings" pitchFamily="2" charset="2"/>
              <a:buChar char="§"/>
              <a:tabLst>
                <a:tab pos="285750" algn="l"/>
              </a:tabLst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Η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τιμωρία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για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τους  παραβάτες ήταν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l-GR" spc="-7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θάνατος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285750" marR="62865" indent="-273050">
              <a:lnSpc>
                <a:spcPts val="2500"/>
              </a:lnSpc>
              <a:spcBef>
                <a:spcPts val="610"/>
              </a:spcBef>
              <a:buClr>
                <a:schemeClr val="accent1">
                  <a:lumMod val="50000"/>
                </a:schemeClr>
              </a:buClr>
              <a:buSzPct val="72916"/>
              <a:buFont typeface="Wingdings" pitchFamily="2" charset="2"/>
              <a:buChar char="§"/>
              <a:tabLst>
                <a:tab pos="285750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Χρησιμοποιούσαν  ψευδώνυμα και  κρυπτογραφικό</a:t>
            </a:r>
            <a:r>
              <a:rPr lang="el-GR" spc="-6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αλφάβητο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5565140" y="2564904"/>
            <a:ext cx="3578860" cy="464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/>
          <p:cNvSpPr/>
          <p:nvPr/>
        </p:nvSpPr>
        <p:spPr>
          <a:xfrm>
            <a:off x="827584" y="3761656"/>
            <a:ext cx="4032448" cy="30963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04800" y="0"/>
            <a:ext cx="417067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4572000" y="260648"/>
            <a:ext cx="4248472" cy="6408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789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44208" y="3789040"/>
            <a:ext cx="2400300" cy="2385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3 - Ορθογώνιο"/>
          <p:cNvSpPr/>
          <p:nvPr/>
        </p:nvSpPr>
        <p:spPr>
          <a:xfrm>
            <a:off x="899592" y="4077072"/>
            <a:ext cx="4572000" cy="2077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320"/>
              </a:spcBef>
              <a:buClr>
                <a:srgbClr val="B03E99"/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ΜΕΛΗ: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285750" marR="5080" indent="-273050">
              <a:lnSpc>
                <a:spcPct val="86900"/>
              </a:lnSpc>
              <a:spcBef>
                <a:spcPts val="595"/>
              </a:spcBef>
              <a:buClr>
                <a:srgbClr val="B03E99"/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αρχικά (1815-17)  πλούσιοι έμποροι (για  οικονομική στήριξη  δράσης της), αλλά</a:t>
            </a:r>
            <a:r>
              <a:rPr lang="el-GR" b="1" spc="-8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λίγοι</a:t>
            </a:r>
          </a:p>
          <a:p>
            <a:pPr marL="285750" indent="-273050">
              <a:lnSpc>
                <a:spcPct val="100000"/>
              </a:lnSpc>
              <a:spcBef>
                <a:spcPts val="220"/>
              </a:spcBef>
              <a:buClr>
                <a:srgbClr val="B03E99"/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μικροέμποροι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285750" indent="-273050">
              <a:lnSpc>
                <a:spcPct val="100000"/>
              </a:lnSpc>
              <a:spcBef>
                <a:spcPts val="220"/>
              </a:spcBef>
              <a:buClr>
                <a:srgbClr val="B03E99"/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διανοούμενοι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285750" indent="-273050">
              <a:lnSpc>
                <a:spcPct val="100000"/>
              </a:lnSpc>
              <a:spcBef>
                <a:spcPts val="220"/>
              </a:spcBef>
              <a:buClr>
                <a:srgbClr val="B03E99"/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κατ’ εξαίρεση</a:t>
            </a:r>
            <a:r>
              <a:rPr lang="el-GR" b="1" spc="-4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γυναίκες</a:t>
            </a:r>
            <a:endParaRPr lang="el-GR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0" y="0"/>
            <a:ext cx="9144000" cy="211814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320"/>
              </a:spcBef>
              <a:buClr>
                <a:schemeClr val="accent1">
                  <a:lumMod val="75000"/>
                </a:schemeClr>
              </a:buClr>
              <a:buSzPct val="72916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ΗΓΕΣΙΑ: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285750" marR="70485" indent="-273050">
              <a:lnSpc>
                <a:spcPct val="86900"/>
              </a:lnSpc>
              <a:spcBef>
                <a:spcPts val="595"/>
              </a:spcBef>
              <a:buClr>
                <a:schemeClr val="accent1">
                  <a:lumMod val="75000"/>
                </a:schemeClr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Αόρατη Αρχή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: μυστική.  Αφήνανε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να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εννοείται</a:t>
            </a:r>
            <a:r>
              <a:rPr lang="el-GR" spc="-6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ότι  είναι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ένα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σημαντικό  πρόσωπο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285750" marR="5080" indent="-273050">
              <a:lnSpc>
                <a:spcPct val="869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Οι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ιδρυτές αποφάσισαν 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να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αναθέσουν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ηγεσία 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στον Ιωάννη Καποδίστρια  αρχικά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285750" marR="190500" indent="-273050">
              <a:lnSpc>
                <a:spcPts val="2500"/>
              </a:lnSpc>
              <a:spcBef>
                <a:spcPts val="620"/>
              </a:spcBef>
              <a:buClr>
                <a:schemeClr val="accent1">
                  <a:lumMod val="75000"/>
                </a:schemeClr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Αρνήθηκε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και</a:t>
            </a:r>
            <a:r>
              <a:rPr lang="el-GR" spc="-6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παρέμεινε  στη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θέση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Υπουργού  Εξωτερικών</a:t>
            </a:r>
            <a:r>
              <a:rPr lang="el-GR" spc="-2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Ρωσίας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285750" marR="5715" indent="-273050">
              <a:lnSpc>
                <a:spcPct val="86900"/>
              </a:lnSpc>
              <a:spcBef>
                <a:spcPts val="575"/>
              </a:spcBef>
              <a:buClr>
                <a:schemeClr val="accent1">
                  <a:lumMod val="75000"/>
                </a:schemeClr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Τελικά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ηγεσία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ανέλαβε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ο 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Αλέξανδρος Υψηλάντης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,  ανώτατος αξιωματικός  ρωσικού</a:t>
            </a:r>
            <a:r>
              <a:rPr lang="el-GR" spc="-1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στρατού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285750" marR="316230" indent="-273050">
              <a:lnSpc>
                <a:spcPts val="2510"/>
              </a:lnSpc>
              <a:spcBef>
                <a:spcPts val="610"/>
              </a:spcBef>
              <a:buClr>
                <a:schemeClr val="accent1">
                  <a:lumMod val="75000"/>
                </a:schemeClr>
              </a:buClr>
              <a:buSzPct val="72916"/>
              <a:buFont typeface="Arial" pitchFamily="34" charset="0"/>
              <a:buChar char="•"/>
              <a:tabLst>
                <a:tab pos="285750" algn="l"/>
              </a:tabLst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Γενικός Επίτροπος</a:t>
            </a:r>
            <a:r>
              <a:rPr lang="el-GR" b="1" spc="-7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της  Αρχής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object 3"/>
          <p:cNvSpPr/>
          <p:nvPr/>
        </p:nvSpPr>
        <p:spPr>
          <a:xfrm>
            <a:off x="0" y="2060848"/>
            <a:ext cx="9144000" cy="4797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26 - Έλλειψη"/>
          <p:cNvSpPr/>
          <p:nvPr/>
        </p:nvSpPr>
        <p:spPr>
          <a:xfrm>
            <a:off x="5436096" y="3645024"/>
            <a:ext cx="1346448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363272" cy="68580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L="12700">
              <a:lnSpc>
                <a:spcPts val="3279"/>
              </a:lnSpc>
              <a:spcBef>
                <a:spcPts val="100"/>
              </a:spcBef>
            </a:pP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Η κήρυξη της επανάστασης αποφασίστηκε να γίνει στις παραδουνάβιες ηγεμονίες γιατί</a:t>
            </a:r>
            <a:r>
              <a:rPr lang="en-US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δεν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υπήρχε εκεί τουρκικός στρατός (σύμφωνα  με παλιότερες ρωσοτουρκικές</a:t>
            </a:r>
            <a:r>
              <a:rPr lang="el-GR" sz="1800" spc="-3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συμφωνίες)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πολύ κοντά υπήρχε 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ο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ρωσικός στρατός, με την  ελπίδα να</a:t>
            </a:r>
            <a:r>
              <a:rPr lang="el-GR" sz="1800" spc="-1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βοηθήσει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διάφοροι βαλκάνιοι ηγέτες 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είχαν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προσεγγιστεί  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για να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βοηθήσουν 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(π.χ.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Καραγεώργιεβιτς  Σερβίας)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ΠΟΤΕ;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- 24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Φεβρουαρίου 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1821: </a:t>
            </a:r>
            <a:r>
              <a:rPr lang="el-GR" sz="1800" spc="-1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Αλ. Υψηλάντης 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ξεκινά από ρωσικό έδαφος και μπαίνει στις  Ηγεμονίες, στο Ιάσιο.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-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Κηρύσσει 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την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επανάσταση με προκηρύξεις,  αφήνοντας να εννοείται ότι πίσω της  βρίσκεται 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η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Ρωσία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-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Παράλληλα συγκροτεί </a:t>
            </a:r>
            <a:r>
              <a:rPr lang="el-GR" sz="18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τον </a:t>
            </a:r>
            <a:r>
              <a:rPr lang="el-GR" sz="18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στρατό</a:t>
            </a:r>
            <a:r>
              <a:rPr lang="el-GR" sz="1800" spc="-5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spc="-1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του.</a:t>
            </a:r>
            <a:r>
              <a:rPr lang="el-GR" sz="1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l-GR" sz="1800" dirty="0" smtClean="0">
                <a:latin typeface="Calibri" pitchFamily="34" charset="0"/>
                <a:cs typeface="Calibri" pitchFamily="34" charset="0"/>
              </a:rPr>
            </a:br>
            <a:endParaRPr lang="el-GR" sz="180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513</TotalTime>
  <Words>365</Words>
  <Application>Microsoft Office PowerPoint</Application>
  <PresentationFormat>Προβολή στην οθόνη (4:3)</PresentationFormat>
  <Paragraphs>52</Paragraphs>
  <Slides>11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Συγκέντρωση</vt:lpstr>
      <vt:lpstr>Διαφάνεια 1</vt:lpstr>
      <vt:lpstr>Α. Η ίδρυση και η ανάπτυξη της Φιλικής Εταιρείας</vt:lpstr>
      <vt:lpstr>Διαφάνεια 3</vt:lpstr>
      <vt:lpstr>Διαφάνεια 4</vt:lpstr>
      <vt:lpstr>Οργάνωση Εταιρείας</vt:lpstr>
      <vt:lpstr>Διαφάνεια 6</vt:lpstr>
      <vt:lpstr>Διαφάνεια 7</vt:lpstr>
      <vt:lpstr>Διαφάνεια 8</vt:lpstr>
      <vt:lpstr>Η κήρυξη της επανάστασης αποφασίστηκε να γίνει στις παραδουνάβιες ηγεμονίες γιατί: δεν υπήρχε εκεί τουρκικός στρατός (σύμφωνα  με παλιότερες ρωσοτουρκικές συμφωνίες) πολύ κοντά υπήρχε ο ρωσικός στρατός, με την  ελπίδα να βοηθήσει διάφοροι βαλκάνιοι ηγέτες είχαν προσεγγιστεί  για να βοηθήσουν (π.χ. Καραγεώργιεβιτς  Σερβίας) ΠΟΤΕ; - 24 Φεβρουαρίου 1821: Αλ. Υψηλάντης  ξεκινά από ρωσικό έδαφος και μπαίνει στις  Ηγεμονίες, στο Ιάσιο. - Κηρύσσει την επανάσταση με προκηρύξεις,  αφήνοντας να εννοείται ότι πίσω της  βρίσκεται η Ρωσία - Παράλληλα συγκροτεί τον στρατό του. 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</dc:creator>
  <cp:lastModifiedBy>euthimia</cp:lastModifiedBy>
  <cp:revision>68</cp:revision>
  <dcterms:created xsi:type="dcterms:W3CDTF">2016-11-22T14:34:32Z</dcterms:created>
  <dcterms:modified xsi:type="dcterms:W3CDTF">2018-07-02T10:41:11Z</dcterms:modified>
</cp:coreProperties>
</file>