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65" r:id="rId3"/>
    <p:sldId id="259" r:id="rId4"/>
    <p:sldId id="264" r:id="rId5"/>
    <p:sldId id="274" r:id="rId6"/>
    <p:sldId id="267" r:id="rId7"/>
    <p:sldId id="268" r:id="rId8"/>
    <p:sldId id="275" r:id="rId9"/>
    <p:sldId id="263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2" d="100"/>
          <a:sy n="7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2E42B-4D25-45B6-943E-EFAC392BB3D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B47B8-67E2-4043-A164-F20C97B1CBC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47B8-67E2-4043-A164-F20C97B1CBC6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47B8-67E2-4043-A164-F20C97B1CBC6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47B8-67E2-4043-A164-F20C97B1CBC6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Διπλωμένη γωνία"/>
          <p:cNvSpPr/>
          <p:nvPr/>
        </p:nvSpPr>
        <p:spPr>
          <a:xfrm>
            <a:off x="2339752" y="476672"/>
            <a:ext cx="4536504" cy="576064"/>
          </a:xfrm>
          <a:prstGeom prst="foldedCorner">
            <a:avLst>
              <a:gd name="adj" fmla="val 34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l-GR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ΔΙΔΑΚΤΙΚΗ ΤΗΣ ΙΣΤΟΡΙΑΣ</a:t>
            </a:r>
            <a:endParaRPr lang="el-GR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547664" y="1988840"/>
            <a:ext cx="6228184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000" spc="-10" dirty="0" smtClean="0">
                <a:latin typeface="Calibri" pitchFamily="34" charset="0"/>
                <a:cs typeface="Calibri" pitchFamily="34" charset="0"/>
              </a:rPr>
              <a:t>Ηγεμονικοί Ανταγωνισμοί και κάμψη των Ελληνικών Πόλεων </a:t>
            </a:r>
            <a:endParaRPr lang="el-GR" sz="2000" b="1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- Ραβδωτό δεξιό βέλος"/>
          <p:cNvSpPr/>
          <p:nvPr/>
        </p:nvSpPr>
        <p:spPr>
          <a:xfrm>
            <a:off x="251520" y="2060848"/>
            <a:ext cx="1187624" cy="504056"/>
          </a:xfrm>
          <a:prstGeom prst="stripedRightArrow">
            <a:avLst>
              <a:gd name="adj1" fmla="val 50000"/>
              <a:gd name="adj2" fmla="val 3265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0" y="450912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Ονοματεπώνυμο: Πισπιρίγκου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Ευθυμία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79512" y="5661248"/>
            <a:ext cx="8604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Ενότητα 5</a:t>
            </a:r>
            <a:r>
              <a:rPr lang="el-GR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η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΄ Γυμνασίου</a:t>
            </a:r>
            <a:endParaRPr lang="el-G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195736" y="321297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17700" marR="5080" indent="-1905635">
              <a:lnSpc>
                <a:spcPct val="100000"/>
              </a:lnSpc>
              <a:spcBef>
                <a:spcPts val="95"/>
              </a:spcBef>
            </a:pPr>
            <a:r>
              <a:rPr lang="el-GR" b="1" spc="-5" dirty="0" smtClean="0">
                <a:latin typeface="Verdana"/>
                <a:cs typeface="Verdana"/>
              </a:rPr>
              <a:t>Ο </a:t>
            </a:r>
            <a:r>
              <a:rPr lang="el-GR" b="1" spc="-10" dirty="0" smtClean="0">
                <a:latin typeface="Verdana"/>
                <a:cs typeface="Verdana"/>
              </a:rPr>
              <a:t>ΠΕΛΟΠΟΝΝΗΣΙΑΚΟΣ </a:t>
            </a:r>
            <a:r>
              <a:rPr lang="el-GR" b="1" spc="-15" dirty="0" smtClean="0">
                <a:latin typeface="Verdana"/>
                <a:cs typeface="Verdana"/>
              </a:rPr>
              <a:t>ΠΟΛΕΜΟΣ  </a:t>
            </a:r>
            <a:r>
              <a:rPr lang="el-GR" b="1" spc="-5" dirty="0" smtClean="0">
                <a:latin typeface="Verdana"/>
                <a:cs typeface="Verdana"/>
              </a:rPr>
              <a:t>431- 404 π. Χ.</a:t>
            </a:r>
            <a:endParaRPr lang="el-GR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8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Ο </a:t>
            </a:r>
            <a:r>
              <a:rPr lang="el-GR" sz="2800" spc="-1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ΠΕΛΟΠΟΝΝΗΣΙΑΚΟΣ </a:t>
            </a:r>
            <a:r>
              <a:rPr lang="el-GR" sz="2800" spc="-5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ΠΟΛΕΜΟΣ </a:t>
            </a:r>
            <a:r>
              <a:rPr lang="el-GR" sz="28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  <a:r>
              <a:rPr lang="el-GR" sz="2800" spc="1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431- </a:t>
            </a:r>
            <a:r>
              <a:rPr lang="el-GR" sz="28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404</a:t>
            </a:r>
            <a:r>
              <a:rPr lang="el-GR" sz="2800" spc="-3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2800" spc="-5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π. Χ.</a:t>
            </a:r>
            <a:endParaRPr lang="el-GR" sz="2800" dirty="0">
              <a:ln w="1905"/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79512" y="1556792"/>
            <a:ext cx="8748464" cy="1990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56870" marR="6985" indent="-344170" algn="just">
              <a:lnSpc>
                <a:spcPct val="100000"/>
              </a:lnSpc>
              <a:spcBef>
                <a:spcPts val="100"/>
              </a:spcBef>
              <a:buClr>
                <a:srgbClr val="666600"/>
              </a:buClr>
              <a:buSzPct val="75000"/>
              <a:buFont typeface="Wingdings"/>
              <a:buChar char=""/>
              <a:tabLst>
                <a:tab pos="357505" algn="l"/>
              </a:tabLst>
            </a:pP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Είναι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ο </a:t>
            </a:r>
            <a:r>
              <a:rPr lang="el-GR" sz="2000" b="1" spc="-5" dirty="0" smtClean="0">
                <a:latin typeface="Calibri" pitchFamily="34" charset="0"/>
                <a:cs typeface="Calibri" pitchFamily="34" charset="0"/>
              </a:rPr>
              <a:t>μεγάλος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εμφύλιος </a:t>
            </a:r>
            <a:r>
              <a:rPr lang="el-GR" sz="2000" b="1" spc="-5" dirty="0" smtClean="0">
                <a:latin typeface="Calibri" pitchFamily="34" charset="0"/>
                <a:cs typeface="Calibri" pitchFamily="34" charset="0"/>
              </a:rPr>
              <a:t>πόλεμος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( 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δηλ.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μεταξύ 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ομοφύλων,  ομοεθνών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ανάμεσα στην </a:t>
            </a:r>
            <a:r>
              <a:rPr lang="el-GR" sz="2000" spc="-10" dirty="0" smtClean="0">
                <a:latin typeface="Calibri" pitchFamily="34" charset="0"/>
                <a:cs typeface="Calibri" pitchFamily="34" charset="0"/>
              </a:rPr>
              <a:t>Αθήνα 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και </a:t>
            </a:r>
            <a:r>
              <a:rPr lang="el-GR" sz="2000" spc="5" dirty="0" smtClean="0">
                <a:latin typeface="Calibri" pitchFamily="34" charset="0"/>
                <a:cs typeface="Calibri" pitchFamily="34" charset="0"/>
              </a:rPr>
              <a:t>τη 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Σπάρτη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που 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επεκτάθηκε  σε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ολόκληρο </a:t>
            </a:r>
            <a:r>
              <a:rPr lang="el-GR" sz="2000" b="1" spc="-10" dirty="0" smtClean="0">
                <a:latin typeface="Calibri" pitchFamily="34" charset="0"/>
                <a:cs typeface="Calibri" pitchFamily="34" charset="0"/>
              </a:rPr>
              <a:t>σχεδόν </a:t>
            </a:r>
            <a:r>
              <a:rPr lang="el-GR" sz="2000" b="1" spc="5" dirty="0" smtClean="0">
                <a:latin typeface="Calibri" pitchFamily="34" charset="0"/>
                <a:cs typeface="Calibri" pitchFamily="34" charset="0"/>
              </a:rPr>
              <a:t>τον </a:t>
            </a:r>
            <a:r>
              <a:rPr lang="el-GR" sz="2000" b="1" spc="-5" dirty="0" smtClean="0">
                <a:latin typeface="Calibri" pitchFamily="34" charset="0"/>
                <a:cs typeface="Calibri" pitchFamily="34" charset="0"/>
              </a:rPr>
              <a:t>ελλαδικό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χώρο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, καθώς </a:t>
            </a:r>
            <a:r>
              <a:rPr lang="el-GR" sz="2000" spc="5" dirty="0" smtClean="0">
                <a:latin typeface="Calibri" pitchFamily="34" charset="0"/>
                <a:cs typeface="Calibri" pitchFamily="34" charset="0"/>
              </a:rPr>
              <a:t>οι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2 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πόλεις  είχαν συμμάχους σε όλη </a:t>
            </a:r>
            <a:r>
              <a:rPr lang="el-GR" sz="2000" spc="-10" dirty="0" smtClean="0">
                <a:latin typeface="Calibri" pitchFamily="34" charset="0"/>
                <a:cs typeface="Calibri" pitchFamily="34" charset="0"/>
              </a:rPr>
              <a:t>την 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Ελλάδα (αθηναϊκή </a:t>
            </a:r>
            <a:r>
              <a:rPr lang="el-GR" sz="2000" spc="-10" dirty="0" smtClean="0">
                <a:latin typeface="Calibri" pitchFamily="34" charset="0"/>
                <a:cs typeface="Calibri" pitchFamily="34" charset="0"/>
              </a:rPr>
              <a:t>κατά  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πελοποννησιακής συμμαχίας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l-GR" sz="2000" spc="2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436245" indent="-423545">
              <a:lnSpc>
                <a:spcPct val="100000"/>
              </a:lnSpc>
              <a:spcBef>
                <a:spcPts val="439"/>
              </a:spcBef>
              <a:buClr>
                <a:srgbClr val="666600"/>
              </a:buClr>
              <a:buSzPct val="75000"/>
              <a:buFont typeface="Wingdings"/>
              <a:buChar char=""/>
              <a:tabLst>
                <a:tab pos="436245" algn="l"/>
                <a:tab pos="436880" algn="l"/>
              </a:tabLst>
            </a:pPr>
            <a:r>
              <a:rPr lang="el-GR" sz="2000" b="1" spc="-5" dirty="0" smtClean="0">
                <a:latin typeface="Calibri" pitchFamily="34" charset="0"/>
                <a:cs typeface="Calibri" pitchFamily="34" charset="0"/>
              </a:rPr>
              <a:t>Πηγές</a:t>
            </a:r>
            <a:r>
              <a:rPr lang="el-GR" sz="2000" b="1" spc="1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μας</a:t>
            </a:r>
            <a:r>
              <a:rPr lang="el-GR" sz="2000" spc="13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l-GR" sz="2000" spc="10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lang="el-GR" sz="2000" spc="12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Θουκυδίδης</a:t>
            </a:r>
            <a:r>
              <a:rPr lang="el-GR" sz="2000" b="1" spc="16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ως</a:t>
            </a:r>
            <a:r>
              <a:rPr lang="el-GR" sz="2000" spc="10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το</a:t>
            </a:r>
            <a:r>
              <a:rPr lang="el-GR" sz="2000" spc="14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411</a:t>
            </a:r>
            <a:r>
              <a:rPr lang="el-GR" sz="2000" spc="114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π. Χ.</a:t>
            </a:r>
            <a:r>
              <a:rPr lang="el-GR" sz="2000" spc="12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spc="-10" dirty="0" smtClean="0">
                <a:latin typeface="Calibri" pitchFamily="34" charset="0"/>
                <a:cs typeface="Calibri" pitchFamily="34" charset="0"/>
              </a:rPr>
              <a:t>και</a:t>
            </a:r>
            <a:r>
              <a:rPr lang="el-GR" sz="2000" spc="12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lang="el-GR" sz="2000" spc="12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Ξενοφών</a:t>
            </a:r>
            <a:r>
              <a:rPr lang="el-GR" sz="2000" b="1" spc="16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από</a:t>
            </a:r>
          </a:p>
          <a:p>
            <a:pPr marL="356870">
              <a:lnSpc>
                <a:spcPct val="100000"/>
              </a:lnSpc>
            </a:pP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το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411 – 404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 π. Χ.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900112" y="3644900"/>
            <a:ext cx="2324100" cy="3028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5"/>
          <p:cNvSpPr/>
          <p:nvPr/>
        </p:nvSpPr>
        <p:spPr>
          <a:xfrm>
            <a:off x="6444208" y="3645024"/>
            <a:ext cx="2028343" cy="2952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5010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8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Ο </a:t>
            </a:r>
            <a:r>
              <a:rPr lang="el-GR" sz="2800" spc="-1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ΠΕΛΟΠΟΝΝΗΣΙΑΚΟΣ </a:t>
            </a:r>
            <a:r>
              <a:rPr lang="el-GR" sz="2800" spc="-5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ΠΟΛΕΜΟΣ </a:t>
            </a:r>
            <a:r>
              <a:rPr lang="el-GR" sz="28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  <a:r>
              <a:rPr lang="el-GR" sz="2800" spc="1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431- </a:t>
            </a:r>
            <a:r>
              <a:rPr lang="el-GR" sz="28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404</a:t>
            </a:r>
            <a:r>
              <a:rPr lang="el-GR" sz="2800" spc="-3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2800" spc="-5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π. Χ.</a:t>
            </a:r>
            <a:endParaRPr lang="el-GR" sz="2800" dirty="0">
              <a:ln w="1905"/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ject 8"/>
          <p:cNvSpPr txBox="1"/>
          <p:nvPr/>
        </p:nvSpPr>
        <p:spPr>
          <a:xfrm>
            <a:off x="2884423" y="1340768"/>
            <a:ext cx="33775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sz="2000" b="1" dirty="0" smtClean="0">
                <a:latin typeface="Calibri" pitchFamily="34" charset="0"/>
                <a:cs typeface="Calibri" pitchFamily="34" charset="0"/>
              </a:rPr>
              <a:t>ι </a:t>
            </a:r>
            <a:r>
              <a:rPr sz="2000" b="1" spc="-5" dirty="0">
                <a:latin typeface="Calibri" pitchFamily="34" charset="0"/>
                <a:cs typeface="Calibri" pitchFamily="34" charset="0"/>
              </a:rPr>
              <a:t>δυνάμεις </a:t>
            </a:r>
            <a:r>
              <a:rPr sz="2000" b="1" dirty="0">
                <a:latin typeface="Calibri" pitchFamily="34" charset="0"/>
                <a:cs typeface="Calibri" pitchFamily="34" charset="0"/>
              </a:rPr>
              <a:t>των</a:t>
            </a:r>
            <a:r>
              <a:rPr sz="2000" b="1" spc="-110" dirty="0">
                <a:latin typeface="Calibri" pitchFamily="34" charset="0"/>
                <a:cs typeface="Calibri" pitchFamily="34" charset="0"/>
              </a:rPr>
              <a:t> </a:t>
            </a:r>
            <a:r>
              <a:rPr sz="2000" b="1" spc="-5" dirty="0">
                <a:latin typeface="Calibri" pitchFamily="34" charset="0"/>
                <a:cs typeface="Calibri" pitchFamily="34" charset="0"/>
              </a:rPr>
              <a:t>αντιπάλων</a:t>
            </a:r>
            <a:endParaRPr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ject 9"/>
          <p:cNvSpPr/>
          <p:nvPr/>
        </p:nvSpPr>
        <p:spPr>
          <a:xfrm>
            <a:off x="933450" y="1988840"/>
            <a:ext cx="7277100" cy="45365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971600" y="908720"/>
            <a:ext cx="7344816" cy="37805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Clr>
                <a:srgbClr val="666600"/>
              </a:buClr>
              <a:buSzPct val="75000"/>
              <a:buFont typeface="Wingdings"/>
              <a:buChar char=""/>
              <a:tabLst>
                <a:tab pos="356870" algn="l"/>
                <a:tab pos="357505" algn="l"/>
              </a:tabLst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Τα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αίτια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δηλ.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οι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βαθύτεροι λόγοι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που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προκάλεσαν τον πόλεμο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el-GR" sz="2000" b="1" spc="-7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666600"/>
              </a:buClr>
              <a:buFont typeface="Wingdings"/>
              <a:buChar char=""/>
            </a:pPr>
            <a:endParaRPr lang="el-GR" sz="20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56870" marR="5080" indent="-344170">
              <a:lnSpc>
                <a:spcPct val="80000"/>
              </a:lnSpc>
              <a:buClr>
                <a:srgbClr val="666600"/>
              </a:buClr>
              <a:buSzPct val="75000"/>
              <a:buFont typeface="Wingdings"/>
              <a:buChar char=""/>
              <a:tabLst>
                <a:tab pos="356235" algn="l"/>
                <a:tab pos="356870" algn="l"/>
              </a:tabLst>
            </a:pPr>
            <a:r>
              <a:rPr lang="el-GR" sz="2000" b="1" u="heavy" spc="-450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Α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οικονομικά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 η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Αθήνα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επιζητά την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εμπορική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της επέκταση 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προς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τα δυτικά, δηλ.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στο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Ιόνιο πέλαγος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 στην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Αδριατική  θάλασσα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όμως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αυτό τη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φέρνει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σε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σύγκρουση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με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την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Κόρινθο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  βασική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σύμμαχο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της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Σπάρτης ),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που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έχει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ζωτικά</a:t>
            </a:r>
            <a:r>
              <a:rPr lang="el-GR" sz="2000" b="1" spc="6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οικονομικά</a:t>
            </a:r>
            <a:endParaRPr lang="el-GR" sz="20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56870">
              <a:lnSpc>
                <a:spcPts val="1730"/>
              </a:lnSpc>
            </a:pP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συμφέροντα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στην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περιοχή</a:t>
            </a:r>
            <a:r>
              <a:rPr lang="el-GR" sz="2000" b="1" spc="2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αυτή.</a:t>
            </a:r>
            <a:endParaRPr lang="el-GR" sz="20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l-GR" sz="20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56870" indent="-344170">
              <a:lnSpc>
                <a:spcPts val="1945"/>
              </a:lnSpc>
              <a:spcBef>
                <a:spcPts val="5"/>
              </a:spcBef>
              <a:buClr>
                <a:srgbClr val="666600"/>
              </a:buClr>
              <a:buSzPct val="75000"/>
              <a:buFont typeface="Wingdings"/>
              <a:buChar char=""/>
              <a:tabLst>
                <a:tab pos="356870" algn="l"/>
                <a:tab pos="357505" algn="l"/>
                <a:tab pos="1947545" algn="l"/>
              </a:tabLst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Β)</a:t>
            </a:r>
            <a:r>
              <a:rPr lang="el-GR" sz="2000" b="1" spc="-3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πολιτικά	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 βασικός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επίσης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λόγος υπήρξε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φόβος</a:t>
            </a:r>
            <a:r>
              <a:rPr lang="el-GR" sz="2000" b="1" spc="7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της</a:t>
            </a:r>
            <a:endParaRPr lang="el-GR" sz="20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56870" marR="198755">
              <a:lnSpc>
                <a:spcPct val="80000"/>
              </a:lnSpc>
              <a:spcBef>
                <a:spcPts val="215"/>
              </a:spcBef>
              <a:tabLst>
                <a:tab pos="1748789" algn="l"/>
              </a:tabLst>
            </a:pP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Σπάρτης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για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την αύξηση της δύναμης της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Αθήνας, όπως 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επίσης</a:t>
            </a:r>
            <a:r>
              <a:rPr lang="el-GR" sz="2000" b="1" spc="2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	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ιδεολογική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πολιτειακή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δηλ. στο πολίτευμα) 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διαφορά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ανάμεσα στη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δημοκρατική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Αθήνα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</a:t>
            </a:r>
            <a:r>
              <a:rPr lang="el-GR" sz="2000" b="1" spc="19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στην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ολιγαρχική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Σπάρτη</a:t>
            </a:r>
            <a:r>
              <a:rPr lang="el-GR" sz="2000" b="1" spc="3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l-GR" sz="20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971600" y="908720"/>
            <a:ext cx="7344816" cy="39335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56870" indent="-344170">
              <a:lnSpc>
                <a:spcPts val="1945"/>
              </a:lnSpc>
              <a:spcBef>
                <a:spcPts val="100"/>
              </a:spcBef>
              <a:buClr>
                <a:srgbClr val="666600"/>
              </a:buClr>
              <a:buSzPct val="75000"/>
              <a:buFont typeface="Wingdings"/>
              <a:buChar char=""/>
              <a:tabLst>
                <a:tab pos="356870" algn="l"/>
                <a:tab pos="357505" algn="l"/>
                <a:tab pos="1978660" algn="l"/>
              </a:tabLst>
            </a:pP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Οι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αφορμές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δηλ.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οι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επιφανειακές αιτίες, τα προσχήματα,</a:t>
            </a:r>
            <a:r>
              <a:rPr lang="el-GR" sz="2000" b="1" spc="6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οι</a:t>
            </a:r>
          </a:p>
          <a:p>
            <a:pPr marL="356870">
              <a:lnSpc>
                <a:spcPts val="1945"/>
              </a:lnSpc>
            </a:pP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προφάσεις</a:t>
            </a:r>
            <a:r>
              <a:rPr lang="el-GR" sz="2000" b="1" spc="-2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):</a:t>
            </a:r>
            <a:endParaRPr lang="el-GR" sz="20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l-GR" sz="20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56870" indent="-344170">
              <a:lnSpc>
                <a:spcPts val="1945"/>
              </a:lnSpc>
              <a:buClr>
                <a:srgbClr val="666600"/>
              </a:buClr>
              <a:buSzPct val="75000"/>
              <a:buFont typeface="Wingdings"/>
              <a:buChar char=""/>
              <a:tabLst>
                <a:tab pos="356870" algn="l"/>
                <a:tab pos="357505" algn="l"/>
              </a:tabLst>
            </a:pP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Α)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οι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Κερκυραίοι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που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πολεμούσαν κατά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της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μητρόπολής</a:t>
            </a:r>
            <a:r>
              <a:rPr lang="el-GR" sz="2000" b="1" spc="9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τους</a:t>
            </a:r>
            <a:endParaRPr lang="el-GR" sz="20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56870" marR="5080">
              <a:lnSpc>
                <a:spcPct val="80000"/>
              </a:lnSpc>
              <a:spcBef>
                <a:spcPts val="219"/>
              </a:spcBef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Κορίνθου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ζήτησαν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 πήραν τη βοήθεια των Αθηναίων, πράγμα 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που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θεωρήθηκε παραβίαση της Τριακονταετούς</a:t>
            </a:r>
            <a:r>
              <a:rPr lang="el-GR" sz="2000" b="1" spc="18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Ειρήνης.</a:t>
            </a:r>
            <a:endParaRPr lang="el-GR" sz="20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l-GR" sz="20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56870" marR="970280" indent="-344170">
              <a:lnSpc>
                <a:spcPct val="80000"/>
              </a:lnSpc>
              <a:buClr>
                <a:srgbClr val="666600"/>
              </a:buClr>
              <a:buSzPct val="75000"/>
              <a:buFont typeface="Wingdings"/>
              <a:buChar char=""/>
              <a:tabLst>
                <a:tab pos="356870" algn="l"/>
                <a:tab pos="357505" algn="l"/>
              </a:tabLst>
            </a:pP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Β)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Οι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Κορίνθιοι ωθούν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σε αποστασία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από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την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αθηναϊκή  συμμαχία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την</a:t>
            </a:r>
            <a:r>
              <a:rPr lang="el-GR" sz="2000" b="1" spc="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Ποτίδαια</a:t>
            </a:r>
            <a:endParaRPr lang="el-GR" sz="20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66600"/>
              </a:buClr>
              <a:buFont typeface="Wingdings"/>
              <a:buChar char=""/>
            </a:pPr>
            <a:endParaRPr lang="el-GR" sz="20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56870" indent="-344170">
              <a:lnSpc>
                <a:spcPts val="1945"/>
              </a:lnSpc>
              <a:buClr>
                <a:srgbClr val="666600"/>
              </a:buClr>
              <a:buSzPct val="75000"/>
              <a:buFont typeface="Wingdings"/>
              <a:buChar char=""/>
              <a:tabLst>
                <a:tab pos="356870" algn="l"/>
                <a:tab pos="357505" algn="l"/>
              </a:tabLst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Γ)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Σε αντίποινα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Περικλής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απαγορεύει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στα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πλοία</a:t>
            </a:r>
            <a:r>
              <a:rPr lang="el-GR" sz="2000" b="1" spc="9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των</a:t>
            </a:r>
            <a:endParaRPr lang="el-GR" sz="20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56870">
              <a:lnSpc>
                <a:spcPts val="1730"/>
              </a:lnSpc>
            </a:pP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Μεγαρέων, συμμάχων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της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Σπάρτης,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να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μπαίνουν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στα</a:t>
            </a:r>
            <a:r>
              <a:rPr lang="el-GR" sz="2000" b="1" spc="114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λιμάνια</a:t>
            </a:r>
          </a:p>
          <a:p>
            <a:pPr marL="356870">
              <a:lnSpc>
                <a:spcPts val="1730"/>
              </a:lnSpc>
            </a:pP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της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αθηναϊκής </a:t>
            </a: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συμμαχίας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 η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απόφαση αυτή</a:t>
            </a:r>
            <a:r>
              <a:rPr lang="el-GR" sz="2000" b="1" spc="1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ονομάστηκε</a:t>
            </a:r>
            <a:endParaRPr lang="el-GR" sz="20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56870">
              <a:lnSpc>
                <a:spcPts val="1945"/>
              </a:lnSpc>
              <a:tabLst>
                <a:tab pos="3320415" algn="l"/>
              </a:tabLst>
            </a:pPr>
            <a:r>
              <a:rPr lang="el-GR" sz="2000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«μεγαρικό</a:t>
            </a:r>
            <a:r>
              <a:rPr lang="el-GR" sz="2000" b="1" spc="2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ψήφισμα</a:t>
            </a:r>
            <a:r>
              <a:rPr lang="el-GR" sz="2000" b="1" spc="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»	.</a:t>
            </a:r>
            <a:endParaRPr lang="el-GR" sz="20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32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Η</a:t>
            </a:r>
            <a:r>
              <a:rPr lang="el-GR" sz="3200" spc="-3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πρώτη</a:t>
            </a:r>
            <a:r>
              <a:rPr lang="el-GR" sz="3200" spc="-1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περίοδος: Αρχιδάμειος</a:t>
            </a:r>
            <a:r>
              <a:rPr lang="el-GR" sz="3200" spc="-2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πόλεμος	</a:t>
            </a:r>
            <a:r>
              <a:rPr lang="el-GR" sz="3200" spc="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(431- </a:t>
            </a:r>
            <a:r>
              <a:rPr lang="el-GR" sz="32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421</a:t>
            </a:r>
            <a:r>
              <a:rPr lang="el-GR" sz="3200" spc="-8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π. Χ.)</a:t>
            </a:r>
            <a:endParaRPr lang="el-GR" sz="3200" dirty="0">
              <a:ln w="1905"/>
              <a:solidFill>
                <a:srgbClr val="FFFF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611560" y="1505253"/>
            <a:ext cx="7920880" cy="3834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870" indent="-344170">
              <a:lnSpc>
                <a:spcPts val="1730"/>
              </a:lnSpc>
              <a:spcBef>
                <a:spcPts val="110"/>
              </a:spcBef>
              <a:buClr>
                <a:schemeClr val="tx1">
                  <a:lumMod val="95000"/>
                  <a:lumOff val="5000"/>
                </a:schemeClr>
              </a:buClr>
              <a:buSzPct val="75000"/>
              <a:buFont typeface="Arial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el-GR" spc="5" dirty="0" smtClean="0">
                <a:latin typeface="Calibri" pitchFamily="34" charset="0"/>
                <a:cs typeface="Calibri" pitchFamily="34" charset="0"/>
              </a:rPr>
              <a:t>Ο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Σπαρτιάτης βασιλιάς </a:t>
            </a:r>
            <a:r>
              <a:rPr lang="el-GR" b="1" spc="5" dirty="0" smtClean="0">
                <a:latin typeface="Calibri" pitchFamily="34" charset="0"/>
                <a:cs typeface="Calibri" pitchFamily="34" charset="0"/>
              </a:rPr>
              <a:t>Αρχίδαμος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εισβάλλει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και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λεηλατεί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με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το στρατό</a:t>
            </a:r>
            <a:r>
              <a:rPr lang="el-GR" spc="-2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του</a:t>
            </a:r>
          </a:p>
          <a:p>
            <a:pPr marL="356870">
              <a:lnSpc>
                <a:spcPts val="1730"/>
              </a:lnSpc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την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Αττική ύπαιθρο</a:t>
            </a:r>
            <a:r>
              <a:rPr lang="el-GR" spc="-3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56870" marR="102235" indent="-344170">
              <a:lnSpc>
                <a:spcPct val="80100"/>
              </a:lnSpc>
              <a:spcBef>
                <a:spcPts val="380"/>
              </a:spcBef>
              <a:buClr>
                <a:schemeClr val="tx1">
                  <a:lumMod val="95000"/>
                  <a:lumOff val="5000"/>
                </a:schemeClr>
              </a:buClr>
              <a:buSzPct val="75000"/>
              <a:buFont typeface="Arial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Το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2ο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έτος του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πολέμου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στην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Αθήνα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ξεσπά θανατηφόρα επιδημία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που 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θερίζει το 1/3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των Αθηναίων με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τον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Περικλή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ανάμεσα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στα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πολλά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θύματα</a:t>
            </a:r>
            <a:r>
              <a:rPr lang="el-GR" spc="-19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(  πεθαίνει το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429 π.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Χ. )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και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αποτέλεσμα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να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κυριαρχήσουν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στην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πόλη</a:t>
            </a:r>
            <a:r>
              <a:rPr lang="el-GR" spc="-1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οι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356870" marR="1480185">
              <a:lnSpc>
                <a:spcPct val="80000"/>
              </a:lnSpc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el-GR" b="1" spc="5" dirty="0" smtClean="0">
                <a:latin typeface="Calibri" pitchFamily="34" charset="0"/>
                <a:cs typeface="Calibri" pitchFamily="34" charset="0"/>
              </a:rPr>
              <a:t>δημαγωγοί πολιτικοί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δηλ. εκείνοι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που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παρασύρουν το</a:t>
            </a:r>
            <a:r>
              <a:rPr lang="el-GR" spc="-26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λαό  αποβλέποντας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στο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προσωπικό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τους όφελος</a:t>
            </a:r>
            <a:r>
              <a:rPr lang="el-GR" spc="-21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25"/>
              </a:spcBef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marL="356870" indent="-344170">
              <a:lnSpc>
                <a:spcPts val="1730"/>
              </a:lnSpc>
              <a:buClr>
                <a:schemeClr val="tx1">
                  <a:lumMod val="95000"/>
                  <a:lumOff val="5000"/>
                </a:schemeClr>
              </a:buClr>
              <a:buSzPct val="75000"/>
              <a:buFont typeface="Arial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el-GR" b="1" spc="5" dirty="0" smtClean="0">
                <a:latin typeface="Calibri" pitchFamily="34" charset="0"/>
                <a:cs typeface="Calibri" pitchFamily="34" charset="0"/>
              </a:rPr>
              <a:t>Η Αθήνα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αντιμετωπίζει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αποστασίες συμμάχων της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λόγω</a:t>
            </a:r>
            <a:r>
              <a:rPr lang="el-GR" spc="-21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των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356870" marR="44450">
              <a:lnSpc>
                <a:spcPct val="80100"/>
              </a:lnSpc>
              <a:spcBef>
                <a:spcPts val="190"/>
              </a:spcBef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  <a:tabLst>
                <a:tab pos="3899535" algn="l"/>
              </a:tabLst>
            </a:pPr>
            <a:r>
              <a:rPr lang="el-GR" spc="5" dirty="0" smtClean="0">
                <a:latin typeface="Calibri" pitchFamily="34" charset="0"/>
                <a:cs typeface="Calibri" pitchFamily="34" charset="0"/>
              </a:rPr>
              <a:t>οικονομικών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πιέσεων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που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τους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ασκεί,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ενώ </a:t>
            </a:r>
            <a:r>
              <a:rPr lang="el-GR" b="1" spc="5" dirty="0" smtClean="0">
                <a:latin typeface="Calibri" pitchFamily="34" charset="0"/>
                <a:cs typeface="Calibri" pitchFamily="34" charset="0"/>
              </a:rPr>
              <a:t>ο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πόλεμος μεταφέρεται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από 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τους Σπαρτιάτες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5" dirty="0" smtClean="0">
                <a:latin typeface="Calibri" pitchFamily="34" charset="0"/>
                <a:cs typeface="Calibri" pitchFamily="34" charset="0"/>
              </a:rPr>
              <a:t>στη</a:t>
            </a:r>
            <a:r>
              <a:rPr lang="el-GR" b="1" spc="-3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Μακεδονία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u="heavy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u="heavy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τακτική του αντιπερισπασμού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el-GR" b="1" spc="-10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δηλ.  απόσπαση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της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προσοχής του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εχθρού από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τον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πραγματικό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στόχο )</a:t>
            </a:r>
            <a:r>
              <a:rPr lang="el-GR" spc="-22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56870" marR="78105" indent="-344170">
              <a:lnSpc>
                <a:spcPct val="80100"/>
              </a:lnSpc>
              <a:spcBef>
                <a:spcPts val="384"/>
              </a:spcBef>
              <a:buClr>
                <a:schemeClr val="tx1">
                  <a:lumMod val="95000"/>
                  <a:lumOff val="5000"/>
                </a:schemeClr>
              </a:buClr>
              <a:buSzPct val="75000"/>
              <a:buFont typeface="Arial" pitchFamily="34" charset="0"/>
              <a:buChar char="•"/>
              <a:tabLst>
                <a:tab pos="356870" algn="l"/>
                <a:tab pos="357505" algn="l"/>
                <a:tab pos="6015990" algn="l"/>
              </a:tabLst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Στη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μάχη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της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Αμφίπολης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με το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αμφίρροπο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αποτέλεσμα </a:t>
            </a:r>
            <a:r>
              <a:rPr lang="el-GR" b="1" spc="5" dirty="0" smtClean="0">
                <a:latin typeface="Calibri" pitchFamily="34" charset="0"/>
                <a:cs typeface="Calibri" pitchFamily="34" charset="0"/>
              </a:rPr>
              <a:t>σκοτώνονται</a:t>
            </a:r>
            <a:r>
              <a:rPr lang="el-GR" b="1" spc="-17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και  οι 2 φιλοπόλεμοι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στρατηγοί, ο</a:t>
            </a:r>
            <a:r>
              <a:rPr lang="el-GR" spc="-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Σπαρτιάτης</a:t>
            </a:r>
            <a:r>
              <a:rPr lang="el-GR" b="1" spc="-3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5" dirty="0" smtClean="0">
                <a:latin typeface="Calibri" pitchFamily="34" charset="0"/>
                <a:cs typeface="Calibri" pitchFamily="34" charset="0"/>
              </a:rPr>
              <a:t>Βρασίδας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και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ο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Αθηναίος  </a:t>
            </a:r>
            <a:r>
              <a:rPr lang="el-GR" b="1" spc="5" dirty="0" smtClean="0">
                <a:latin typeface="Calibri" pitchFamily="34" charset="0"/>
                <a:cs typeface="Calibri" pitchFamily="34" charset="0"/>
              </a:rPr>
              <a:t>Κλέων</a:t>
            </a:r>
            <a:r>
              <a:rPr lang="el-GR" b="1" spc="-6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56870" marR="1236345" indent="-344170">
              <a:lnSpc>
                <a:spcPts val="1540"/>
              </a:lnSpc>
              <a:spcBef>
                <a:spcPts val="365"/>
              </a:spcBef>
              <a:buClr>
                <a:schemeClr val="tx1">
                  <a:lumMod val="95000"/>
                  <a:lumOff val="5000"/>
                </a:schemeClr>
              </a:buClr>
              <a:buSzPct val="75000"/>
              <a:buFont typeface="Arial" pitchFamily="34" charset="0"/>
              <a:buChar char="•"/>
              <a:tabLst>
                <a:tab pos="356870" algn="l"/>
                <a:tab pos="357505" algn="l"/>
                <a:tab pos="3655695" algn="l"/>
              </a:tabLst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Έτσι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υπογράφεται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το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5" dirty="0" smtClean="0">
                <a:latin typeface="Calibri" pitchFamily="34" charset="0"/>
                <a:cs typeface="Calibri" pitchFamily="34" charset="0"/>
              </a:rPr>
              <a:t>421</a:t>
            </a:r>
            <a:r>
              <a:rPr lang="el-GR" b="1" spc="-3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π. Χ.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από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τον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αρχηγό των</a:t>
            </a:r>
            <a:r>
              <a:rPr lang="el-GR" spc="-11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Αθηναίων  αριστοκρατικών </a:t>
            </a:r>
            <a:r>
              <a:rPr lang="el-GR" b="1" spc="5" dirty="0" smtClean="0">
                <a:latin typeface="Calibri" pitchFamily="34" charset="0"/>
                <a:cs typeface="Calibri" pitchFamily="34" charset="0"/>
              </a:rPr>
              <a:t>Νικία, η Νικίειος ειρήνη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για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50</a:t>
            </a:r>
            <a:r>
              <a:rPr lang="el-GR" spc="-21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χρόνια.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32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Η </a:t>
            </a:r>
            <a:r>
              <a:rPr lang="el-GR" sz="32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δεύτερη περίοδος </a:t>
            </a:r>
            <a:r>
              <a:rPr lang="el-GR" sz="32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: η</a:t>
            </a:r>
            <a:r>
              <a:rPr lang="el-GR" sz="3200" spc="-14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εκστρατεία  στη</a:t>
            </a:r>
            <a:r>
              <a:rPr lang="el-GR" sz="3200" spc="-4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Σικελία	( 415 – 413 </a:t>
            </a:r>
            <a:r>
              <a:rPr lang="el-GR" sz="32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π. Χ.</a:t>
            </a:r>
            <a:r>
              <a:rPr lang="el-GR" sz="3200" spc="-8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endParaRPr lang="el-GR" sz="3200" dirty="0">
              <a:ln w="1905"/>
              <a:solidFill>
                <a:srgbClr val="FFFF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- Διάγραμμα ροής: Διεργασία"/>
          <p:cNvSpPr/>
          <p:nvPr/>
        </p:nvSpPr>
        <p:spPr>
          <a:xfrm>
            <a:off x="0" y="1484784"/>
            <a:ext cx="4536504" cy="5373216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6870" marR="1176655" indent="-344170">
              <a:lnSpc>
                <a:spcPts val="1540"/>
              </a:lnSpc>
              <a:spcBef>
                <a:spcPts val="475"/>
              </a:spcBef>
              <a:buClr>
                <a:schemeClr val="tx1"/>
              </a:buClr>
              <a:buSzPct val="75000"/>
              <a:tabLst>
                <a:tab pos="356870" algn="l"/>
                <a:tab pos="357505" algn="l"/>
              </a:tabLst>
            </a:pPr>
            <a:r>
              <a:rPr lang="el-GR" b="1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Ο Αλκιβιάδης </a:t>
            </a:r>
            <a:r>
              <a:rPr lang="el-GR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που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κυριαρχεί 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στην </a:t>
            </a:r>
            <a:r>
              <a:rPr lang="el-GR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Αθήνα,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πείθει το δήμο</a:t>
            </a:r>
            <a:r>
              <a:rPr lang="el-GR" spc="-11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για</a:t>
            </a:r>
          </a:p>
          <a:p>
            <a:pPr marL="356870" marR="1176655" indent="-344170">
              <a:lnSpc>
                <a:spcPts val="1540"/>
              </a:lnSpc>
              <a:spcBef>
                <a:spcPts val="475"/>
              </a:spcBef>
              <a:buClr>
                <a:schemeClr val="tx1"/>
              </a:buClr>
              <a:buSzPct val="75000"/>
              <a:tabLst>
                <a:tab pos="356870" algn="l"/>
                <a:tab pos="357505" algn="l"/>
              </a:tabLst>
            </a:pP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εκστρατεία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στη</a:t>
            </a:r>
            <a:r>
              <a:rPr lang="el-GR" spc="-2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Σικελία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προφασιζόμενος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την</a:t>
            </a:r>
            <a:r>
              <a:rPr lang="el-GR" spc="-7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αποστολή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βοήθειας προς </a:t>
            </a:r>
            <a:r>
              <a:rPr lang="el-GR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την</a:t>
            </a:r>
            <a:r>
              <a:rPr lang="el-GR" spc="-9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πόλη </a:t>
            </a:r>
            <a:r>
              <a:rPr lang="el-GR" b="1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Έγεστα </a:t>
            </a:r>
            <a:r>
              <a:rPr lang="el-GR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που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πολεμούσε με το  Σελινούντα.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Τρεις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στρατηγοί  ορίζονται : </a:t>
            </a:r>
            <a:r>
              <a:rPr lang="el-GR" b="1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ο Αλκιβιάδης, ο  </a:t>
            </a:r>
            <a:r>
              <a:rPr lang="el-G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Λάμαχος και </a:t>
            </a:r>
            <a:r>
              <a:rPr lang="el-GR" b="1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ο </a:t>
            </a:r>
            <a:r>
              <a:rPr lang="el-G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Νικίας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(που</a:t>
            </a:r>
            <a:r>
              <a:rPr lang="el-GR" spc="-114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δε 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συμφωνεί με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την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εκστρατεία</a:t>
            </a:r>
            <a:r>
              <a:rPr lang="el-GR" spc="-8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el-G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56870" marR="1071880" indent="-344170">
              <a:lnSpc>
                <a:spcPct val="80000"/>
              </a:lnSpc>
              <a:spcBef>
                <a:spcPts val="384"/>
              </a:spcBef>
              <a:buClr>
                <a:schemeClr val="tx1"/>
              </a:buClr>
              <a:buSzPct val="75000"/>
              <a:tabLst>
                <a:tab pos="356870" algn="l"/>
                <a:tab pos="357505" algn="l"/>
              </a:tabLst>
            </a:pP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Ωστόσο, </a:t>
            </a:r>
            <a:r>
              <a:rPr lang="el-GR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μόλις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φτάνουν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στη 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Σικελία, </a:t>
            </a:r>
            <a:r>
              <a:rPr lang="el-GR" b="1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ο Αλκιβιάδης  ανακαλείται στην Αθήνα 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προκειμένου </a:t>
            </a:r>
            <a:r>
              <a:rPr lang="el-GR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να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δικαστεί για 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ασέβεια, </a:t>
            </a:r>
            <a:r>
              <a:rPr lang="el-GR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καθώς οι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πολιτικοί</a:t>
            </a:r>
            <a:r>
              <a:rPr lang="el-GR" spc="-12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του  </a:t>
            </a:r>
            <a:r>
              <a:rPr lang="el-GR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εχθροί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τον κατηγορούν για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την  </a:t>
            </a:r>
            <a:r>
              <a:rPr lang="el-G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αποκοπή των κεφαλών των  Ερμών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 στηλών με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την 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κεφαλή των Ερμή</a:t>
            </a:r>
            <a:r>
              <a:rPr lang="el-GR" spc="-10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που</a:t>
            </a:r>
            <a:endParaRPr lang="el-G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56870" marR="1051560">
              <a:lnSpc>
                <a:spcPct val="80000"/>
              </a:lnSpc>
              <a:buClr>
                <a:schemeClr val="tx1"/>
              </a:buClr>
            </a:pP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χρησίμευαν </a:t>
            </a:r>
            <a:r>
              <a:rPr lang="el-GR" spc="1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ως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οδοδείκτες</a:t>
            </a:r>
            <a:r>
              <a:rPr lang="el-GR" spc="-14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στην  </a:t>
            </a:r>
            <a:r>
              <a:rPr lang="el-GR" spc="5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πόλη)</a:t>
            </a:r>
            <a:r>
              <a:rPr lang="el-GR" spc="-5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1" name="10 - Βέλος λυγισμένο προς τα επάνω"/>
          <p:cNvSpPr/>
          <p:nvPr/>
        </p:nvSpPr>
        <p:spPr>
          <a:xfrm rot="5400000">
            <a:off x="4824028" y="4401108"/>
            <a:ext cx="576064" cy="1080120"/>
          </a:xfrm>
          <a:prstGeom prst="bentUpArrow">
            <a:avLst>
              <a:gd name="adj1" fmla="val 0"/>
              <a:gd name="adj2" fmla="val 21097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3" name="object 5"/>
          <p:cNvSpPr/>
          <p:nvPr/>
        </p:nvSpPr>
        <p:spPr>
          <a:xfrm>
            <a:off x="5652120" y="1412776"/>
            <a:ext cx="3491880" cy="504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13 - Ορθογώνιο"/>
          <p:cNvSpPr/>
          <p:nvPr/>
        </p:nvSpPr>
        <p:spPr>
          <a:xfrm>
            <a:off x="5508104" y="6573307"/>
            <a:ext cx="4211960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870" marR="1104265" indent="-344170">
              <a:lnSpc>
                <a:spcPts val="1540"/>
              </a:lnSpc>
              <a:spcBef>
                <a:spcPts val="365"/>
              </a:spcBef>
              <a:buClr>
                <a:schemeClr val="tx1"/>
              </a:buClr>
              <a:buSzPct val="75000"/>
              <a:tabLst>
                <a:tab pos="356870" algn="l"/>
                <a:tab pos="357505" algn="l"/>
              </a:tabLst>
            </a:pPr>
            <a:r>
              <a:rPr lang="el-GR" b="1" dirty="0" smtClean="0">
                <a:latin typeface="Calibri" pitchFamily="34" charset="0"/>
                <a:cs typeface="Calibri" pitchFamily="34" charset="0"/>
              </a:rPr>
              <a:t>            Διάφοροι τύποι</a:t>
            </a:r>
            <a:r>
              <a:rPr lang="el-GR" b="1" spc="-14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5" dirty="0" smtClean="0">
                <a:latin typeface="Calibri" pitchFamily="34" charset="0"/>
                <a:cs typeface="Calibri" pitchFamily="34" charset="0"/>
              </a:rPr>
              <a:t>Ερμών.</a:t>
            </a:r>
            <a:endParaRPr lang="el-GR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Διάγραμμα ροής: Εναλλακτική διεργασία"/>
          <p:cNvSpPr/>
          <p:nvPr/>
        </p:nvSpPr>
        <p:spPr>
          <a:xfrm>
            <a:off x="0" y="1700808"/>
            <a:ext cx="9144000" cy="42484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Clr>
                <a:schemeClr val="bg2">
                  <a:lumMod val="25000"/>
                </a:schemeClr>
              </a:buClr>
              <a:buSzPct val="75000"/>
              <a:tabLst>
                <a:tab pos="356235" algn="l"/>
                <a:tab pos="356870" algn="l"/>
              </a:tabLst>
            </a:pPr>
            <a:r>
              <a:rPr lang="el-GR" u="heavy" spc="-45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l-GR" b="1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Τα </a:t>
            </a:r>
            <a:r>
              <a:rPr lang="el-GR" b="1" spc="-10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αποτελέσματα</a:t>
            </a:r>
            <a:r>
              <a:rPr lang="el-GR" b="1" spc="-5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:</a:t>
            </a:r>
            <a:endParaRPr lang="el-GR" b="1" dirty="0" smtClean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v"/>
            </a:pPr>
            <a:endParaRPr lang="el-GR" sz="1850" b="1" dirty="0" smtClean="0">
              <a:latin typeface="Times New Roman"/>
              <a:cs typeface="Times New Roman"/>
            </a:endParaRPr>
          </a:p>
          <a:p>
            <a:pPr marL="356870" indent="-344170">
              <a:lnSpc>
                <a:spcPts val="1945"/>
              </a:lnSpc>
              <a:buClr>
                <a:schemeClr val="bg2">
                  <a:lumMod val="25000"/>
                </a:schemeClr>
              </a:buClr>
              <a:buSzPct val="75000"/>
              <a:buFont typeface="Wingdings" pitchFamily="2" charset="2"/>
              <a:buChar char="v"/>
              <a:tabLst>
                <a:tab pos="356870" algn="l"/>
                <a:tab pos="357505" algn="l"/>
              </a:tabLst>
            </a:pPr>
            <a:r>
              <a:rPr lang="el-GR" b="1" spc="-5" dirty="0" smtClean="0">
                <a:latin typeface="Verdana"/>
                <a:cs typeface="Verdana"/>
              </a:rPr>
              <a:t>Ήταν </a:t>
            </a:r>
            <a:r>
              <a:rPr lang="el-GR" b="1" spc="-10" dirty="0" smtClean="0">
                <a:latin typeface="Verdana"/>
                <a:cs typeface="Verdana"/>
              </a:rPr>
              <a:t>καταστρεπτικά </a:t>
            </a:r>
            <a:r>
              <a:rPr lang="el-GR" b="1" spc="-5" dirty="0" smtClean="0">
                <a:latin typeface="Verdana"/>
                <a:cs typeface="Verdana"/>
              </a:rPr>
              <a:t>από κάθε άποψη και </a:t>
            </a:r>
            <a:r>
              <a:rPr lang="el-GR" b="1" dirty="0" smtClean="0">
                <a:latin typeface="Verdana"/>
                <a:cs typeface="Verdana"/>
              </a:rPr>
              <a:t>θα </a:t>
            </a:r>
            <a:r>
              <a:rPr lang="el-GR" b="1" spc="-5" dirty="0" smtClean="0">
                <a:latin typeface="Verdana"/>
                <a:cs typeface="Verdana"/>
              </a:rPr>
              <a:t>οδηγούσαν</a:t>
            </a:r>
            <a:r>
              <a:rPr lang="el-GR" b="1" spc="204" dirty="0" smtClean="0">
                <a:latin typeface="Verdana"/>
                <a:cs typeface="Verdana"/>
              </a:rPr>
              <a:t> </a:t>
            </a:r>
            <a:r>
              <a:rPr lang="el-GR" b="1" spc="-10" dirty="0" smtClean="0">
                <a:latin typeface="Verdana"/>
                <a:cs typeface="Verdana"/>
              </a:rPr>
              <a:t>σε</a:t>
            </a:r>
            <a:endParaRPr lang="el-GR" b="1" dirty="0" smtClean="0">
              <a:latin typeface="Verdana"/>
              <a:cs typeface="Verdana"/>
            </a:endParaRPr>
          </a:p>
          <a:p>
            <a:pPr marL="356870">
              <a:lnSpc>
                <a:spcPts val="1945"/>
              </a:lnSpc>
              <a:buClr>
                <a:schemeClr val="bg2">
                  <a:lumMod val="25000"/>
                </a:schemeClr>
              </a:buClr>
            </a:pPr>
            <a:r>
              <a:rPr lang="el-GR" b="1" spc="-10" dirty="0" smtClean="0">
                <a:latin typeface="Verdana"/>
                <a:cs typeface="Verdana"/>
              </a:rPr>
              <a:t>παρακμή ολόκληρη την </a:t>
            </a:r>
            <a:r>
              <a:rPr lang="el-GR" b="1" spc="-5" dirty="0" smtClean="0">
                <a:latin typeface="Verdana"/>
                <a:cs typeface="Verdana"/>
              </a:rPr>
              <a:t>Ελλάδα</a:t>
            </a:r>
            <a:r>
              <a:rPr lang="el-GR" b="1" spc="155" dirty="0" smtClean="0">
                <a:latin typeface="Verdana"/>
                <a:cs typeface="Verdana"/>
              </a:rPr>
              <a:t> </a:t>
            </a:r>
            <a:r>
              <a:rPr lang="el-GR" b="1" dirty="0" smtClean="0">
                <a:latin typeface="Verdana"/>
                <a:cs typeface="Verdana"/>
              </a:rPr>
              <a:t>:</a:t>
            </a:r>
          </a:p>
          <a:p>
            <a:pPr>
              <a:lnSpc>
                <a:spcPct val="100000"/>
              </a:lnSpc>
              <a:spcBef>
                <a:spcPts val="45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v"/>
            </a:pPr>
            <a:endParaRPr lang="el-GR" sz="2200" b="1" dirty="0" smtClean="0">
              <a:latin typeface="Times New Roman"/>
              <a:cs typeface="Times New Roman"/>
            </a:endParaRPr>
          </a:p>
          <a:p>
            <a:pPr marL="356870" marR="5080" indent="-344170" algn="just">
              <a:lnSpc>
                <a:spcPts val="1730"/>
              </a:lnSpc>
              <a:buClr>
                <a:schemeClr val="bg2">
                  <a:lumMod val="25000"/>
                </a:schemeClr>
              </a:buClr>
              <a:buSzPct val="75000"/>
              <a:buFont typeface="Wingdings" pitchFamily="2" charset="2"/>
              <a:buChar char="v"/>
              <a:tabLst>
                <a:tab pos="357505" algn="l"/>
              </a:tabLst>
            </a:pPr>
            <a:r>
              <a:rPr lang="el-GR" b="1" spc="-5" dirty="0" smtClean="0">
                <a:latin typeface="Verdana"/>
                <a:cs typeface="Verdana"/>
              </a:rPr>
              <a:t>Χιλιάδες </a:t>
            </a:r>
            <a:r>
              <a:rPr lang="el-GR" b="1" spc="-10" dirty="0" smtClean="0">
                <a:latin typeface="Verdana"/>
                <a:cs typeface="Verdana"/>
              </a:rPr>
              <a:t>ήταν </a:t>
            </a:r>
            <a:r>
              <a:rPr lang="el-GR" b="1" dirty="0" smtClean="0">
                <a:latin typeface="Verdana"/>
                <a:cs typeface="Verdana"/>
              </a:rPr>
              <a:t>οι </a:t>
            </a:r>
            <a:r>
              <a:rPr lang="el-GR" b="1" spc="-5" dirty="0" smtClean="0">
                <a:latin typeface="Verdana"/>
                <a:cs typeface="Verdana"/>
              </a:rPr>
              <a:t>νεκροί </a:t>
            </a:r>
            <a:r>
              <a:rPr lang="el-GR" b="1" dirty="0" smtClean="0">
                <a:latin typeface="Verdana"/>
                <a:cs typeface="Verdana"/>
              </a:rPr>
              <a:t>του </a:t>
            </a:r>
            <a:r>
              <a:rPr lang="el-GR" b="1" spc="-5" dirty="0" smtClean="0">
                <a:latin typeface="Verdana"/>
                <a:cs typeface="Verdana"/>
              </a:rPr>
              <a:t>πολέμου </a:t>
            </a:r>
            <a:r>
              <a:rPr lang="el-GR" b="1" dirty="0" smtClean="0">
                <a:latin typeface="Verdana"/>
                <a:cs typeface="Verdana"/>
              </a:rPr>
              <a:t>, </a:t>
            </a:r>
            <a:r>
              <a:rPr lang="el-GR" b="1" spc="-5" dirty="0" smtClean="0">
                <a:latin typeface="Verdana"/>
                <a:cs typeface="Verdana"/>
              </a:rPr>
              <a:t>πόλεις είχαν μεταβληθεί  σε </a:t>
            </a:r>
            <a:r>
              <a:rPr lang="el-GR" b="1" dirty="0" smtClean="0">
                <a:latin typeface="Verdana"/>
                <a:cs typeface="Verdana"/>
              </a:rPr>
              <a:t>ερείπια , η </a:t>
            </a:r>
            <a:r>
              <a:rPr lang="el-GR" b="1" spc="-5" dirty="0" smtClean="0">
                <a:latin typeface="Verdana"/>
                <a:cs typeface="Verdana"/>
              </a:rPr>
              <a:t>ύπαιθρος </a:t>
            </a:r>
            <a:r>
              <a:rPr lang="el-GR" b="1" dirty="0" smtClean="0">
                <a:latin typeface="Verdana"/>
                <a:cs typeface="Verdana"/>
              </a:rPr>
              <a:t>είχε </a:t>
            </a:r>
            <a:r>
              <a:rPr lang="el-GR" b="1" spc="-5" dirty="0" smtClean="0">
                <a:latin typeface="Verdana"/>
                <a:cs typeface="Verdana"/>
              </a:rPr>
              <a:t>εγκαταλειφθεί </a:t>
            </a:r>
            <a:r>
              <a:rPr lang="el-GR" b="1" dirty="0" smtClean="0">
                <a:latin typeface="Verdana"/>
                <a:cs typeface="Verdana"/>
              </a:rPr>
              <a:t>από τον </a:t>
            </a:r>
            <a:r>
              <a:rPr lang="el-GR" b="1" spc="-5" dirty="0" smtClean="0">
                <a:latin typeface="Verdana"/>
                <a:cs typeface="Verdana"/>
              </a:rPr>
              <a:t>αγροτικό  πληθυσμό και </a:t>
            </a:r>
            <a:r>
              <a:rPr lang="el-GR" b="1" dirty="0" smtClean="0">
                <a:latin typeface="Verdana"/>
                <a:cs typeface="Verdana"/>
              </a:rPr>
              <a:t>η </a:t>
            </a:r>
            <a:r>
              <a:rPr lang="el-GR" b="1" spc="-10" dirty="0" smtClean="0">
                <a:latin typeface="Verdana"/>
                <a:cs typeface="Verdana"/>
              </a:rPr>
              <a:t>οικονομία </a:t>
            </a:r>
            <a:r>
              <a:rPr lang="el-GR" b="1" spc="-5" dirty="0" smtClean="0">
                <a:latin typeface="Verdana"/>
                <a:cs typeface="Verdana"/>
              </a:rPr>
              <a:t>είχε </a:t>
            </a:r>
            <a:r>
              <a:rPr lang="el-GR" b="1" spc="-10" dirty="0" smtClean="0">
                <a:latin typeface="Verdana"/>
                <a:cs typeface="Verdana"/>
              </a:rPr>
              <a:t>υποστεί σοβαρό</a:t>
            </a:r>
            <a:r>
              <a:rPr lang="el-GR" b="1" spc="215" dirty="0" smtClean="0">
                <a:latin typeface="Verdana"/>
                <a:cs typeface="Verdana"/>
              </a:rPr>
              <a:t> </a:t>
            </a:r>
            <a:r>
              <a:rPr lang="el-GR" b="1" spc="-5" dirty="0" smtClean="0">
                <a:latin typeface="Verdana"/>
                <a:cs typeface="Verdana"/>
              </a:rPr>
              <a:t>πλήγμα.</a:t>
            </a:r>
            <a:endParaRPr lang="el-GR" b="1" dirty="0" smtClean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v"/>
            </a:pPr>
            <a:endParaRPr lang="el-GR" sz="2250" b="1" dirty="0" smtClean="0">
              <a:latin typeface="Times New Roman"/>
              <a:cs typeface="Times New Roman"/>
            </a:endParaRPr>
          </a:p>
          <a:p>
            <a:pPr marL="356870" marR="29845" indent="-344170">
              <a:lnSpc>
                <a:spcPct val="80000"/>
              </a:lnSpc>
              <a:buClr>
                <a:schemeClr val="bg2">
                  <a:lumMod val="25000"/>
                </a:schemeClr>
              </a:buClr>
              <a:buSzPct val="75000"/>
              <a:buFont typeface="Wingdings" pitchFamily="2" charset="2"/>
              <a:buChar char="v"/>
              <a:tabLst>
                <a:tab pos="356870" algn="l"/>
                <a:tab pos="357505" algn="l"/>
                <a:tab pos="2057400" algn="l"/>
                <a:tab pos="2947035" algn="l"/>
              </a:tabLst>
            </a:pPr>
            <a:r>
              <a:rPr lang="el-GR" b="1" spc="-5" dirty="0" smtClean="0">
                <a:latin typeface="Verdana"/>
                <a:cs typeface="Verdana"/>
              </a:rPr>
              <a:t>Εξίσου σημαντική </a:t>
            </a:r>
            <a:r>
              <a:rPr lang="el-GR" b="1" spc="-10" dirty="0" smtClean="0">
                <a:latin typeface="Verdana"/>
                <a:cs typeface="Verdana"/>
              </a:rPr>
              <a:t>ήταν </a:t>
            </a:r>
            <a:r>
              <a:rPr lang="el-GR" b="1" spc="-5" dirty="0" smtClean="0">
                <a:latin typeface="Verdana"/>
                <a:cs typeface="Verdana"/>
              </a:rPr>
              <a:t>και </a:t>
            </a:r>
            <a:r>
              <a:rPr lang="el-GR" b="1" dirty="0" smtClean="0">
                <a:latin typeface="Verdana"/>
                <a:cs typeface="Verdana"/>
              </a:rPr>
              <a:t>η </a:t>
            </a:r>
            <a:r>
              <a:rPr lang="el-GR" b="1" spc="-10" dirty="0" smtClean="0">
                <a:latin typeface="Verdana"/>
                <a:cs typeface="Verdana"/>
              </a:rPr>
              <a:t>κατάρρευση </a:t>
            </a:r>
            <a:r>
              <a:rPr lang="el-GR" b="1" spc="-5" dirty="0" smtClean="0">
                <a:latin typeface="Verdana"/>
                <a:cs typeface="Verdana"/>
              </a:rPr>
              <a:t>των ηθικών αξιών </a:t>
            </a:r>
            <a:r>
              <a:rPr lang="el-GR" b="1" dirty="0" smtClean="0">
                <a:latin typeface="Verdana"/>
                <a:cs typeface="Verdana"/>
              </a:rPr>
              <a:t>:  </a:t>
            </a:r>
            <a:r>
              <a:rPr lang="el-GR" b="1" spc="-5" dirty="0" smtClean="0">
                <a:latin typeface="Verdana"/>
                <a:cs typeface="Verdana"/>
              </a:rPr>
              <a:t>στις ανθρώπινες </a:t>
            </a:r>
            <a:r>
              <a:rPr lang="el-GR" b="1" spc="-10" dirty="0" smtClean="0">
                <a:latin typeface="Verdana"/>
                <a:cs typeface="Verdana"/>
              </a:rPr>
              <a:t>σχέσεις </a:t>
            </a:r>
            <a:r>
              <a:rPr lang="el-GR" b="1" spc="-5" dirty="0" smtClean="0">
                <a:latin typeface="Verdana"/>
                <a:cs typeface="Verdana"/>
              </a:rPr>
              <a:t>επικράτησε </a:t>
            </a:r>
            <a:r>
              <a:rPr lang="el-GR" b="1" dirty="0" smtClean="0">
                <a:latin typeface="Verdana"/>
                <a:cs typeface="Verdana"/>
              </a:rPr>
              <a:t>ο </a:t>
            </a:r>
            <a:r>
              <a:rPr lang="el-GR" b="1" spc="-10" dirty="0" smtClean="0">
                <a:latin typeface="Verdana"/>
                <a:cs typeface="Verdana"/>
              </a:rPr>
              <a:t>δόλος </a:t>
            </a:r>
            <a:r>
              <a:rPr lang="el-GR" b="1" dirty="0" smtClean="0">
                <a:latin typeface="Verdana"/>
                <a:cs typeface="Verdana"/>
              </a:rPr>
              <a:t>, </a:t>
            </a:r>
            <a:r>
              <a:rPr lang="el-GR" b="1" spc="-5" dirty="0" smtClean="0">
                <a:latin typeface="Verdana"/>
                <a:cs typeface="Verdana"/>
              </a:rPr>
              <a:t>στη θέση </a:t>
            </a:r>
            <a:r>
              <a:rPr lang="el-GR" b="1" spc="-10" dirty="0" smtClean="0">
                <a:latin typeface="Verdana"/>
                <a:cs typeface="Verdana"/>
              </a:rPr>
              <a:t>της  θρησκευτικής	</a:t>
            </a:r>
            <a:r>
              <a:rPr lang="el-GR" b="1" spc="-5" dirty="0" smtClean="0">
                <a:latin typeface="Verdana"/>
                <a:cs typeface="Verdana"/>
              </a:rPr>
              <a:t>πίστης	κυριάρχησε </a:t>
            </a:r>
            <a:r>
              <a:rPr lang="el-GR" b="1" dirty="0" smtClean="0">
                <a:latin typeface="Verdana"/>
                <a:cs typeface="Verdana"/>
              </a:rPr>
              <a:t>η </a:t>
            </a:r>
            <a:r>
              <a:rPr lang="el-GR" b="1" spc="-10" dirty="0" smtClean="0">
                <a:latin typeface="Verdana"/>
                <a:cs typeface="Verdana"/>
              </a:rPr>
              <a:t>αμφισβήτηση </a:t>
            </a:r>
            <a:r>
              <a:rPr lang="el-GR" b="1" dirty="0" smtClean="0">
                <a:latin typeface="Verdana"/>
                <a:cs typeface="Verdana"/>
              </a:rPr>
              <a:t>, </a:t>
            </a:r>
            <a:r>
              <a:rPr lang="el-GR" b="1" spc="-10" dirty="0" smtClean="0">
                <a:latin typeface="Verdana"/>
                <a:cs typeface="Verdana"/>
              </a:rPr>
              <a:t>οι </a:t>
            </a:r>
            <a:r>
              <a:rPr lang="el-GR" b="1" spc="-5" dirty="0" smtClean="0">
                <a:latin typeface="Verdana"/>
                <a:cs typeface="Verdana"/>
              </a:rPr>
              <a:t>Πέρσες  </a:t>
            </a:r>
            <a:r>
              <a:rPr lang="el-GR" b="1" spc="-10" dirty="0" smtClean="0">
                <a:latin typeface="Verdana"/>
                <a:cs typeface="Verdana"/>
              </a:rPr>
              <a:t>κλήθηκαν </a:t>
            </a:r>
            <a:r>
              <a:rPr lang="el-GR" b="1" dirty="0" smtClean="0">
                <a:latin typeface="Verdana"/>
                <a:cs typeface="Verdana"/>
              </a:rPr>
              <a:t>από </a:t>
            </a:r>
            <a:r>
              <a:rPr lang="el-GR" b="1" spc="-5" dirty="0" smtClean="0">
                <a:latin typeface="Verdana"/>
                <a:cs typeface="Verdana"/>
              </a:rPr>
              <a:t>τους </a:t>
            </a:r>
            <a:r>
              <a:rPr lang="el-GR" b="1" spc="-10" dirty="0" smtClean="0">
                <a:latin typeface="Verdana"/>
                <a:cs typeface="Verdana"/>
              </a:rPr>
              <a:t>Έλληνες </a:t>
            </a:r>
            <a:r>
              <a:rPr lang="el-GR" b="1" spc="-5" dirty="0" smtClean="0">
                <a:latin typeface="Verdana"/>
                <a:cs typeface="Verdana"/>
              </a:rPr>
              <a:t>να αναμειχθούν </a:t>
            </a:r>
            <a:r>
              <a:rPr lang="el-GR" b="1" spc="-10" dirty="0" smtClean="0">
                <a:latin typeface="Verdana"/>
                <a:cs typeface="Verdana"/>
              </a:rPr>
              <a:t>στις </a:t>
            </a:r>
            <a:r>
              <a:rPr lang="el-GR" b="1" spc="-5" dirty="0" smtClean="0">
                <a:latin typeface="Verdana"/>
                <a:cs typeface="Verdana"/>
              </a:rPr>
              <a:t>ελληνικές  υποθέσεις</a:t>
            </a:r>
            <a:r>
              <a:rPr lang="el-GR" b="1" spc="-50" dirty="0" smtClean="0">
                <a:latin typeface="Verdana"/>
                <a:cs typeface="Verdana"/>
              </a:rPr>
              <a:t> </a:t>
            </a:r>
            <a:r>
              <a:rPr lang="el-GR" b="1" dirty="0" smtClean="0">
                <a:latin typeface="Verdana"/>
                <a:cs typeface="Verdana"/>
              </a:rPr>
              <a:t>.</a:t>
            </a:r>
          </a:p>
          <a:p>
            <a:pPr algn="ctr"/>
            <a:endParaRPr lang="el-GR" dirty="0"/>
          </a:p>
        </p:txBody>
      </p:sp>
      <p:sp>
        <p:nvSpPr>
          <p:cNvPr id="9" name="2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32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Ο </a:t>
            </a:r>
            <a:r>
              <a:rPr lang="el-GR" sz="3200" spc="-1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ΠΕΛΟΠΟΝΝΗΣΙΑΚΟΣ </a:t>
            </a:r>
            <a:r>
              <a:rPr lang="el-GR" sz="32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ΠΟΛΕΜΟΣ </a:t>
            </a:r>
            <a:r>
              <a:rPr lang="el-GR" sz="32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br>
              <a:rPr lang="el-GR" sz="32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3200" spc="1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431- </a:t>
            </a:r>
            <a:r>
              <a:rPr lang="el-GR" sz="32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404</a:t>
            </a:r>
            <a:r>
              <a:rPr lang="el-GR" sz="3200" spc="-3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π. Χ.</a:t>
            </a:r>
            <a:endParaRPr lang="el-GR" sz="3200" dirty="0">
              <a:ln w="1905"/>
              <a:solidFill>
                <a:srgbClr val="FFFF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543</TotalTime>
  <Words>622</Words>
  <Application>Microsoft Office PowerPoint</Application>
  <PresentationFormat>Προβολή στην οθόνη (4:3)</PresentationFormat>
  <Paragraphs>60</Paragraphs>
  <Slides>9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Συγκέντρωση</vt:lpstr>
      <vt:lpstr>Διαφάνεια 1</vt:lpstr>
      <vt:lpstr>Ο ΠΕΛΟΠΟΝΝΗΣΙΑΚΟΣ ΠΟΛΕΜΟΣ : 431- 404 π. Χ.</vt:lpstr>
      <vt:lpstr>Ο ΠΕΛΟΠΟΝΝΗΣΙΑΚΟΣ ΠΟΛΕΜΟΣ : 431- 404 π. Χ.</vt:lpstr>
      <vt:lpstr>Διαφάνεια 4</vt:lpstr>
      <vt:lpstr>Διαφάνεια 5</vt:lpstr>
      <vt:lpstr>Η πρώτη περίοδος: Αρχιδάμειος πόλεμος (431- 421 π. Χ.)</vt:lpstr>
      <vt:lpstr>Η δεύτερη περίοδος : η εκστρατεία  στη Σικελία ( 415 – 413 π. Χ. )</vt:lpstr>
      <vt:lpstr>Διαφάνεια 8</vt:lpstr>
      <vt:lpstr>Ο ΠΕΛΟΠΟΝΝΗΣΙΑΚΟΣ ΠΟΛΕΜΟΣ   431- 404 π. Χ.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Hp</dc:creator>
  <cp:lastModifiedBy>euthimia</cp:lastModifiedBy>
  <cp:revision>73</cp:revision>
  <dcterms:created xsi:type="dcterms:W3CDTF">2016-11-22T14:34:32Z</dcterms:created>
  <dcterms:modified xsi:type="dcterms:W3CDTF">2018-07-02T10:40:44Z</dcterms:modified>
</cp:coreProperties>
</file>