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65" r:id="rId3"/>
    <p:sldId id="259" r:id="rId4"/>
    <p:sldId id="264" r:id="rId5"/>
    <p:sldId id="266" r:id="rId6"/>
    <p:sldId id="267" r:id="rId7"/>
    <p:sldId id="268" r:id="rId8"/>
    <p:sldId id="263" r:id="rId9"/>
    <p:sldId id="270" r:id="rId10"/>
    <p:sldId id="272" r:id="rId11"/>
    <p:sldId id="258" r:id="rId12"/>
    <p:sldId id="260" r:id="rId13"/>
    <p:sldId id="261" r:id="rId14"/>
    <p:sldId id="26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E42B-4D25-45B6-943E-EFAC392BB3D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47B8-67E2-4043-A164-F20C97B1CBC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9/6/2018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l-GR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Πανεπιστήμιο Θεσσαλίας</a:t>
            </a:r>
          </a:p>
          <a:p>
            <a:pPr algn="ctr"/>
            <a:r>
              <a:rPr lang="el-GR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Τμήμα Πληροφορικής με εφαρμογές στη Βιοϊατρική</a:t>
            </a:r>
            <a:endParaRPr lang="el-GR" sz="200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Διπλωμένη γωνία"/>
          <p:cNvSpPr/>
          <p:nvPr/>
        </p:nvSpPr>
        <p:spPr>
          <a:xfrm>
            <a:off x="2411760" y="1412776"/>
            <a:ext cx="4536504" cy="576064"/>
          </a:xfrm>
          <a:prstGeom prst="foldedCorner">
            <a:avLst>
              <a:gd name="adj" fmla="val 34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l-GR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ΔΙΔΑΚΤΙΚΗ ΤΗΣ ΙΣΤΟΡΙΑΣ</a:t>
            </a:r>
            <a:endParaRPr lang="el-GR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47664" y="2852936"/>
            <a:ext cx="622818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Μυκηναϊκή Αρχιτεκτονική και Τέχνη</a:t>
            </a:r>
            <a:endParaRPr lang="el-GR" sz="24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Ραβδωτό δεξιό βέλος"/>
          <p:cNvSpPr/>
          <p:nvPr/>
        </p:nvSpPr>
        <p:spPr>
          <a:xfrm>
            <a:off x="251520" y="2924944"/>
            <a:ext cx="1187624" cy="432048"/>
          </a:xfrm>
          <a:prstGeom prst="stripedRightArrow">
            <a:avLst>
              <a:gd name="adj1" fmla="val 50000"/>
              <a:gd name="adj2" fmla="val 326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436510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Ονοματεπώνυμο: Πισπιρίγκου Ευθυμία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Αριθμός μητρώου</a:t>
            </a:r>
            <a:r>
              <a:rPr lang="el-GR" dirty="0" smtClean="0"/>
              <a:t>: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179512" y="566124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Ενότητα 1</a:t>
            </a:r>
            <a:r>
              <a:rPr lang="el-G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η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Α’ Γυμνασίου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 rot="10800000" flipV="1">
            <a:off x="755576" y="4725144"/>
            <a:ext cx="41084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Ο </a:t>
            </a:r>
            <a:r>
              <a:rPr sz="1800" spc="-10" dirty="0">
                <a:latin typeface="Calibri"/>
                <a:cs typeface="Calibri"/>
              </a:rPr>
              <a:t>θολωτός </a:t>
            </a:r>
            <a:r>
              <a:rPr sz="1800" spc="-5" dirty="0">
                <a:latin typeface="Calibri"/>
                <a:cs typeface="Calibri"/>
              </a:rPr>
              <a:t>τάφος </a:t>
            </a:r>
            <a:r>
              <a:rPr sz="1800" spc="-10" dirty="0">
                <a:latin typeface="Calibri"/>
                <a:cs typeface="Calibri"/>
              </a:rPr>
              <a:t>‘του </a:t>
            </a:r>
            <a:r>
              <a:rPr sz="1800" spc="-5" dirty="0">
                <a:latin typeface="Calibri"/>
                <a:cs typeface="Calibri"/>
              </a:rPr>
              <a:t>Ατρέα’ </a:t>
            </a:r>
            <a:r>
              <a:rPr sz="1800" dirty="0">
                <a:latin typeface="Calibri"/>
                <a:cs typeface="Calibri"/>
              </a:rPr>
              <a:t>στις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Μυκήνες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026" name="Picture 2" descr="C:\Users\user\Desktop\Εικόν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2887" cy="3608387"/>
          </a:xfrm>
          <a:prstGeom prst="rect">
            <a:avLst/>
          </a:prstGeom>
          <a:noFill/>
        </p:spPr>
      </p:pic>
      <p:sp>
        <p:nvSpPr>
          <p:cNvPr id="5" name="object 3"/>
          <p:cNvSpPr/>
          <p:nvPr/>
        </p:nvSpPr>
        <p:spPr>
          <a:xfrm>
            <a:off x="5292081" y="476672"/>
            <a:ext cx="3851920" cy="5688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43808" y="188640"/>
            <a:ext cx="4464496" cy="864096"/>
          </a:xfrm>
        </p:spPr>
        <p:txBody>
          <a:bodyPr>
            <a:normAutofit/>
          </a:bodyPr>
          <a:lstStyle/>
          <a:p>
            <a:r>
              <a:rPr lang="el-GR" sz="3200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ΤΟΙΧΟΓΡΑΦΙΕΣ</a:t>
            </a:r>
            <a:endParaRPr lang="el-GR" sz="32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412776"/>
            <a:ext cx="4229100" cy="4983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4619244" y="1052735"/>
            <a:ext cx="4524755" cy="3024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/>
          <p:nvPr/>
        </p:nvSpPr>
        <p:spPr>
          <a:xfrm>
            <a:off x="4715254" y="4293097"/>
            <a:ext cx="3889193" cy="2564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323088" y="693419"/>
            <a:ext cx="4320920" cy="287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931664" y="260648"/>
            <a:ext cx="3319272" cy="3383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/>
          <p:nvPr/>
        </p:nvSpPr>
        <p:spPr>
          <a:xfrm>
            <a:off x="2843783" y="3933444"/>
            <a:ext cx="3861816" cy="2735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/>
        </p:nvSpPr>
        <p:spPr>
          <a:xfrm>
            <a:off x="0" y="620268"/>
            <a:ext cx="3398520" cy="4780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>
            <a:off x="4283964" y="0"/>
            <a:ext cx="3960876" cy="3134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3779912" y="3395471"/>
            <a:ext cx="5184576" cy="3462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19872" y="274638"/>
            <a:ext cx="3168352" cy="490066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Κεραμική</a:t>
            </a:r>
            <a:endParaRPr lang="el-GR" sz="32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1" y="908303"/>
            <a:ext cx="3635896" cy="4248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5508103" y="548680"/>
            <a:ext cx="3102495" cy="3024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/>
          <p:nvPr/>
        </p:nvSpPr>
        <p:spPr>
          <a:xfrm>
            <a:off x="3419855" y="4221479"/>
            <a:ext cx="5436108" cy="2109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251459" y="620268"/>
            <a:ext cx="4608573" cy="4392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6084168" y="188640"/>
            <a:ext cx="2880320" cy="251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/>
        </p:nvSpPr>
        <p:spPr>
          <a:xfrm>
            <a:off x="6228588" y="3285744"/>
            <a:ext cx="2694432" cy="323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4565904" cy="4653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4860035" y="405384"/>
            <a:ext cx="36576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5004047" y="3285744"/>
            <a:ext cx="3827531" cy="3355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684276" y="4770118"/>
            <a:ext cx="3383279" cy="2087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0"/>
            <a:ext cx="3384804" cy="3384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8816" y="260604"/>
            <a:ext cx="2615183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1403648" y="3645024"/>
            <a:ext cx="4752528" cy="3212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851921" y="424052"/>
            <a:ext cx="216024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100" b="0" i="0" u="none" strike="noStrike" kern="1200" cap="none" spc="-5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Ε</a:t>
            </a:r>
            <a:r>
              <a:rPr kumimoji="0" lang="el-GR" sz="3200" b="1" i="0" u="none" strike="noStrike" kern="1200" cap="none" spc="-5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Ι</a:t>
            </a:r>
            <a:r>
              <a:rPr kumimoji="0" lang="el-GR" sz="3200" b="1" i="0" u="none" strike="noStrike" kern="1200" cap="none" spc="5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Δ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ΩΛΙΑ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411760" y="280162"/>
            <a:ext cx="3816424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100" b="0" i="0" u="none" strike="noStrike" kern="1200" cap="none" spc="-495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l-GR" sz="3200" b="1" i="0" u="none" strike="noStrike" kern="1200" cap="none" spc="-5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ΕΛΕΦΑΝΤΟΥΡΓΙΑ</a:t>
            </a:r>
            <a:endParaRPr kumimoji="0" lang="el-GR" sz="3200" b="1" i="0" u="none" strike="noStrike" kern="1200" cap="none" spc="-5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908303"/>
            <a:ext cx="4248911" cy="4536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908303"/>
            <a:ext cx="4283964" cy="4536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91880" y="6021288"/>
            <a:ext cx="192341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Ακρόπολη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Μυκηνών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699792" y="280162"/>
            <a:ext cx="3312368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100" b="1" i="0" u="none" strike="noStrike" kern="1200" cap="none" spc="-500" normalizeH="0" baseline="0" noProof="0" dirty="0" smtClean="0">
                <a:ln>
                  <a:noFill/>
                </a:ln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l-GR" sz="3200" b="1" i="0" u="none" strike="noStrike" kern="1200" cap="none" spc="-5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ΣΦΡΑΓΙΔΟΓΛΥΦΙΑ</a:t>
            </a:r>
            <a:endParaRPr kumimoji="0" lang="el-GR" sz="3200" b="1" i="0" u="none" strike="noStrike" kern="1200" cap="none" spc="-5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36675"/>
            <a:ext cx="3925824" cy="2951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3628" y="1053083"/>
            <a:ext cx="4011168" cy="2699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1" y="3860291"/>
            <a:ext cx="4211960" cy="2808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4644008" y="3933444"/>
            <a:ext cx="3926967" cy="2636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320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Η </a:t>
            </a:r>
            <a:r>
              <a:rPr lang="el-GR" sz="310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ΜΥΚΗΝΑΪΚΗ</a:t>
            </a:r>
            <a:r>
              <a:rPr lang="el-GR" sz="3200" spc="-4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ΑΡΧΙΤΕΚΤΟΝΙΚΗ</a:t>
            </a:r>
            <a:r>
              <a:rPr lang="el-GR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3200" dirty="0" smtClean="0">
                <a:latin typeface="Calibri" pitchFamily="34" charset="0"/>
                <a:cs typeface="Calibri" pitchFamily="34" charset="0"/>
              </a:rPr>
            </a:br>
            <a:endParaRPr lang="el-GR" sz="32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79512" y="1556792"/>
            <a:ext cx="874846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Αρκετές μυκηναϊκές ακροπόλεις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(Μυκήνες,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Τίρυνθα,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Γλας, Αθήνα)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περιβάλλονται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με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ισχυρά τείχη, χτισμένα </a:t>
            </a:r>
            <a:r>
              <a:rPr lang="el-GR" spc="-15" dirty="0" smtClean="0">
                <a:latin typeface="Calibri" pitchFamily="34" charset="0"/>
                <a:cs typeface="Calibri" pitchFamily="34" charset="0"/>
              </a:rPr>
              <a:t>με </a:t>
            </a:r>
            <a:r>
              <a:rPr lang="el-GR" spc="56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τόσο μεγάλους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λαξευμένους ογκόλιθους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ώστε ονομάζονται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«κυκλώπεια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».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τείχη των Μυκηνών φτάνουν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σε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ύψος τα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13μ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σε 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πλάτος τα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8.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Στο εσωτερικό των τειχών συχνά υπάρχουν 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οξυκόρυφες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σήραγγες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που οδηγούν σε υπόγειες δεξαμενές</a:t>
            </a:r>
            <a:r>
              <a:rPr lang="el-GR" spc="-3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νερού.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907704" y="3212976"/>
            <a:ext cx="4968553" cy="3384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915816" y="278638"/>
            <a:ext cx="28083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-595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l-GR" sz="3200" b="1" i="0" u="none" strike="noStrike" kern="1200" cap="none" spc="-5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ΚΟΣΜΗΜΑΤΑ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object 7"/>
          <p:cNvSpPr/>
          <p:nvPr/>
        </p:nvSpPr>
        <p:spPr>
          <a:xfrm>
            <a:off x="684276" y="1053083"/>
            <a:ext cx="3994404" cy="496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5148065" y="980727"/>
            <a:ext cx="3816423" cy="2519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5652515" y="4005064"/>
            <a:ext cx="2832099" cy="2232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1266571" y="6093296"/>
            <a:ext cx="27127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Χρυσά περιδέραια, </a:t>
            </a:r>
            <a:r>
              <a:rPr sz="1800" spc="-10" dirty="0">
                <a:latin typeface="Calibri"/>
                <a:cs typeface="Calibri"/>
              </a:rPr>
              <a:t>Μυκήνες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6091809" y="3573016"/>
            <a:ext cx="22942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Πλακίδια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υαλόμαζα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5695315" y="6237311"/>
            <a:ext cx="2778125" cy="567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Δαχτυλίδι. Θολωτός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τάφος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Καπακλή </a:t>
            </a:r>
            <a:r>
              <a:rPr sz="1800" spc="-10" dirty="0">
                <a:latin typeface="Calibri"/>
                <a:cs typeface="Calibri"/>
              </a:rPr>
              <a:t>Βόλου, </a:t>
            </a:r>
            <a:r>
              <a:rPr sz="1800" dirty="0">
                <a:latin typeface="Calibri"/>
                <a:cs typeface="Calibri"/>
              </a:rPr>
              <a:t>15ος </a:t>
            </a:r>
            <a:r>
              <a:rPr sz="1800" spc="-5" dirty="0">
                <a:latin typeface="Calibri"/>
                <a:cs typeface="Calibri"/>
              </a:rPr>
              <a:t>αι.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π.Χ.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800" y="208026"/>
            <a:ext cx="316835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4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dirty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ΜΕΤΑΛΛΟΤΕΧΝΙΑ</a:t>
            </a:r>
            <a:endParaRPr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28" y="692696"/>
            <a:ext cx="8532876" cy="259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552" y="3140968"/>
            <a:ext cx="75608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Χάλκινo </a:t>
            </a:r>
            <a:r>
              <a:rPr sz="1800" spc="-5" dirty="0">
                <a:latin typeface="Calibri"/>
                <a:cs typeface="Calibri"/>
              </a:rPr>
              <a:t>εγχειρίδιo </a:t>
            </a:r>
            <a:r>
              <a:rPr sz="1800" spc="-10" dirty="0">
                <a:latin typeface="Calibri"/>
                <a:cs typeface="Calibri"/>
              </a:rPr>
              <a:t>διακοσμημένo </a:t>
            </a:r>
            <a:r>
              <a:rPr sz="1800" spc="-25" dirty="0">
                <a:latin typeface="Calibri"/>
                <a:cs typeface="Calibri"/>
              </a:rPr>
              <a:t>κατά </a:t>
            </a:r>
            <a:r>
              <a:rPr sz="1800" spc="-15" dirty="0">
                <a:latin typeface="Calibri"/>
                <a:cs typeface="Calibri"/>
              </a:rPr>
              <a:t>την </a:t>
            </a:r>
            <a:r>
              <a:rPr sz="1800" spc="-5" dirty="0">
                <a:latin typeface="Calibri"/>
                <a:cs typeface="Calibri"/>
              </a:rPr>
              <a:t>εμπίεστη </a:t>
            </a:r>
            <a:r>
              <a:rPr sz="1800" spc="-10" dirty="0">
                <a:latin typeface="Calibri"/>
                <a:cs typeface="Calibri"/>
              </a:rPr>
              <a:t>τεχνική </a:t>
            </a:r>
            <a:r>
              <a:rPr sz="1800" spc="-5" dirty="0">
                <a:latin typeface="Calibri"/>
                <a:cs typeface="Calibri"/>
              </a:rPr>
              <a:t>με παραστάσεις  </a:t>
            </a:r>
            <a:r>
              <a:rPr sz="1800" spc="-15" dirty="0">
                <a:latin typeface="Calibri"/>
                <a:cs typeface="Calibri"/>
              </a:rPr>
              <a:t>Νειλωτικού </a:t>
            </a:r>
            <a:r>
              <a:rPr sz="1800" spc="-10" dirty="0">
                <a:latin typeface="Calibri"/>
                <a:cs typeface="Calibri"/>
              </a:rPr>
              <a:t>τοπίου. Μυκήνες, </a:t>
            </a:r>
            <a:r>
              <a:rPr sz="1800" spc="-15" dirty="0">
                <a:latin typeface="Calibri"/>
                <a:cs typeface="Calibri"/>
              </a:rPr>
              <a:t>Ταφικός </a:t>
            </a:r>
            <a:r>
              <a:rPr sz="1800" spc="-5" dirty="0">
                <a:latin typeface="Calibri"/>
                <a:cs typeface="Calibri"/>
              </a:rPr>
              <a:t>Κύκλος </a:t>
            </a:r>
            <a:r>
              <a:rPr sz="1800" spc="5" dirty="0">
                <a:latin typeface="Calibri"/>
                <a:cs typeface="Calibri"/>
              </a:rPr>
              <a:t>Α, </a:t>
            </a:r>
            <a:r>
              <a:rPr sz="1800" spc="-5" dirty="0">
                <a:latin typeface="Calibri"/>
                <a:cs typeface="Calibri"/>
              </a:rPr>
              <a:t>Τάφος </a:t>
            </a:r>
            <a:r>
              <a:rPr sz="1800" spc="-75" dirty="0">
                <a:latin typeface="Calibri"/>
                <a:cs typeface="Calibri"/>
              </a:rPr>
              <a:t>V, </a:t>
            </a:r>
            <a:r>
              <a:rPr sz="1800" dirty="0">
                <a:latin typeface="Calibri"/>
                <a:cs typeface="Calibri"/>
              </a:rPr>
              <a:t>16ος </a:t>
            </a:r>
            <a:r>
              <a:rPr sz="1800" spc="-5" dirty="0">
                <a:latin typeface="Calibri"/>
                <a:cs typeface="Calibri"/>
              </a:rPr>
              <a:t>αι.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π.Χ.</a:t>
            </a:r>
          </a:p>
        </p:txBody>
      </p:sp>
      <p:sp>
        <p:nvSpPr>
          <p:cNvPr id="5" name="object 5"/>
          <p:cNvSpPr/>
          <p:nvPr/>
        </p:nvSpPr>
        <p:spPr>
          <a:xfrm>
            <a:off x="432816" y="3789040"/>
            <a:ext cx="3648455" cy="2520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4796" y="3933444"/>
            <a:ext cx="3570732" cy="2375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546303" y="6507886"/>
            <a:ext cx="385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Χρυσό </a:t>
            </a:r>
            <a:r>
              <a:rPr sz="1800" spc="-10" dirty="0">
                <a:latin typeface="Calibri"/>
                <a:cs typeface="Calibri"/>
              </a:rPr>
              <a:t>κύπελλο </a:t>
            </a:r>
            <a:r>
              <a:rPr sz="1800" spc="-5" dirty="0">
                <a:latin typeface="Calibri"/>
                <a:cs typeface="Calibri"/>
              </a:rPr>
              <a:t>από </a:t>
            </a:r>
            <a:r>
              <a:rPr sz="1800" spc="-10" dirty="0">
                <a:latin typeface="Calibri"/>
                <a:cs typeface="Calibri"/>
              </a:rPr>
              <a:t>το </a:t>
            </a:r>
            <a:r>
              <a:rPr sz="1800" dirty="0">
                <a:latin typeface="Calibri"/>
                <a:cs typeface="Calibri"/>
              </a:rPr>
              <a:t>Βαφειό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Λακωνίας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6164071" y="6453336"/>
            <a:ext cx="1215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Λαβή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ξίφους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268760"/>
            <a:ext cx="9144000" cy="464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l-GR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88036" y="548639"/>
            <a:ext cx="4139948" cy="5256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5003291" y="597408"/>
            <a:ext cx="3915156" cy="5207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5877272"/>
            <a:ext cx="3888432" cy="980728"/>
          </a:xfrm>
        </p:spPr>
        <p:txBody>
          <a:bodyPr>
            <a:noAutofit/>
          </a:bodyPr>
          <a:lstStyle/>
          <a:p>
            <a:r>
              <a:rPr lang="el-GR" sz="2400" spc="-5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Στοά </a:t>
            </a:r>
            <a:r>
              <a:rPr lang="el-GR" sz="2400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στα </a:t>
            </a:r>
            <a:r>
              <a:rPr lang="el-GR" sz="2400" spc="-15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κυκλώπεια </a:t>
            </a:r>
            <a:r>
              <a:rPr lang="el-GR" sz="2400" spc="-10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τείχη </a:t>
            </a:r>
            <a:r>
              <a:rPr lang="el-GR" sz="2400" spc="-5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της</a:t>
            </a:r>
            <a:r>
              <a:rPr lang="el-GR" sz="2400" spc="50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el-GR" sz="2400" spc="-5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Τίρυνθας</a:t>
            </a:r>
            <a:r>
              <a:rPr lang="el-GR" sz="2400" dirty="0" smtClean="0">
                <a:effectLst/>
                <a:latin typeface="Calibri"/>
                <a:cs typeface="Calibri"/>
              </a:rPr>
              <a:t/>
            </a:r>
            <a:br>
              <a:rPr lang="el-GR" sz="2400" dirty="0" smtClean="0">
                <a:effectLst/>
                <a:latin typeface="Calibri"/>
                <a:cs typeface="Calibri"/>
              </a:rPr>
            </a:br>
            <a:endParaRPr lang="el-GR" sz="2400" dirty="0">
              <a:effectLst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499992" y="5877272"/>
            <a:ext cx="4644008" cy="980728"/>
          </a:xfrm>
        </p:spPr>
        <p:txBody>
          <a:bodyPr>
            <a:normAutofit fontScale="47500" lnSpcReduction="2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5100" dirty="0" smtClean="0">
                <a:latin typeface="Calibri"/>
                <a:cs typeface="Calibri"/>
              </a:rPr>
              <a:t>Σήραγγα στο </a:t>
            </a:r>
            <a:r>
              <a:rPr lang="el-GR" sz="5100" spc="-10" dirty="0" smtClean="0">
                <a:latin typeface="Calibri"/>
                <a:cs typeface="Calibri"/>
              </a:rPr>
              <a:t>τείχος </a:t>
            </a:r>
            <a:r>
              <a:rPr lang="el-GR" sz="5100" spc="-15" dirty="0" smtClean="0">
                <a:latin typeface="Calibri"/>
                <a:cs typeface="Calibri"/>
              </a:rPr>
              <a:t>των</a:t>
            </a:r>
            <a:r>
              <a:rPr lang="el-GR" sz="5100" spc="-20" dirty="0" smtClean="0">
                <a:latin typeface="Calibri"/>
                <a:cs typeface="Calibri"/>
              </a:rPr>
              <a:t> </a:t>
            </a:r>
            <a:r>
              <a:rPr lang="el-GR" sz="5100" spc="-15" dirty="0" smtClean="0">
                <a:latin typeface="Calibri"/>
                <a:cs typeface="Calibri"/>
              </a:rPr>
              <a:t>Μυκηνών</a:t>
            </a:r>
            <a:endParaRPr lang="el-GR" sz="51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l-GR" sz="5100" dirty="0" smtClean="0">
                <a:latin typeface="Calibri"/>
                <a:cs typeface="Calibri"/>
              </a:rPr>
              <a:t>που </a:t>
            </a:r>
            <a:r>
              <a:rPr lang="el-GR" sz="5100" spc="-10" dirty="0" smtClean="0">
                <a:latin typeface="Calibri"/>
                <a:cs typeface="Calibri"/>
              </a:rPr>
              <a:t>οδηγεί </a:t>
            </a:r>
            <a:r>
              <a:rPr lang="el-GR" sz="5100" dirty="0" smtClean="0">
                <a:latin typeface="Calibri"/>
                <a:cs typeface="Calibri"/>
              </a:rPr>
              <a:t>σε </a:t>
            </a:r>
            <a:r>
              <a:rPr lang="el-GR" sz="5100" spc="-5" dirty="0" smtClean="0">
                <a:latin typeface="Calibri"/>
                <a:cs typeface="Calibri"/>
              </a:rPr>
              <a:t>υπόγεια</a:t>
            </a:r>
            <a:r>
              <a:rPr lang="el-GR" sz="5100" dirty="0" smtClean="0">
                <a:latin typeface="Calibri"/>
                <a:cs typeface="Calibri"/>
              </a:rPr>
              <a:t> </a:t>
            </a:r>
            <a:r>
              <a:rPr lang="el-GR" sz="5100" spc="-10" dirty="0" smtClean="0">
                <a:latin typeface="Calibri"/>
                <a:cs typeface="Calibri"/>
              </a:rPr>
              <a:t>δεξαμενή</a:t>
            </a:r>
            <a:endParaRPr lang="el-GR" sz="5100" dirty="0" smtClean="0">
              <a:latin typeface="Calibri"/>
              <a:cs typeface="Calibri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Η </a:t>
            </a:r>
            <a:r>
              <a:rPr lang="el-GR" sz="3200" spc="-5" dirty="0" smtClean="0"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ΜΥΚΗΝΑΪΚΗ ΑΡΧΙΤΕΚΤΟΝΙΚΗ</a:t>
            </a:r>
            <a:endParaRPr lang="el-GR" sz="3200" dirty="0">
              <a:ln w="1905"/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9512" y="1124744"/>
            <a:ext cx="8784976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245"/>
              </a:spcBef>
            </a:pPr>
            <a:r>
              <a:rPr lang="el-GR" u="heavy" spc="-138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Η</a:t>
            </a:r>
            <a:r>
              <a:rPr lang="el-GR" spc="16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«</a:t>
            </a:r>
            <a:r>
              <a:rPr lang="el-GR" b="1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Πύλη </a:t>
            </a:r>
            <a:r>
              <a:rPr lang="el-GR" b="1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των </a:t>
            </a:r>
            <a:r>
              <a:rPr lang="el-GR" b="1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Λεόντων»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είναι η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κεντρική πύλη της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ακρόπολης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των Μυκηνών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και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ένα από τα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κορυφαία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έργα της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Μυκηναϊκής αρχιτεκτονικής.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Η πύλη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αποτελείται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από δύο παραστάδες, το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κατώφλι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και ένα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ογκώδες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μονόλιθο υπέρθυρο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. Πάνω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από το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υπέρθυρο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υπάρχει το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λεγόμενο</a:t>
            </a:r>
            <a:r>
              <a:rPr lang="el-GR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ανακουφιστικό τρίγωνο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το οποίο  μεταφέρει το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κέντρο βάρους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στα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πλάγια. Το τρίγωνο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αυτό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καλύπτεται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από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τριγωνική πλάκα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στην οποία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παριστάνεται ανάγλυφη σύνθεση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δύο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λιονταριών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,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τα οποία πατούν πάνω σε δύο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βωμούς. Ανάμεσα τους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υπάρχει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κίονας.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323528" y="3284984"/>
            <a:ext cx="3672408" cy="3573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788024" y="3429000"/>
            <a:ext cx="3714747" cy="2951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Η </a:t>
            </a:r>
            <a:r>
              <a:rPr lang="el-GR" sz="3200" spc="-5" dirty="0" smtClean="0"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ΜΥΚΗΝΑΪΚΗ</a:t>
            </a:r>
            <a:r>
              <a:rPr lang="el-GR" sz="3200" spc="-55" dirty="0" smtClean="0"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spc="-5" dirty="0" smtClean="0"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ΑΡΧΙΤΕΚΤΟΝΙΚΗ</a:t>
            </a:r>
            <a:endParaRPr lang="el-GR" sz="3200" dirty="0">
              <a:ln w="1905"/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55576" y="1844824"/>
            <a:ext cx="4536504" cy="424731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l-GR" spc="-500" dirty="0" smtClean="0">
                <a:latin typeface="Times New Roman"/>
                <a:cs typeface="Times New Roman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μυκηναϊκό</a:t>
            </a:r>
            <a:r>
              <a:rPr lang="el-GR" spc="-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μέγαρο.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l-GR" b="1" dirty="0" smtClean="0">
                <a:latin typeface="Calibri" pitchFamily="34" charset="0"/>
                <a:cs typeface="Calibri" pitchFamily="34" charset="0"/>
              </a:rPr>
              <a:t>Κέντρο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του Μυκηναϊκού ανακτόρου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ήταν ένα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κτίσμα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που  ονομάζουμε μέγαρο. Το μέγαρο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έχει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 μορφή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ορθογώνιου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παραλληλόγραμμου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κτιρίου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με  είσοδο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στη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μια στενή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πλευρά.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Από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έξω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προς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τα μέσα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συναντάμε διαδοχικά μια ανοιχτή  προς την είσοδο στοά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με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δύο κίονες (α),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έναν  προθάλαμο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(β) και μια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μεγάλη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αίθουσα με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τέσσερις κίονες (γ)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που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περιβάλλουν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μια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χαμηλή κυκλική εστία στο κέντρο της 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αίθουσας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(δ). Συχνά σώζεται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βάθρο  του θρόνου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(ε)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ή το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ίχνος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του στο δάπεδο,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στο μέσο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του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τοίχου</a:t>
            </a:r>
            <a:r>
              <a:rPr lang="el-GR" spc="-8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δεξιά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l-GR" dirty="0"/>
          </a:p>
        </p:txBody>
      </p:sp>
      <p:sp>
        <p:nvSpPr>
          <p:cNvPr id="6" name="5 - Διάσημα"/>
          <p:cNvSpPr/>
          <p:nvPr/>
        </p:nvSpPr>
        <p:spPr>
          <a:xfrm>
            <a:off x="179512" y="198884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0" name="object 5"/>
          <p:cNvSpPr/>
          <p:nvPr/>
        </p:nvSpPr>
        <p:spPr>
          <a:xfrm>
            <a:off x="6156176" y="1844824"/>
            <a:ext cx="2303547" cy="4248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696166" y="3244334"/>
            <a:ext cx="375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 smtClean="0">
                <a:latin typeface="Calibri"/>
                <a:cs typeface="Calibri"/>
              </a:rPr>
              <a:t>Αναπαράσταση </a:t>
            </a:r>
            <a:r>
              <a:rPr lang="el-GR" spc="-15" dirty="0" smtClean="0">
                <a:latin typeface="Calibri"/>
                <a:cs typeface="Calibri"/>
              </a:rPr>
              <a:t>Μυκηναϊκού</a:t>
            </a:r>
            <a:r>
              <a:rPr lang="el-GR" spc="-10" dirty="0" smtClean="0">
                <a:latin typeface="Calibri"/>
                <a:cs typeface="Calibri"/>
              </a:rPr>
              <a:t> </a:t>
            </a:r>
            <a:r>
              <a:rPr lang="el-GR" spc="-5" dirty="0" smtClean="0">
                <a:latin typeface="Calibri"/>
                <a:cs typeface="Calibri"/>
              </a:rPr>
              <a:t>μεγάρου</a:t>
            </a:r>
            <a:endParaRPr lang="el-GR" dirty="0">
              <a:latin typeface="Calibri"/>
              <a:cs typeface="Calibri"/>
            </a:endParaRPr>
          </a:p>
        </p:txBody>
      </p:sp>
      <p:sp>
        <p:nvSpPr>
          <p:cNvPr id="20" name="object 4"/>
          <p:cNvSpPr/>
          <p:nvPr/>
        </p:nvSpPr>
        <p:spPr>
          <a:xfrm>
            <a:off x="1219200" y="0"/>
            <a:ext cx="6696456" cy="2996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/>
          <p:nvPr/>
        </p:nvSpPr>
        <p:spPr>
          <a:xfrm>
            <a:off x="0" y="3645025"/>
            <a:ext cx="3995936" cy="252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/>
          <p:cNvSpPr txBox="1"/>
          <p:nvPr/>
        </p:nvSpPr>
        <p:spPr>
          <a:xfrm>
            <a:off x="78738" y="6230823"/>
            <a:ext cx="40612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Κατόψεις μεγάρων από τις </a:t>
            </a:r>
            <a:r>
              <a:rPr spc="-10" dirty="0">
                <a:latin typeface="Calibri"/>
                <a:cs typeface="Calibri"/>
              </a:rPr>
              <a:t>Μυκήνες,  </a:t>
            </a:r>
            <a:r>
              <a:rPr spc="-15" dirty="0">
                <a:latin typeface="Calibri"/>
                <a:cs typeface="Calibri"/>
              </a:rPr>
              <a:t>την </a:t>
            </a:r>
            <a:r>
              <a:rPr spc="-25" dirty="0">
                <a:latin typeface="Calibri"/>
                <a:cs typeface="Calibri"/>
              </a:rPr>
              <a:t>Πύλο και </a:t>
            </a:r>
            <a:r>
              <a:rPr spc="-15" dirty="0">
                <a:latin typeface="Calibri"/>
                <a:cs typeface="Calibri"/>
              </a:rPr>
              <a:t>την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Tίρυνθα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3" name="object 6"/>
          <p:cNvSpPr/>
          <p:nvPr/>
        </p:nvSpPr>
        <p:spPr>
          <a:xfrm>
            <a:off x="4210811" y="3501008"/>
            <a:ext cx="4753677" cy="3168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Διάγραμμα ροής: Διεργασία"/>
          <p:cNvSpPr/>
          <p:nvPr/>
        </p:nvSpPr>
        <p:spPr>
          <a:xfrm>
            <a:off x="683568" y="404664"/>
            <a:ext cx="7776864" cy="5112568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l-GR" b="1" spc="-1600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Ο</a:t>
            </a:r>
            <a:r>
              <a:rPr lang="el-GR" b="1" spc="7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Ι ΜΥΚΗΝΑΪΚΟΙ</a:t>
            </a:r>
            <a:r>
              <a:rPr lang="el-GR" b="1" spc="-40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ΤΑΦΟΙ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Στη μυκηναϊκή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ταφική αρχιτεκτονική κυριαρχούν τρεις 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τύποι</a:t>
            </a:r>
            <a:r>
              <a:rPr lang="el-GR" spc="-1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τάφων:</a:t>
            </a:r>
          </a:p>
          <a:p>
            <a:pPr marL="290195" indent="-277495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0830" algn="l"/>
              </a:tabLst>
            </a:pPr>
            <a:r>
              <a:rPr lang="el-GR" u="sng" dirty="0" smtClean="0">
                <a:solidFill>
                  <a:srgbClr val="943735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u="sng" spc="-15" dirty="0" smtClean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u="sng" spc="-5" dirty="0" smtClean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itchFamily="34" charset="0"/>
                <a:cs typeface="Calibri" pitchFamily="34" charset="0"/>
              </a:rPr>
              <a:t>λακκοειδής</a:t>
            </a:r>
            <a:r>
              <a:rPr lang="el-GR" u="sng" spc="-5" dirty="0" smtClean="0">
                <a:solidFill>
                  <a:srgbClr val="943735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el-GR" u="sng" dirty="0" smtClean="0">
              <a:latin typeface="Calibri" pitchFamily="34" charset="0"/>
              <a:cs typeface="Calibri" pitchFamily="34" charset="0"/>
            </a:endParaRPr>
          </a:p>
          <a:p>
            <a:pPr marL="290195" indent="-277495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0830" algn="l"/>
              </a:tabLst>
            </a:pPr>
            <a:r>
              <a:rPr lang="el-GR" u="sng" dirty="0" smtClean="0">
                <a:solidFill>
                  <a:srgbClr val="943735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u="sng" dirty="0" smtClean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u="sng" spc="-5" dirty="0" smtClean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itchFamily="34" charset="0"/>
                <a:cs typeface="Calibri" pitchFamily="34" charset="0"/>
              </a:rPr>
              <a:t>λαξευτός θαλαμοειδής </a:t>
            </a:r>
            <a:r>
              <a:rPr lang="el-GR" b="1" u="sng" dirty="0" smtClean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itchFamily="34" charset="0"/>
                <a:cs typeface="Calibri" pitchFamily="34" charset="0"/>
              </a:rPr>
              <a:t>ή</a:t>
            </a:r>
            <a:r>
              <a:rPr lang="el-GR" b="1" u="sng" spc="-50" dirty="0" smtClean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u="sng" spc="-5" dirty="0" smtClean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itchFamily="34" charset="0"/>
                <a:cs typeface="Calibri" pitchFamily="34" charset="0"/>
              </a:rPr>
              <a:t>θαλαμωτός</a:t>
            </a:r>
            <a:endParaRPr lang="el-GR" u="sng" dirty="0" smtClean="0">
              <a:latin typeface="Calibri" pitchFamily="34" charset="0"/>
              <a:cs typeface="Calibri" pitchFamily="34" charset="0"/>
            </a:endParaRPr>
          </a:p>
          <a:p>
            <a:pPr marL="290195" indent="-277495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0830" algn="l"/>
              </a:tabLst>
            </a:pPr>
            <a:r>
              <a:rPr lang="el-GR" u="sng" dirty="0" smtClean="0">
                <a:solidFill>
                  <a:srgbClr val="943735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u="sng" spc="-15" dirty="0" smtClean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u="sng" dirty="0" smtClean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itchFamily="34" charset="0"/>
                <a:cs typeface="Calibri" pitchFamily="34" charset="0"/>
              </a:rPr>
              <a:t>θολωτός</a:t>
            </a:r>
            <a:r>
              <a:rPr lang="el-GR" u="sng" dirty="0" smtClean="0">
                <a:solidFill>
                  <a:srgbClr val="943735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u="sng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 marR="5080" algn="just">
              <a:lnSpc>
                <a:spcPct val="150000"/>
              </a:lnSpc>
            </a:pP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Οι Μυκηναίοι τοποθετούσαν 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μέσα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στους τάφους πλούσια </a:t>
            </a:r>
            <a:r>
              <a:rPr lang="el-GR" b="1" spc="-5" dirty="0" smtClean="0">
                <a:solidFill>
                  <a:srgbClr val="943735"/>
                </a:solidFill>
                <a:latin typeface="Calibri" pitchFamily="34" charset="0"/>
                <a:cs typeface="Calibri" pitchFamily="34" charset="0"/>
              </a:rPr>
              <a:t>κτερίσματα  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συνήθως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κοσμήματα, όπλα και 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χρηστικά σκεύη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που ήταν πάντα ανάλογα  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με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την κοινωνική θέση του</a:t>
            </a:r>
            <a:r>
              <a:rPr lang="el-GR" spc="-2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νεκρού</a:t>
            </a:r>
            <a:r>
              <a:rPr lang="en-US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Διάγραμμα ροής: Εναλλακτική διεργασία"/>
          <p:cNvSpPr/>
          <p:nvPr/>
        </p:nvSpPr>
        <p:spPr>
          <a:xfrm>
            <a:off x="827584" y="188640"/>
            <a:ext cx="1656184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el-GR" sz="2000" u="sng" spc="-505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-5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Λακκοειδείς</a:t>
            </a:r>
            <a:endParaRPr lang="el-G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419872" y="0"/>
            <a:ext cx="5112568" cy="3501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4 - Διπλωμένη γωνία"/>
          <p:cNvSpPr/>
          <p:nvPr/>
        </p:nvSpPr>
        <p:spPr>
          <a:xfrm>
            <a:off x="0" y="3573016"/>
            <a:ext cx="3384376" cy="1152128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el-GR" sz="2000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Θαλαμωτοί </a:t>
            </a:r>
            <a:r>
              <a:rPr lang="el-G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ή </a:t>
            </a:r>
            <a:r>
              <a:rPr lang="el-GR" sz="2000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θαλαμοειδείς</a:t>
            </a:r>
            <a:r>
              <a:rPr lang="el-GR" sz="2000" b="1" spc="-4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τάφοι</a:t>
            </a:r>
          </a:p>
          <a:p>
            <a:pPr marL="12700" marR="5080" algn="just">
              <a:lnSpc>
                <a:spcPct val="150000"/>
              </a:lnSpc>
            </a:pPr>
            <a:endParaRPr lang="el-G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3923928" y="3613033"/>
            <a:ext cx="4608512" cy="324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899592" y="4337720"/>
            <a:ext cx="3024336" cy="252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0" y="0"/>
            <a:ext cx="4211959" cy="36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4716016" y="260648"/>
            <a:ext cx="308959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Συστάδα </a:t>
            </a:r>
            <a:r>
              <a:rPr sz="1800" spc="-10" dirty="0">
                <a:latin typeface="Calibri"/>
                <a:cs typeface="Calibri"/>
              </a:rPr>
              <a:t>θαλαμοειδών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τάφων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5" dirty="0">
                <a:latin typeface="Calibri"/>
                <a:cs typeface="Calibri"/>
              </a:rPr>
              <a:t>στη </a:t>
            </a:r>
            <a:r>
              <a:rPr sz="1800" spc="-5" dirty="0">
                <a:latin typeface="Calibri"/>
                <a:cs typeface="Calibri"/>
              </a:rPr>
              <a:t>Βούντενη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Πατρών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5148064" y="908720"/>
            <a:ext cx="39959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2194990" y="3861048"/>
            <a:ext cx="6949010" cy="2996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 smtClean="0">
                <a:latin typeface="Calibri"/>
                <a:cs typeface="Calibri"/>
              </a:rPr>
              <a:t>Ο </a:t>
            </a:r>
            <a:r>
              <a:rPr lang="el-GR" spc="-15" dirty="0" smtClean="0">
                <a:latin typeface="Calibri"/>
                <a:cs typeface="Calibri"/>
              </a:rPr>
              <a:t>θολωτός </a:t>
            </a:r>
            <a:r>
              <a:rPr lang="el-GR" spc="-10" dirty="0" smtClean="0">
                <a:latin typeface="Calibri"/>
                <a:cs typeface="Calibri"/>
              </a:rPr>
              <a:t>τάφος ‘του Ατρέα’ </a:t>
            </a:r>
            <a:r>
              <a:rPr lang="el-GR" dirty="0" smtClean="0">
                <a:latin typeface="Calibri"/>
                <a:cs typeface="Calibri"/>
              </a:rPr>
              <a:t>στις</a:t>
            </a:r>
            <a:r>
              <a:rPr lang="el-GR" spc="95" dirty="0" smtClean="0">
                <a:latin typeface="Calibri"/>
                <a:cs typeface="Calibri"/>
              </a:rPr>
              <a:t> </a:t>
            </a:r>
            <a:r>
              <a:rPr lang="el-GR" spc="-10" dirty="0" smtClean="0">
                <a:latin typeface="Calibri"/>
                <a:cs typeface="Calibri"/>
              </a:rPr>
              <a:t>Μυκήνες</a:t>
            </a:r>
            <a:endParaRPr lang="el-GR" dirty="0">
              <a:latin typeface="Calibri"/>
              <a:cs typeface="Calibri"/>
            </a:endParaRPr>
          </a:p>
        </p:txBody>
      </p:sp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179512" y="4077072"/>
            <a:ext cx="1944216" cy="2016224"/>
          </a:xfrm>
        </p:spPr>
        <p:txBody>
          <a:bodyPr>
            <a:noAutofit/>
          </a:bodyPr>
          <a:lstStyle/>
          <a:p>
            <a:r>
              <a:rPr lang="el-GR" sz="18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Θολωτοί </a:t>
            </a:r>
            <a:r>
              <a:rPr lang="el-GR" sz="18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Τάφοι.</a:t>
            </a:r>
            <a:br>
              <a:rPr lang="el-GR" sz="18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l-GR" sz="18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l-GR" sz="18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l-GR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θάλαμο </a:t>
            </a:r>
            <a:r>
              <a:rPr lang="el-GR" sz="1800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κυκλικής κάτοψης, στεγασμένο </a:t>
            </a:r>
            <a:r>
              <a:rPr lang="el-GR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με </a:t>
            </a:r>
            <a:r>
              <a:rPr lang="el-GR" sz="1800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θόλο.</a:t>
            </a:r>
            <a:endParaRPr lang="el-GR" sz="18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1694</TotalTime>
  <Words>467</Words>
  <Application>Microsoft Office PowerPoint</Application>
  <PresentationFormat>Προβολή στην οθόνη (4:3)</PresentationFormat>
  <Paragraphs>57</Paragraphs>
  <Slides>21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Συγκέντρωση</vt:lpstr>
      <vt:lpstr>Διαφάνεια 1</vt:lpstr>
      <vt:lpstr>Η ΜΥΚΗΝΑΪΚΗ ΑΡΧΙΤΕΚΤΟΝΙΚΗ </vt:lpstr>
      <vt:lpstr>Στοά στα κυκλώπεια τείχη της Τίρυνθας </vt:lpstr>
      <vt:lpstr>Η ΜΥΚΗΝΑΪΚΗ ΑΡΧΙΤΕΚΤΟΝΙΚΗ</vt:lpstr>
      <vt:lpstr>Η ΜΥΚΗΝΑΪΚΗ ΑΡΧΙΤΕΚΤΟΝΙΚΗ</vt:lpstr>
      <vt:lpstr>Διαφάνεια 6</vt:lpstr>
      <vt:lpstr>Διαφάνεια 7</vt:lpstr>
      <vt:lpstr>Διαφάνεια 8</vt:lpstr>
      <vt:lpstr>Θολωτοί Τάφοι.   θάλαμο κυκλικής κάτοψης, στεγασμένο με θόλο.</vt:lpstr>
      <vt:lpstr>Διαφάνεια 10</vt:lpstr>
      <vt:lpstr>ΤΟΙΧΟΓΡΑΦΙΕΣ</vt:lpstr>
      <vt:lpstr>Διαφάνεια 12</vt:lpstr>
      <vt:lpstr>Διαφάνεια 13</vt:lpstr>
      <vt:lpstr>Κεραμική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user</cp:lastModifiedBy>
  <cp:revision>95</cp:revision>
  <dcterms:created xsi:type="dcterms:W3CDTF">2016-11-22T14:34:32Z</dcterms:created>
  <dcterms:modified xsi:type="dcterms:W3CDTF">2018-06-09T06:57:40Z</dcterms:modified>
</cp:coreProperties>
</file>