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65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2E42B-4D25-45B6-943E-EFAC392BB3D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47B8-67E2-4043-A164-F20C97B1CB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2339752" y="404664"/>
            <a:ext cx="4536504" cy="576064"/>
          </a:xfrm>
          <a:prstGeom prst="foldedCorner">
            <a:avLst>
              <a:gd name="adj" fmla="val 34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0000"/>
                </a:solidFill>
                <a:latin typeface="Calibri"/>
                <a:cs typeface="Calibri"/>
              </a:rPr>
              <a:t>Η </a:t>
            </a:r>
            <a:r>
              <a:rPr lang="el-GR" spc="-20" dirty="0" smtClean="0">
                <a:solidFill>
                  <a:srgbClr val="000000"/>
                </a:solidFill>
                <a:latin typeface="Calibri"/>
                <a:cs typeface="Calibri"/>
              </a:rPr>
              <a:t>ΕΠΟΧΗ </a:t>
            </a:r>
            <a:r>
              <a:rPr lang="el-GR" spc="-50" dirty="0" smtClean="0">
                <a:solidFill>
                  <a:srgbClr val="000000"/>
                </a:solidFill>
                <a:latin typeface="Calibri"/>
                <a:cs typeface="Calibri"/>
              </a:rPr>
              <a:t>ΤΟΥ </a:t>
            </a:r>
            <a:r>
              <a:rPr lang="el-GR" spc="-35" dirty="0" smtClean="0">
                <a:solidFill>
                  <a:srgbClr val="000000"/>
                </a:solidFill>
                <a:latin typeface="Calibri"/>
                <a:cs typeface="Calibri"/>
              </a:rPr>
              <a:t>ΧΑΛΚΟΥ </a:t>
            </a:r>
            <a:r>
              <a:rPr lang="el-GR" spc="-20" dirty="0" smtClean="0">
                <a:solidFill>
                  <a:srgbClr val="000000"/>
                </a:solidFill>
                <a:latin typeface="Calibri"/>
                <a:cs typeface="Calibri"/>
              </a:rPr>
              <a:t>ΣΤΟΝ ΕΛΛΑΔΙΚΟ</a:t>
            </a:r>
            <a:r>
              <a:rPr lang="el-GR" spc="85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l-GR" spc="-5" dirty="0" smtClean="0">
                <a:solidFill>
                  <a:srgbClr val="000000"/>
                </a:solidFill>
                <a:latin typeface="Calibri"/>
                <a:cs typeface="Calibri"/>
              </a:rPr>
              <a:t>ΧΩΡΟ</a:t>
            </a:r>
            <a:endParaRPr lang="el-GR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979712" y="1772816"/>
            <a:ext cx="504056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l-GR" sz="2400" b="1" spc="-5" dirty="0" smtClean="0">
                <a:solidFill>
                  <a:srgbClr val="943735"/>
                </a:solidFill>
                <a:latin typeface="Calibri" pitchFamily="34" charset="0"/>
                <a:cs typeface="Calibri" pitchFamily="34" charset="0"/>
              </a:rPr>
              <a:t>ΚΥΚΛΑΔΙΚΟΣ</a:t>
            </a:r>
            <a:r>
              <a:rPr lang="el-GR" sz="2400" b="1" spc="-60" dirty="0" smtClean="0">
                <a:solidFill>
                  <a:srgbClr val="943735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rgbClr val="943735"/>
                </a:solidFill>
                <a:latin typeface="Calibri" pitchFamily="34" charset="0"/>
                <a:cs typeface="Calibri" pitchFamily="34" charset="0"/>
              </a:rPr>
              <a:t>ΠΟΛΙΤΙΣΜΟΣ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Ραβδωτό δεξιό βέλος"/>
          <p:cNvSpPr/>
          <p:nvPr/>
        </p:nvSpPr>
        <p:spPr>
          <a:xfrm>
            <a:off x="323528" y="1772816"/>
            <a:ext cx="1187624" cy="432048"/>
          </a:xfrm>
          <a:prstGeom prst="stripedRightArrow">
            <a:avLst>
              <a:gd name="adj1" fmla="val 50000"/>
              <a:gd name="adj2" fmla="val 326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179512" y="6093296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Ενότητα 3</a:t>
            </a:r>
            <a:r>
              <a:rPr lang="el-GR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Α’ Γυμνασίου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539552" y="2708920"/>
            <a:ext cx="4392488" cy="187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/>
        </p:nvSpPr>
        <p:spPr>
          <a:xfrm>
            <a:off x="6551712" y="3764280"/>
            <a:ext cx="2592288" cy="3093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8 - Ορθογώνιο"/>
          <p:cNvSpPr/>
          <p:nvPr/>
        </p:nvSpPr>
        <p:spPr>
          <a:xfrm>
            <a:off x="179512" y="53012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Ονοματεπώνυμο: </a:t>
            </a:r>
            <a:r>
              <a:rPr lang="el-GR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Πισπιρίγκου </a:t>
            </a:r>
            <a:r>
              <a:rPr lang="el-GR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Ευθυμία</a:t>
            </a:r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/>
          <p:cNvSpPr/>
          <p:nvPr/>
        </p:nvSpPr>
        <p:spPr>
          <a:xfrm>
            <a:off x="323088" y="432816"/>
            <a:ext cx="4680204" cy="2866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4"/>
          <p:cNvSpPr txBox="1">
            <a:spLocks/>
          </p:cNvSpPr>
          <p:nvPr/>
        </p:nvSpPr>
        <p:spPr>
          <a:xfrm>
            <a:off x="5466334" y="302514"/>
            <a:ext cx="34201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93215" algn="l"/>
                <a:tab pos="2489200" algn="l"/>
              </a:tabLst>
              <a:defRPr/>
            </a:pPr>
            <a:r>
              <a:rPr kumimoji="0" lang="el-GR" b="1" i="0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>
                  <a:solidFill>
                    <a:srgbClr val="990000"/>
                  </a:solidFill>
                </a:uFill>
                <a:latin typeface="Calibri" pitchFamily="34" charset="0"/>
                <a:ea typeface="+mj-ea"/>
                <a:cs typeface="Calibri" pitchFamily="34" charset="0"/>
              </a:rPr>
              <a:t>2000-1500</a:t>
            </a:r>
            <a:r>
              <a:rPr kumimoji="0" lang="el-GR" b="1" i="0" strike="noStrike" kern="1200" cap="none" spc="-5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>
                  <a:solidFill>
                    <a:srgbClr val="990000"/>
                  </a:solidFill>
                </a:u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l-GR" b="1" i="0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>
                  <a:solidFill>
                    <a:srgbClr val="990000"/>
                  </a:solidFill>
                </a:uFill>
                <a:latin typeface="Calibri" pitchFamily="34" charset="0"/>
                <a:ea typeface="+mj-ea"/>
                <a:cs typeface="Calibri" pitchFamily="34" charset="0"/>
              </a:rPr>
              <a:t>π.Χ.: περίοδος μινωϊκής επιρροής στις Κυκλάδες.</a:t>
            </a:r>
            <a:endParaRPr kumimoji="0" lang="el-GR" b="1" i="0" strike="noStrike" kern="1200" cap="none" spc="-5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>
                <a:solidFill>
                  <a:srgbClr val="990000"/>
                </a:solidFill>
              </a:u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object 6"/>
          <p:cNvSpPr txBox="1"/>
          <p:nvPr/>
        </p:nvSpPr>
        <p:spPr>
          <a:xfrm>
            <a:off x="5562600" y="1524000"/>
            <a:ext cx="3581400" cy="14407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u="heavy" spc="-40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Φυλακωπή Μήλου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spc="16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τοιχογραφία με τα χελιδονόψαρα(1600-1500 π.Χ.)  παρουσιάζει ομοιότητες </a:t>
            </a:r>
            <a:r>
              <a:rPr lang="el-GR" b="1" spc="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αντίστοιχες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από τη </a:t>
            </a:r>
            <a:r>
              <a:rPr lang="el-GR" b="1" spc="-10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Μινωική</a:t>
            </a:r>
            <a:r>
              <a:rPr lang="el-GR" b="1" spc="2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Κρήτη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endParaRPr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4499992" y="3677411"/>
            <a:ext cx="4392548" cy="2833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258254" y="3418840"/>
            <a:ext cx="4169730" cy="2508379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b="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1450-1100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π.Χ. Οι</a:t>
            </a:r>
            <a:r>
              <a:rPr b="1" spc="-5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Κυκλάδες</a:t>
            </a:r>
            <a:endParaRPr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b="1" spc="-45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περνούν στη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μυκηναϊκή</a:t>
            </a:r>
            <a:r>
              <a:rPr b="1" spc="-4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επιρροή.</a:t>
            </a:r>
            <a:endParaRPr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 marR="52069">
              <a:lnSpc>
                <a:spcPct val="150100"/>
              </a:lnSpc>
              <a:tabLst>
                <a:tab pos="2639060" algn="l"/>
              </a:tabLst>
            </a:pPr>
            <a:r>
              <a:rPr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οικισμός </a:t>
            </a:r>
            <a:r>
              <a:rPr lang="el-GR" b="1" spc="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 Φυλακωπής Μήλου </a:t>
            </a:r>
            <a:r>
              <a:rPr b="1" spc="-5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κατά</a:t>
            </a:r>
            <a:r>
              <a:rPr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b="1" spc="-1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τον 13ο αιώνα. Οργανωμένο 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πολεοδομικό σχέδιο,</a:t>
            </a:r>
            <a:r>
              <a:rPr b="1" spc="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ύπαρξη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μυκηναϊκού</a:t>
            </a:r>
            <a:r>
              <a:rPr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μεγάρου,</a:t>
            </a:r>
            <a:r>
              <a:rPr b="1" spc="2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2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μυκηναϊκού τύπου </a:t>
            </a:r>
            <a:r>
              <a:rPr b="1" spc="-5" dirty="0" err="1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ιερό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771800" y="188640"/>
            <a:ext cx="388843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ΚΥΚΛΑΔΙΚΗ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ΤΕΧΝΗ</a:t>
            </a:r>
            <a:r>
              <a:rPr kumimoji="0" lang="el-GR" sz="2400" b="1" i="0" u="none" strike="noStrike" kern="1200" cap="none" spc="-4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-ΕΙΔΩΛΙΑ</a:t>
            </a:r>
            <a:endParaRPr kumimoji="0" lang="el-GR" sz="2400" b="1" i="0" u="none" strike="noStrike" kern="1200" cap="none" spc="-5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9230" y="674522"/>
            <a:ext cx="5459730" cy="2878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pc="-5" dirty="0">
                <a:latin typeface="Calibri" pitchFamily="34" charset="0"/>
                <a:cs typeface="Calibri" pitchFamily="34" charset="0"/>
              </a:rPr>
              <a:t>Στην </a:t>
            </a:r>
            <a:r>
              <a:rPr spc="-10" dirty="0">
                <a:latin typeface="Calibri" pitchFamily="34" charset="0"/>
                <a:cs typeface="Calibri" pitchFamily="34" charset="0"/>
              </a:rPr>
              <a:t>τέχνη του </a:t>
            </a:r>
            <a:r>
              <a:rPr spc="-5" dirty="0">
                <a:latin typeface="Calibri" pitchFamily="34" charset="0"/>
                <a:cs typeface="Calibri" pitchFamily="34" charset="0"/>
              </a:rPr>
              <a:t>Κυκλαδικού πολιτισμού κατέχουν ιδιαίτερη  </a:t>
            </a:r>
            <a:r>
              <a:rPr spc="-10" dirty="0">
                <a:latin typeface="Calibri" pitchFamily="34" charset="0"/>
                <a:cs typeface="Calibri" pitchFamily="34" charset="0"/>
              </a:rPr>
              <a:t>θέση </a:t>
            </a:r>
            <a:r>
              <a:rPr spc="-5" dirty="0">
                <a:latin typeface="Calibri" pitchFamily="34" charset="0"/>
                <a:cs typeface="Calibri" pitchFamily="34" charset="0"/>
              </a:rPr>
              <a:t>τα </a:t>
            </a:r>
            <a:r>
              <a:rPr b="1" spc="-5" dirty="0">
                <a:latin typeface="Calibri" pitchFamily="34" charset="0"/>
                <a:cs typeface="Calibri" pitchFamily="34" charset="0"/>
              </a:rPr>
              <a:t>μαρμάρινα ειδώλια </a:t>
            </a:r>
            <a:r>
              <a:rPr spc="-5" dirty="0">
                <a:latin typeface="Calibri" pitchFamily="34" charset="0"/>
                <a:cs typeface="Calibri" pitchFamily="34" charset="0"/>
              </a:rPr>
              <a:t>της Πρωτοκυκλαδικής  περιόδου </a:t>
            </a:r>
            <a:r>
              <a:rPr spc="-10" dirty="0">
                <a:latin typeface="Calibri" pitchFamily="34" charset="0"/>
                <a:cs typeface="Calibri" pitchFamily="34" charset="0"/>
              </a:rPr>
              <a:t>(3200-2000 </a:t>
            </a:r>
            <a:r>
              <a:rPr spc="-5" dirty="0">
                <a:latin typeface="Calibri" pitchFamily="34" charset="0"/>
                <a:cs typeface="Calibri" pitchFamily="34" charset="0"/>
              </a:rPr>
              <a:t>π.Χ.). Τα περισσότερα </a:t>
            </a:r>
            <a:r>
              <a:rPr spc="-10" dirty="0">
                <a:latin typeface="Calibri" pitchFamily="34" charset="0"/>
                <a:cs typeface="Calibri" pitchFamily="34" charset="0"/>
              </a:rPr>
              <a:t>απεικονίζουν  </a:t>
            </a:r>
            <a:r>
              <a:rPr b="1" spc="-5" dirty="0">
                <a:latin typeface="Calibri" pitchFamily="34" charset="0"/>
                <a:cs typeface="Calibri" pitchFamily="34" charset="0"/>
              </a:rPr>
              <a:t>γυναίκες</a:t>
            </a:r>
            <a:r>
              <a:rPr spc="-5" dirty="0">
                <a:latin typeface="Calibri" pitchFamily="34" charset="0"/>
                <a:cs typeface="Calibri" pitchFamily="34" charset="0"/>
              </a:rPr>
              <a:t>, </a:t>
            </a:r>
            <a:r>
              <a:rPr spc="-10" dirty="0">
                <a:latin typeface="Calibri" pitchFamily="34" charset="0"/>
                <a:cs typeface="Calibri" pitchFamily="34" charset="0"/>
              </a:rPr>
              <a:t>ενώ </a:t>
            </a:r>
            <a:r>
              <a:rPr spc="-5" dirty="0">
                <a:latin typeface="Calibri" pitchFamily="34" charset="0"/>
                <a:cs typeface="Calibri" pitchFamily="34" charset="0"/>
              </a:rPr>
              <a:t>μερικά απεικονίζουν και αντρικές</a:t>
            </a:r>
            <a:r>
              <a:rPr spc="335" dirty="0">
                <a:latin typeface="Calibri" pitchFamily="34" charset="0"/>
                <a:cs typeface="Calibri" pitchFamily="34" charset="0"/>
              </a:rPr>
              <a:t> </a:t>
            </a:r>
            <a:r>
              <a:rPr dirty="0">
                <a:latin typeface="Calibri" pitchFamily="34" charset="0"/>
                <a:cs typeface="Calibri" pitchFamily="34" charset="0"/>
              </a:rPr>
              <a:t>μορφές,  </a:t>
            </a:r>
            <a:r>
              <a:rPr spc="-5" dirty="0">
                <a:latin typeface="Calibri" pitchFamily="34" charset="0"/>
                <a:cs typeface="Calibri" pitchFamily="34" charset="0"/>
              </a:rPr>
              <a:t>όπως </a:t>
            </a:r>
            <a:r>
              <a:rPr b="1" spc="-10" dirty="0">
                <a:latin typeface="Calibri" pitchFamily="34" charset="0"/>
                <a:cs typeface="Calibri" pitchFamily="34" charset="0"/>
              </a:rPr>
              <a:t>μουσικούς </a:t>
            </a:r>
            <a:r>
              <a:rPr spc="-5" dirty="0">
                <a:latin typeface="Calibri" pitchFamily="34" charset="0"/>
                <a:cs typeface="Calibri" pitchFamily="34" charset="0"/>
              </a:rPr>
              <a:t>ή</a:t>
            </a:r>
            <a:r>
              <a:rPr spc="-170" dirty="0"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latin typeface="Calibri" pitchFamily="34" charset="0"/>
                <a:cs typeface="Calibri" pitchFamily="34" charset="0"/>
              </a:rPr>
              <a:t>πολεμιστές.</a:t>
            </a:r>
            <a:endParaRPr dirty="0">
              <a:latin typeface="Calibri" pitchFamily="34" charset="0"/>
              <a:cs typeface="Calibri" pitchFamily="34" charset="0"/>
            </a:endParaRPr>
          </a:p>
          <a:p>
            <a:pPr marL="12700" marR="5715" algn="just">
              <a:lnSpc>
                <a:spcPct val="150000"/>
              </a:lnSpc>
              <a:spcBef>
                <a:spcPts val="5"/>
              </a:spcBef>
            </a:pPr>
            <a:r>
              <a:rPr spc="-5" dirty="0">
                <a:latin typeface="Calibri" pitchFamily="34" charset="0"/>
                <a:cs typeface="Calibri" pitchFamily="34" charset="0"/>
              </a:rPr>
              <a:t>Οι μορφές </a:t>
            </a:r>
            <a:r>
              <a:rPr spc="-10" dirty="0">
                <a:latin typeface="Calibri" pitchFamily="34" charset="0"/>
                <a:cs typeface="Calibri" pitchFamily="34" charset="0"/>
              </a:rPr>
              <a:t>είναι </a:t>
            </a:r>
            <a:r>
              <a:rPr spc="-5" dirty="0">
                <a:latin typeface="Calibri" pitchFamily="34" charset="0"/>
                <a:cs typeface="Calibri" pitchFamily="34" charset="0"/>
              </a:rPr>
              <a:t>έντονα σχηματοποιημένες, </a:t>
            </a:r>
            <a:r>
              <a:rPr dirty="0">
                <a:latin typeface="Calibri" pitchFamily="34" charset="0"/>
                <a:cs typeface="Calibri" pitchFamily="34" charset="0"/>
              </a:rPr>
              <a:t>με </a:t>
            </a:r>
            <a:r>
              <a:rPr spc="-5" dirty="0">
                <a:latin typeface="Calibri" pitchFamily="34" charset="0"/>
                <a:cs typeface="Calibri" pitchFamily="34" charset="0"/>
              </a:rPr>
              <a:t>λίγες αλλά  χαρακτηριστικές</a:t>
            </a:r>
            <a:r>
              <a:rPr spc="-10" dirty="0">
                <a:latin typeface="Calibri" pitchFamily="34" charset="0"/>
                <a:cs typeface="Calibri" pitchFamily="34" charset="0"/>
              </a:rPr>
              <a:t> λεπτομέρειες.</a:t>
            </a:r>
            <a:endParaRPr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ject 7"/>
          <p:cNvSpPr/>
          <p:nvPr/>
        </p:nvSpPr>
        <p:spPr>
          <a:xfrm>
            <a:off x="467868" y="1124711"/>
            <a:ext cx="1008888" cy="2808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/>
          <p:cNvSpPr/>
          <p:nvPr/>
        </p:nvSpPr>
        <p:spPr>
          <a:xfrm>
            <a:off x="1836420" y="1124711"/>
            <a:ext cx="1463040" cy="3089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/>
          <p:nvPr/>
        </p:nvSpPr>
        <p:spPr>
          <a:xfrm>
            <a:off x="3131820" y="3789040"/>
            <a:ext cx="1345692" cy="30689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4500371" y="3906010"/>
            <a:ext cx="2339339" cy="29519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64323" y="3915155"/>
            <a:ext cx="1776983" cy="29428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179831" y="981455"/>
            <a:ext cx="3960876" cy="5292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2483768" y="188640"/>
            <a:ext cx="475252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ΚΥΚΛΑΔΙΚΗ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ΤΕΧΝΗ -</a:t>
            </a:r>
            <a:r>
              <a:rPr kumimoji="0" lang="el-GR" sz="2400" b="1" i="0" u="none" strike="noStrike" kern="1200" cap="none" spc="-7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ΚΕΡΑΜΙΚΗ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4291328" y="548680"/>
            <a:ext cx="4547871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859155" algn="l"/>
                <a:tab pos="1314450" algn="l"/>
                <a:tab pos="2214880" algn="l"/>
                <a:tab pos="2294255" algn="l"/>
                <a:tab pos="304419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Πήλινο  τηγανόσχημο σκεύος </a:t>
            </a:r>
            <a:r>
              <a:rPr lang="el-GR" spc="-5" dirty="0" smtClean="0"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με</a:t>
            </a:r>
            <a:r>
              <a:rPr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εγχάρακτη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παρά</a:t>
            </a:r>
            <a:r>
              <a:rPr spc="-15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ταση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pc="-15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lang="el-GR" spc="-15" dirty="0" smtClean="0">
                <a:latin typeface="Calibri" pitchFamily="34" charset="0"/>
                <a:cs typeface="Calibri" pitchFamily="34" charset="0"/>
              </a:rPr>
              <a:t>λοίου</a:t>
            </a:r>
            <a:r>
              <a:rPr spc="-5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Χαλανδριανή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 Σύρου,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Πρωτοκυκλαδική </a:t>
            </a:r>
            <a:r>
              <a:rPr spc="-5" dirty="0" smtClean="0">
                <a:latin typeface="Calibri" pitchFamily="34" charset="0"/>
                <a:cs typeface="Calibri" pitchFamily="34" charset="0"/>
              </a:rPr>
              <a:t>II</a:t>
            </a:r>
            <a:r>
              <a:rPr spc="-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latin typeface="Calibri" pitchFamily="34" charset="0"/>
                <a:cs typeface="Calibri" pitchFamily="34" charset="0"/>
              </a:rPr>
              <a:t>περίοδος</a:t>
            </a:r>
            <a:r>
              <a:rPr sz="1600" spc="-5" dirty="0">
                <a:latin typeface="Calibri" pitchFamily="34" charset="0"/>
                <a:cs typeface="Calibri" pitchFamily="34" charset="0"/>
              </a:rPr>
              <a:t>.</a:t>
            </a:r>
            <a:endParaRPr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4290695" y="1772816"/>
            <a:ext cx="4416425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pc="-5" dirty="0">
                <a:latin typeface="Calibri" pitchFamily="34" charset="0"/>
                <a:cs typeface="Calibri" pitchFamily="34" charset="0"/>
              </a:rPr>
              <a:t>Τα τηγανόσχημα σκεύη, </a:t>
            </a:r>
            <a:r>
              <a:rPr spc="-10" dirty="0">
                <a:latin typeface="Calibri" pitchFamily="34" charset="0"/>
                <a:cs typeface="Calibri" pitchFamily="34" charset="0"/>
              </a:rPr>
              <a:t>είναι </a:t>
            </a:r>
            <a:r>
              <a:rPr spc="-5" dirty="0">
                <a:latin typeface="Calibri" pitchFamily="34" charset="0"/>
                <a:cs typeface="Calibri" pitchFamily="34" charset="0"/>
              </a:rPr>
              <a:t>χαρακτηριστικά  ευρήματα </a:t>
            </a:r>
            <a:r>
              <a:rPr spc="-10" dirty="0">
                <a:latin typeface="Calibri" pitchFamily="34" charset="0"/>
                <a:cs typeface="Calibri" pitchFamily="34" charset="0"/>
              </a:rPr>
              <a:t>των </a:t>
            </a:r>
            <a:r>
              <a:rPr spc="-5" dirty="0">
                <a:latin typeface="Calibri" pitchFamily="34" charset="0"/>
                <a:cs typeface="Calibri" pitchFamily="34" charset="0"/>
              </a:rPr>
              <a:t>πρωτοκυκλαδικών τάφων.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Σε</a:t>
            </a:r>
            <a:r>
              <a:rPr spc="-1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μερικά</a:t>
            </a:r>
            <a:r>
              <a:rPr spc="-5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όπως αυτό </a:t>
            </a:r>
            <a:r>
              <a:rPr spc="-10" dirty="0" err="1" smtClean="0">
                <a:latin typeface="Calibri" pitchFamily="34" charset="0"/>
                <a:cs typeface="Calibri" pitchFamily="34" charset="0"/>
              </a:rPr>
              <a:t>απεικονίζονται</a:t>
            </a:r>
            <a:r>
              <a:rPr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latin typeface="Calibri" pitchFamily="34" charset="0"/>
                <a:cs typeface="Calibri" pitchFamily="34" charset="0"/>
              </a:rPr>
              <a:t>παραστάσεις  </a:t>
            </a:r>
            <a:r>
              <a:rPr spc="-10" dirty="0">
                <a:latin typeface="Calibri" pitchFamily="34" charset="0"/>
                <a:cs typeface="Calibri" pitchFamily="34" charset="0"/>
              </a:rPr>
              <a:t>πλοίων, που </a:t>
            </a:r>
            <a:r>
              <a:rPr spc="-5" dirty="0">
                <a:latin typeface="Calibri" pitchFamily="34" charset="0"/>
                <a:cs typeface="Calibri" pitchFamily="34" charset="0"/>
              </a:rPr>
              <a:t>είναι </a:t>
            </a:r>
            <a:r>
              <a:rPr spc="-10" dirty="0">
                <a:latin typeface="Calibri" pitchFamily="34" charset="0"/>
                <a:cs typeface="Calibri" pitchFamily="34" charset="0"/>
              </a:rPr>
              <a:t>εξαιρετικά </a:t>
            </a:r>
            <a:r>
              <a:rPr spc="-5" dirty="0">
                <a:latin typeface="Calibri" pitchFamily="34" charset="0"/>
                <a:cs typeface="Calibri" pitchFamily="34" charset="0"/>
              </a:rPr>
              <a:t>ενδιαφέρουσες,  γιατί δείχνουν  </a:t>
            </a:r>
            <a:r>
              <a:rPr spc="-10" dirty="0">
                <a:latin typeface="Calibri" pitchFamily="34" charset="0"/>
                <a:cs typeface="Calibri" pitchFamily="34" charset="0"/>
              </a:rPr>
              <a:t>τη </a:t>
            </a:r>
            <a:r>
              <a:rPr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μεγάλη  ανάπτυξη</a:t>
            </a:r>
            <a:r>
              <a:rPr spc="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και σημασία</a:t>
            </a:r>
            <a:endParaRPr dirty="0">
              <a:latin typeface="Calibri" pitchFamily="34" charset="0"/>
              <a:cs typeface="Calibri" pitchFamily="34" charset="0"/>
            </a:endParaRPr>
          </a:p>
          <a:p>
            <a:pPr marL="12700" marR="7620" indent="-635" algn="just">
              <a:lnSpc>
                <a:spcPct val="150000"/>
              </a:lnSpc>
            </a:pPr>
            <a:r>
              <a:rPr spc="-40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της ναυσιπλοΐας</a:t>
            </a:r>
            <a:r>
              <a:rPr spc="-5" dirty="0">
                <a:latin typeface="Calibri" pitchFamily="34" charset="0"/>
                <a:cs typeface="Calibri" pitchFamily="34" charset="0"/>
              </a:rPr>
              <a:t> στη </a:t>
            </a:r>
            <a:r>
              <a:rPr spc="-10" dirty="0">
                <a:latin typeface="Calibri" pitchFamily="34" charset="0"/>
                <a:cs typeface="Calibri" pitchFamily="34" charset="0"/>
              </a:rPr>
              <a:t>φάση </a:t>
            </a:r>
            <a:r>
              <a:rPr spc="-5" dirty="0">
                <a:latin typeface="Calibri" pitchFamily="34" charset="0"/>
                <a:cs typeface="Calibri" pitchFamily="34" charset="0"/>
              </a:rPr>
              <a:t>αυτή </a:t>
            </a:r>
            <a:r>
              <a:rPr spc="-10" dirty="0">
                <a:latin typeface="Calibri" pitchFamily="34" charset="0"/>
                <a:cs typeface="Calibri" pitchFamily="34" charset="0"/>
              </a:rPr>
              <a:t>του </a:t>
            </a:r>
            <a:r>
              <a:rPr spc="-5" dirty="0">
                <a:latin typeface="Calibri" pitchFamily="34" charset="0"/>
                <a:cs typeface="Calibri" pitchFamily="34" charset="0"/>
              </a:rPr>
              <a:t>Kυκλαδικού  </a:t>
            </a:r>
            <a:r>
              <a:rPr spc="-10" dirty="0">
                <a:latin typeface="Calibri" pitchFamily="34" charset="0"/>
                <a:cs typeface="Calibri" pitchFamily="34" charset="0"/>
              </a:rPr>
              <a:t>Πολιτισμού,      </a:t>
            </a:r>
            <a:r>
              <a:rPr spc="-5" dirty="0">
                <a:latin typeface="Calibri" pitchFamily="34" charset="0"/>
                <a:cs typeface="Calibri" pitchFamily="34" charset="0"/>
              </a:rPr>
              <a:t>αλλά     και    </a:t>
            </a:r>
            <a:r>
              <a:rPr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τον     </a:t>
            </a:r>
            <a:r>
              <a:rPr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τύπο    </a:t>
            </a:r>
            <a:r>
              <a:rPr spc="15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του</a:t>
            </a:r>
            <a:endParaRPr dirty="0">
              <a:latin typeface="Calibri" pitchFamily="34" charset="0"/>
              <a:cs typeface="Calibri" pitchFamily="34" charset="0"/>
            </a:endParaRPr>
          </a:p>
          <a:p>
            <a:pPr marL="12700" marR="5080" indent="-635" algn="just">
              <a:lnSpc>
                <a:spcPct val="150000"/>
              </a:lnSpc>
            </a:pPr>
            <a:r>
              <a:rPr spc="-40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πρωτοκυκλαδικού πλοίου </a:t>
            </a:r>
            <a:r>
              <a:rPr dirty="0">
                <a:latin typeface="Calibri" pitchFamily="34" charset="0"/>
                <a:cs typeface="Calibri" pitchFamily="34" charset="0"/>
              </a:rPr>
              <a:t>με </a:t>
            </a:r>
            <a:r>
              <a:rPr spc="-5" dirty="0">
                <a:latin typeface="Calibri" pitchFamily="34" charset="0"/>
                <a:cs typeface="Calibri" pitchFamily="34" charset="0"/>
              </a:rPr>
              <a:t>υψηλή </a:t>
            </a:r>
            <a:r>
              <a:rPr spc="-10" dirty="0">
                <a:latin typeface="Calibri" pitchFamily="34" charset="0"/>
                <a:cs typeface="Calibri" pitchFamily="34" charset="0"/>
              </a:rPr>
              <a:t>πλώρη </a:t>
            </a:r>
            <a:r>
              <a:rPr spc="-5" dirty="0">
                <a:latin typeface="Calibri" pitchFamily="34" charset="0"/>
                <a:cs typeface="Calibri" pitchFamily="34" charset="0"/>
              </a:rPr>
              <a:t>και  μερικές </a:t>
            </a:r>
            <a:r>
              <a:rPr spc="-10" dirty="0">
                <a:latin typeface="Calibri" pitchFamily="34" charset="0"/>
                <a:cs typeface="Calibri" pitchFamily="34" charset="0"/>
              </a:rPr>
              <a:t>φορές </a:t>
            </a:r>
            <a:r>
              <a:rPr dirty="0">
                <a:latin typeface="Calibri" pitchFamily="34" charset="0"/>
                <a:cs typeface="Calibri" pitchFamily="34" charset="0"/>
              </a:rPr>
              <a:t>και </a:t>
            </a:r>
            <a:r>
              <a:rPr spc="-5" dirty="0">
                <a:latin typeface="Calibri" pitchFamily="34" charset="0"/>
                <a:cs typeface="Calibri" pitchFamily="34" charset="0"/>
              </a:rPr>
              <a:t>υψηλή πρύμνη, κουπιά, αλλά  όχι</a:t>
            </a:r>
            <a:r>
              <a:rPr spc="-10" dirty="0">
                <a:latin typeface="Calibri" pitchFamily="34" charset="0"/>
                <a:cs typeface="Calibri" pitchFamily="34" charset="0"/>
              </a:rPr>
              <a:t> </a:t>
            </a:r>
            <a:r>
              <a:rPr spc="-5" dirty="0">
                <a:latin typeface="Calibri" pitchFamily="34" charset="0"/>
                <a:cs typeface="Calibri" pitchFamily="34" charset="0"/>
              </a:rPr>
              <a:t>πανιά.</a:t>
            </a:r>
            <a:endParaRPr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/>
          <p:cNvSpPr txBox="1">
            <a:spLocks/>
          </p:cNvSpPr>
          <p:nvPr/>
        </p:nvSpPr>
        <p:spPr>
          <a:xfrm>
            <a:off x="2889503" y="209550"/>
            <a:ext cx="336499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ΛΙΘΙΝΑ ΣΚΕΥΗ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ΚΑΙ</a:t>
            </a:r>
            <a:r>
              <a:rPr kumimoji="0" lang="el-GR" sz="2400" b="1" i="0" u="none" strike="noStrike" kern="1200" cap="none" spc="-6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ΑΓΓΕΙΑ</a:t>
            </a:r>
            <a:endParaRPr kumimoji="0" lang="el-GR" sz="2400" b="1" i="0" u="none" strike="noStrike" kern="1200" cap="none" spc="-5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611560" y="836712"/>
            <a:ext cx="3672840" cy="2054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07735" y="1269491"/>
            <a:ext cx="3276600" cy="3454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7624" y="3933056"/>
            <a:ext cx="3523488" cy="1944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834339" y="2942920"/>
            <a:ext cx="261556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Λίθινη </a:t>
            </a:r>
            <a:r>
              <a:rPr sz="1800" spc="-10" dirty="0">
                <a:latin typeface="Calibri"/>
                <a:cs typeface="Calibri"/>
              </a:rPr>
              <a:t>πυξίδα </a:t>
            </a:r>
            <a:r>
              <a:rPr sz="1800" spc="-5" dirty="0">
                <a:latin typeface="Calibri"/>
                <a:cs typeface="Calibri"/>
              </a:rPr>
              <a:t>από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στεατίτη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Νάξος, 3</a:t>
            </a:r>
            <a:r>
              <a:rPr sz="1800" spc="-7" baseline="25462" dirty="0">
                <a:latin typeface="Calibri"/>
                <a:cs typeface="Calibri"/>
              </a:rPr>
              <a:t>η</a:t>
            </a:r>
            <a:r>
              <a:rPr sz="1800" spc="209" baseline="25462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χιλιετία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546303" y="5157191"/>
            <a:ext cx="795972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392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Μαρμάρινος </a:t>
            </a:r>
            <a:r>
              <a:rPr sz="1800" spc="-5" dirty="0">
                <a:latin typeface="Calibri"/>
                <a:cs typeface="Calibri"/>
              </a:rPr>
              <a:t>κρατήρας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15" dirty="0">
                <a:latin typeface="Calibri"/>
                <a:cs typeface="Calibri"/>
              </a:rPr>
              <a:t>‘καντήλα’  </a:t>
            </a:r>
            <a:r>
              <a:rPr sz="1800" spc="-10" dirty="0">
                <a:latin typeface="Calibri"/>
                <a:cs typeface="Calibri"/>
              </a:rPr>
              <a:t>Αρχές </a:t>
            </a:r>
            <a:r>
              <a:rPr sz="1800" dirty="0">
                <a:latin typeface="Calibri"/>
                <a:cs typeface="Calibri"/>
              </a:rPr>
              <a:t>3</a:t>
            </a:r>
            <a:r>
              <a:rPr sz="1800" baseline="25462" dirty="0">
                <a:latin typeface="Calibri"/>
                <a:cs typeface="Calibri"/>
              </a:rPr>
              <a:t>ης</a:t>
            </a:r>
            <a:r>
              <a:rPr sz="1800" spc="209" baseline="25462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χιλιετίας</a:t>
            </a:r>
            <a:endParaRPr sz="1800" dirty="0">
              <a:latin typeface="Calibri"/>
              <a:cs typeface="Calibri"/>
            </a:endParaRPr>
          </a:p>
          <a:p>
            <a:pPr marL="12700" marR="428371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Μ</a:t>
            </a:r>
            <a:r>
              <a:rPr lang="el-GR" sz="1800" spc="-10" dirty="0" smtClean="0">
                <a:latin typeface="Calibri"/>
                <a:cs typeface="Calibri"/>
              </a:rPr>
              <a:t>αρμάρινη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φιάλη με </a:t>
            </a:r>
            <a:r>
              <a:rPr sz="1800" spc="-10" dirty="0">
                <a:latin typeface="Calibri"/>
                <a:cs typeface="Calibri"/>
              </a:rPr>
              <a:t>πυρήνα </a:t>
            </a:r>
            <a:r>
              <a:rPr sz="1800" spc="-20" dirty="0">
                <a:latin typeface="Calibri"/>
                <a:cs typeface="Calibri"/>
              </a:rPr>
              <a:t>κόκκινου  </a:t>
            </a:r>
            <a:r>
              <a:rPr sz="1800" spc="-10" dirty="0">
                <a:latin typeface="Calibri"/>
                <a:cs typeface="Calibri"/>
              </a:rPr>
              <a:t>χρώματος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τριπτήρα από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οψιανό.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Πάρος, </a:t>
            </a:r>
            <a:r>
              <a:rPr sz="1800" spc="-15" dirty="0">
                <a:latin typeface="Calibri"/>
                <a:cs typeface="Calibri"/>
              </a:rPr>
              <a:t>Πρωτοκυκλαδική </a:t>
            </a:r>
            <a:r>
              <a:rPr sz="1800" dirty="0">
                <a:latin typeface="Calibri"/>
                <a:cs typeface="Calibri"/>
              </a:rPr>
              <a:t>Ι, </a:t>
            </a:r>
            <a:r>
              <a:rPr sz="1800" spc="-5" dirty="0">
                <a:latin typeface="Calibri"/>
                <a:cs typeface="Calibri"/>
              </a:rPr>
              <a:t>3200-2800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π.Χ.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475656" y="260648"/>
            <a:ext cx="6469380" cy="2380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Γενικά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στην Κυκλαδική</a:t>
            </a:r>
            <a:r>
              <a:rPr sz="1800" b="1" spc="-4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τέχνη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sz="25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-Αγάπη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για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φύση, και ιδιαίτερα για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</a:t>
            </a:r>
            <a:r>
              <a:rPr sz="1800" b="1" spc="-4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θάλασσα</a:t>
            </a:r>
          </a:p>
          <a:p>
            <a:pPr marL="12700" marR="5080">
              <a:lnSpc>
                <a:spcPct val="150000"/>
              </a:lnSpc>
              <a:buChar char="-"/>
              <a:tabLst>
                <a:tab pos="177800" algn="l"/>
                <a:tab pos="1116330" algn="l"/>
                <a:tab pos="1673860" algn="l"/>
                <a:tab pos="2184400" algn="l"/>
                <a:tab pos="3506470" algn="l"/>
                <a:tab pos="4150995" algn="l"/>
                <a:tab pos="4611370" algn="l"/>
                <a:tab pos="5687695" algn="l"/>
                <a:tab pos="6167755" algn="l"/>
              </a:tabLst>
            </a:pP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Θ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έματα	από	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ην	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καθημε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ρ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ιν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	ζ</a:t>
            </a:r>
            <a:r>
              <a:rPr sz="1800" b="1" spc="-1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ω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ή,	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	ασ</a:t>
            </a:r>
            <a:r>
              <a:rPr sz="1800" b="1" spc="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χ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ολίες	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	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 δραστηριότητες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των</a:t>
            </a:r>
            <a:r>
              <a:rPr sz="1800" b="1" spc="-3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ανθρώπων</a:t>
            </a:r>
          </a:p>
          <a:p>
            <a:pPr marL="177165" indent="-164465">
              <a:lnSpc>
                <a:spcPct val="100000"/>
              </a:lnSpc>
              <a:spcBef>
                <a:spcPts val="1080"/>
              </a:spcBef>
              <a:buChar char="-"/>
              <a:tabLst>
                <a:tab pos="177800" algn="l"/>
              </a:tabLst>
            </a:pP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Ποικιλία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υλικών,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τεχνικών και εκφραστικών</a:t>
            </a:r>
            <a:r>
              <a:rPr sz="1800" b="1" spc="-1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μέσων</a:t>
            </a:r>
          </a:p>
        </p:txBody>
      </p:sp>
      <p:sp>
        <p:nvSpPr>
          <p:cNvPr id="3" name="object 5"/>
          <p:cNvSpPr/>
          <p:nvPr/>
        </p:nvSpPr>
        <p:spPr>
          <a:xfrm>
            <a:off x="4572000" y="4005071"/>
            <a:ext cx="4105655" cy="263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5"/>
          <p:cNvSpPr txBox="1"/>
          <p:nvPr/>
        </p:nvSpPr>
        <p:spPr>
          <a:xfrm>
            <a:off x="690473" y="4527930"/>
            <a:ext cx="3121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Από </a:t>
            </a:r>
            <a:r>
              <a:rPr sz="1800" b="1" spc="-1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την 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τοιχογραφία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της Άνοιξης  Ακρωτήρι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Θήρας</a:t>
            </a:r>
            <a:endParaRPr sz="1800" b="1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l-GR" sz="32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Η ΕΠΟΧΗ ΤΟΥ ΧΑΛΚΟΥ </a:t>
            </a:r>
            <a:r>
              <a:rPr lang="el-GR" sz="32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ΣΤΟΝ </a:t>
            </a:r>
            <a:r>
              <a:rPr lang="el-GR" sz="32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ΕΛΛΑΔΙΚΟ</a:t>
            </a:r>
            <a:r>
              <a:rPr lang="el-GR" sz="3200" spc="-17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ΧΩΡΟ</a:t>
            </a:r>
            <a:br>
              <a:rPr lang="el-GR" sz="32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32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3000 -1100</a:t>
            </a:r>
            <a:r>
              <a:rPr lang="el-GR" sz="3200" spc="-2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π.Χ.</a:t>
            </a:r>
            <a:endParaRPr lang="el-GR" sz="3200" dirty="0">
              <a:ln w="1905"/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ject 19"/>
          <p:cNvSpPr txBox="1"/>
          <p:nvPr/>
        </p:nvSpPr>
        <p:spPr>
          <a:xfrm>
            <a:off x="4644390" y="5157978"/>
            <a:ext cx="1369060" cy="1007744"/>
          </a:xfrm>
          <a:prstGeom prst="rect">
            <a:avLst/>
          </a:prstGeom>
          <a:solidFill>
            <a:srgbClr val="943735"/>
          </a:solidFill>
          <a:ln w="25907">
            <a:solidFill>
              <a:srgbClr val="385D8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74625" marR="104139" indent="-6413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να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ϊ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ός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τισ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ός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18"/>
          <p:cNvSpPr txBox="1"/>
          <p:nvPr/>
        </p:nvSpPr>
        <p:spPr>
          <a:xfrm>
            <a:off x="2989326" y="4293870"/>
            <a:ext cx="2952115" cy="864235"/>
          </a:xfrm>
          <a:prstGeom prst="rect">
            <a:avLst/>
          </a:prstGeom>
          <a:solidFill>
            <a:srgbClr val="E36C09"/>
          </a:solidFill>
          <a:ln w="25907">
            <a:solidFill>
              <a:srgbClr val="385D89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Μινωϊκός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πολιτισμός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14"/>
          <p:cNvSpPr txBox="1"/>
          <p:nvPr/>
        </p:nvSpPr>
        <p:spPr>
          <a:xfrm>
            <a:off x="2484882" y="3429761"/>
            <a:ext cx="3456940" cy="864235"/>
          </a:xfrm>
          <a:prstGeom prst="rect">
            <a:avLst/>
          </a:prstGeom>
          <a:solidFill>
            <a:srgbClr val="4F81BC"/>
          </a:solidFill>
          <a:ln w="25907">
            <a:solidFill>
              <a:srgbClr val="385D89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655955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Κυκλαδικός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πολιτισμός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17"/>
          <p:cNvSpPr txBox="1"/>
          <p:nvPr/>
        </p:nvSpPr>
        <p:spPr>
          <a:xfrm flipV="1">
            <a:off x="2484882" y="3068960"/>
            <a:ext cx="34569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994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ΕΠΟΧΗ</a:t>
            </a:r>
            <a:r>
              <a:rPr sz="1800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5" dirty="0" smtClean="0">
                <a:solidFill>
                  <a:srgbClr val="FFFFFF"/>
                </a:solidFill>
                <a:latin typeface="Calibri"/>
                <a:cs typeface="Calibri"/>
              </a:rPr>
              <a:t>ΤΟΥ</a:t>
            </a:r>
            <a:r>
              <a:rPr sz="1800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 smtClean="0">
                <a:solidFill>
                  <a:srgbClr val="FFFFFF"/>
                </a:solidFill>
                <a:latin typeface="Calibri"/>
                <a:cs typeface="Calibri"/>
              </a:rPr>
              <a:t>ΧΑΛΚΟΥ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5"/>
          <p:cNvSpPr/>
          <p:nvPr/>
        </p:nvSpPr>
        <p:spPr>
          <a:xfrm>
            <a:off x="2267744" y="2636913"/>
            <a:ext cx="3674078" cy="792848"/>
          </a:xfrm>
          <a:custGeom>
            <a:avLst/>
            <a:gdLst/>
            <a:ahLst/>
            <a:cxnLst/>
            <a:rect l="l" t="t" r="r" b="b"/>
            <a:pathLst>
              <a:path w="3456940" h="647700">
                <a:moveTo>
                  <a:pt x="0" y="647700"/>
                </a:moveTo>
                <a:lnTo>
                  <a:pt x="3456432" y="647700"/>
                </a:lnTo>
                <a:lnTo>
                  <a:pt x="3456432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pPr marL="789940">
              <a:lnSpc>
                <a:spcPct val="100000"/>
              </a:lnSpc>
              <a:spcBef>
                <a:spcPts val="100"/>
              </a:spcBef>
            </a:pPr>
            <a:r>
              <a:rPr lang="el-GR" spc="-15" dirty="0" smtClean="0">
                <a:solidFill>
                  <a:srgbClr val="FFFFFF"/>
                </a:solidFill>
                <a:latin typeface="Calibri"/>
                <a:cs typeface="Calibri"/>
              </a:rPr>
              <a:t>ΕΠΟΧΗ </a:t>
            </a:r>
            <a:r>
              <a:rPr lang="el-GR" spc="-35" dirty="0" smtClean="0">
                <a:solidFill>
                  <a:srgbClr val="FFFFFF"/>
                </a:solidFill>
                <a:latin typeface="Calibri"/>
                <a:cs typeface="Calibri"/>
              </a:rPr>
              <a:t>ΤΟΥ</a:t>
            </a:r>
            <a:r>
              <a:rPr lang="el-GR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l-GR" spc="-25" dirty="0" smtClean="0">
                <a:solidFill>
                  <a:srgbClr val="FFFFFF"/>
                </a:solidFill>
                <a:latin typeface="Calibri"/>
                <a:cs typeface="Calibri"/>
              </a:rPr>
              <a:t>ΧΑΛΚΟΥ</a:t>
            </a:r>
            <a:endParaRPr lang="el-GR" dirty="0">
              <a:latin typeface="Calibri"/>
              <a:cs typeface="Calibri"/>
            </a:endParaRPr>
          </a:p>
        </p:txBody>
      </p:sp>
      <p:sp>
        <p:nvSpPr>
          <p:cNvPr id="11" name="object 8"/>
          <p:cNvSpPr/>
          <p:nvPr/>
        </p:nvSpPr>
        <p:spPr>
          <a:xfrm>
            <a:off x="827584" y="2276872"/>
            <a:ext cx="7489190" cy="360039"/>
          </a:xfrm>
          <a:custGeom>
            <a:avLst/>
            <a:gdLst/>
            <a:ahLst/>
            <a:cxnLst/>
            <a:rect l="l" t="t" r="r" b="b"/>
            <a:pathLst>
              <a:path w="7489190" h="103505">
                <a:moveTo>
                  <a:pt x="7463699" y="51688"/>
                </a:moveTo>
                <a:lnTo>
                  <a:pt x="7393813" y="92455"/>
                </a:lnTo>
                <a:lnTo>
                  <a:pt x="7392797" y="96265"/>
                </a:lnTo>
                <a:lnTo>
                  <a:pt x="7396353" y="102362"/>
                </a:lnTo>
                <a:lnTo>
                  <a:pt x="7400163" y="103377"/>
                </a:lnTo>
                <a:lnTo>
                  <a:pt x="7477918" y="58038"/>
                </a:lnTo>
                <a:lnTo>
                  <a:pt x="7476490" y="58038"/>
                </a:lnTo>
                <a:lnTo>
                  <a:pt x="7476490" y="57150"/>
                </a:lnTo>
                <a:lnTo>
                  <a:pt x="7473061" y="57150"/>
                </a:lnTo>
                <a:lnTo>
                  <a:pt x="7463699" y="51688"/>
                </a:lnTo>
                <a:close/>
              </a:path>
              <a:path w="7489190" h="103505">
                <a:moveTo>
                  <a:pt x="7452813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7452813" y="58038"/>
                </a:lnTo>
                <a:lnTo>
                  <a:pt x="7463699" y="51688"/>
                </a:lnTo>
                <a:lnTo>
                  <a:pt x="7452813" y="45338"/>
                </a:lnTo>
                <a:close/>
              </a:path>
              <a:path w="7489190" h="103505">
                <a:moveTo>
                  <a:pt x="7477918" y="45338"/>
                </a:moveTo>
                <a:lnTo>
                  <a:pt x="7476490" y="45338"/>
                </a:lnTo>
                <a:lnTo>
                  <a:pt x="7476490" y="58038"/>
                </a:lnTo>
                <a:lnTo>
                  <a:pt x="7477918" y="58038"/>
                </a:lnTo>
                <a:lnTo>
                  <a:pt x="7488809" y="51688"/>
                </a:lnTo>
                <a:lnTo>
                  <a:pt x="7477918" y="45338"/>
                </a:lnTo>
                <a:close/>
              </a:path>
              <a:path w="7489190" h="103505">
                <a:moveTo>
                  <a:pt x="7473061" y="46227"/>
                </a:moveTo>
                <a:lnTo>
                  <a:pt x="7463699" y="51688"/>
                </a:lnTo>
                <a:lnTo>
                  <a:pt x="7473061" y="57150"/>
                </a:lnTo>
                <a:lnTo>
                  <a:pt x="7473061" y="46227"/>
                </a:lnTo>
                <a:close/>
              </a:path>
              <a:path w="7489190" h="103505">
                <a:moveTo>
                  <a:pt x="7476490" y="46227"/>
                </a:moveTo>
                <a:lnTo>
                  <a:pt x="7473061" y="46227"/>
                </a:lnTo>
                <a:lnTo>
                  <a:pt x="7473061" y="57150"/>
                </a:lnTo>
                <a:lnTo>
                  <a:pt x="7476490" y="57150"/>
                </a:lnTo>
                <a:lnTo>
                  <a:pt x="7476490" y="46227"/>
                </a:lnTo>
                <a:close/>
              </a:path>
              <a:path w="7489190" h="103505">
                <a:moveTo>
                  <a:pt x="7400163" y="0"/>
                </a:moveTo>
                <a:lnTo>
                  <a:pt x="7396353" y="1015"/>
                </a:lnTo>
                <a:lnTo>
                  <a:pt x="7392797" y="7112"/>
                </a:lnTo>
                <a:lnTo>
                  <a:pt x="7393813" y="10922"/>
                </a:lnTo>
                <a:lnTo>
                  <a:pt x="7463699" y="51688"/>
                </a:lnTo>
                <a:lnTo>
                  <a:pt x="7473061" y="46227"/>
                </a:lnTo>
                <a:lnTo>
                  <a:pt x="7476490" y="46227"/>
                </a:lnTo>
                <a:lnTo>
                  <a:pt x="7476490" y="45338"/>
                </a:lnTo>
                <a:lnTo>
                  <a:pt x="7477918" y="45338"/>
                </a:lnTo>
                <a:lnTo>
                  <a:pt x="740016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/>
        </p:nvSpPr>
        <p:spPr>
          <a:xfrm flipH="1">
            <a:off x="899157" y="2204864"/>
            <a:ext cx="72442" cy="288033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690473" y="1844824"/>
            <a:ext cx="95694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00000"/>
                </a:solidFill>
                <a:latin typeface="Comic Sans MS"/>
                <a:cs typeface="Comic Sans MS"/>
              </a:rPr>
              <a:t>4000</a:t>
            </a:r>
            <a:r>
              <a:rPr sz="1600" spc="-5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Comic Sans MS"/>
                <a:cs typeface="Comic Sans MS"/>
              </a:rPr>
              <a:t>π.Χ.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14" name="object 10"/>
          <p:cNvSpPr/>
          <p:nvPr/>
        </p:nvSpPr>
        <p:spPr>
          <a:xfrm flipH="1">
            <a:off x="2392681" y="2276872"/>
            <a:ext cx="45719" cy="21602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4"/>
          <p:cNvSpPr txBox="1"/>
          <p:nvPr/>
        </p:nvSpPr>
        <p:spPr>
          <a:xfrm>
            <a:off x="1984629" y="1844824"/>
            <a:ext cx="95694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00000"/>
                </a:solidFill>
                <a:latin typeface="Comic Sans MS"/>
                <a:cs typeface="Comic Sans MS"/>
              </a:rPr>
              <a:t>3000</a:t>
            </a:r>
            <a:r>
              <a:rPr sz="1600" spc="-5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Comic Sans MS"/>
                <a:cs typeface="Comic Sans MS"/>
              </a:rPr>
              <a:t>π.Χ.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16" name="object 13"/>
          <p:cNvSpPr/>
          <p:nvPr/>
        </p:nvSpPr>
        <p:spPr>
          <a:xfrm flipH="1">
            <a:off x="4139950" y="2276873"/>
            <a:ext cx="45719" cy="216024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/>
          <p:cNvSpPr txBox="1"/>
          <p:nvPr/>
        </p:nvSpPr>
        <p:spPr>
          <a:xfrm>
            <a:off x="3635896" y="1844824"/>
            <a:ext cx="95694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00000"/>
                </a:solidFill>
                <a:latin typeface="Comic Sans MS"/>
                <a:cs typeface="Comic Sans MS"/>
              </a:rPr>
              <a:t>2000</a:t>
            </a:r>
            <a:r>
              <a:rPr sz="1600" spc="-5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Comic Sans MS"/>
                <a:cs typeface="Comic Sans MS"/>
              </a:rPr>
              <a:t>π.Χ.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18" name="object 11"/>
          <p:cNvSpPr/>
          <p:nvPr/>
        </p:nvSpPr>
        <p:spPr>
          <a:xfrm>
            <a:off x="6201152" y="2276873"/>
            <a:ext cx="45719" cy="216024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6"/>
          <p:cNvSpPr txBox="1"/>
          <p:nvPr/>
        </p:nvSpPr>
        <p:spPr>
          <a:xfrm>
            <a:off x="5652120" y="1844824"/>
            <a:ext cx="9245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00000"/>
                </a:solidFill>
                <a:latin typeface="Comic Sans MS"/>
                <a:cs typeface="Comic Sans MS"/>
              </a:rPr>
              <a:t>1000</a:t>
            </a:r>
            <a:r>
              <a:rPr sz="1600" spc="-5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Comic Sans MS"/>
                <a:cs typeface="Comic Sans MS"/>
              </a:rPr>
              <a:t>π.Χ.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20" name="object 12"/>
          <p:cNvSpPr/>
          <p:nvPr/>
        </p:nvSpPr>
        <p:spPr>
          <a:xfrm>
            <a:off x="7956376" y="2276873"/>
            <a:ext cx="45719" cy="216024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7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/>
          <p:cNvSpPr txBox="1"/>
          <p:nvPr/>
        </p:nvSpPr>
        <p:spPr>
          <a:xfrm>
            <a:off x="7884368" y="1844824"/>
            <a:ext cx="395302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C00000"/>
                </a:solidFill>
                <a:latin typeface="Comic Sans MS"/>
                <a:cs typeface="Comic Sans MS"/>
              </a:rPr>
              <a:t>0</a:t>
            </a:r>
            <a:endParaRPr sz="16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spc="-1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ΚΥΚΛΑΔΙΚΟΣ</a:t>
            </a:r>
            <a:r>
              <a:rPr lang="el-GR" sz="32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spc="-1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ΠΟΛΙΤΙΣΜΟΣ</a:t>
            </a:r>
            <a:endParaRPr lang="el-GR" sz="3200" dirty="0">
              <a:ln w="1905"/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78739" y="1934666"/>
            <a:ext cx="384518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Πότε</a:t>
            </a:r>
            <a:r>
              <a:rPr sz="2400" spc="-4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;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3000-1100</a:t>
            </a:r>
            <a:r>
              <a:rPr sz="2400" b="1" spc="-10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b="1" spc="-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sz="2400" b="1" spc="-5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sz="2400" b="1" spc="-7" baseline="24305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2400" b="1" spc="-7" baseline="24305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spc="-7" baseline="24305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και</a:t>
            </a:r>
            <a:r>
              <a:rPr lang="el-GR" sz="2400" b="1" spc="-7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2</a:t>
            </a:r>
            <a:r>
              <a:rPr lang="el-GR" sz="2400" b="1" spc="-7" baseline="30000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b="1" spc="-7" dirty="0" smtClean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χιλιετία)</a:t>
            </a:r>
            <a:endParaRPr sz="2400" baseline="24305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8739" y="3397961"/>
            <a:ext cx="357505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Πού;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Στα </a:t>
            </a:r>
            <a:r>
              <a:rPr sz="2400" b="1" spc="-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νησιά των</a:t>
            </a:r>
            <a:r>
              <a:rPr sz="2400" b="1" spc="-90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b="1" spc="-5" dirty="0">
                <a:solidFill>
                  <a:srgbClr val="205868"/>
                </a:solidFill>
                <a:latin typeface="Calibri" pitchFamily="34" charset="0"/>
                <a:cs typeface="Calibri" pitchFamily="34" charset="0"/>
              </a:rPr>
              <a:t>Κυκλάδων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3851920" y="1484784"/>
            <a:ext cx="5111124" cy="4752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8 - Ορθογώνιο"/>
          <p:cNvSpPr/>
          <p:nvPr/>
        </p:nvSpPr>
        <p:spPr>
          <a:xfrm>
            <a:off x="0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spc="-5" dirty="0" smtClean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Γεωγραφική θέση </a:t>
            </a:r>
            <a:r>
              <a:rPr lang="el-GR" b="1" spc="5" dirty="0" smtClean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των </a:t>
            </a:r>
            <a:r>
              <a:rPr lang="el-GR" b="1" spc="-5" dirty="0" smtClean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Κυκλάδων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Γέφυρα</a:t>
            </a:r>
            <a:r>
              <a:rPr lang="el-GR" b="1" spc="-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μεταξύ</a:t>
            </a:r>
            <a:br>
              <a:rPr lang="el-GR" b="1" dirty="0" smtClean="0">
                <a:latin typeface="Calibri" pitchFamily="34" charset="0"/>
                <a:cs typeface="Calibri" pitchFamily="34" charset="0"/>
              </a:rPr>
            </a:b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Ηπειρωτικής Ελλάδας,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Μικράς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Ασίας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και</a:t>
            </a:r>
            <a:r>
              <a:rPr lang="el-GR" b="1" spc="-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Κρήτης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"/>
          <p:cNvSpPr txBox="1">
            <a:spLocks noGrp="1"/>
          </p:cNvSpPr>
          <p:nvPr>
            <p:ph type="title"/>
          </p:nvPr>
        </p:nvSpPr>
        <p:spPr>
          <a:xfrm>
            <a:off x="683568" y="332656"/>
            <a:ext cx="798125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Παράγοντες που </a:t>
            </a:r>
            <a:r>
              <a:rPr sz="2400" b="1" spc="-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συνέβαλαν στην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ανάπτυξη </a:t>
            </a:r>
            <a:r>
              <a:rPr sz="2400" b="1" spc="-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του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Κυκλαδικού πολιτισμού</a:t>
            </a:r>
            <a:r>
              <a:rPr sz="2400" b="1" spc="-19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3" name="object 3"/>
          <p:cNvSpPr txBox="1"/>
          <p:nvPr/>
        </p:nvSpPr>
        <p:spPr>
          <a:xfrm>
            <a:off x="78739" y="1268760"/>
            <a:ext cx="8560435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9560" indent="-27686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0195" algn="l"/>
              </a:tabLst>
            </a:pPr>
            <a:r>
              <a:rPr sz="2000" dirty="0">
                <a:latin typeface="Calibri" pitchFamily="34" charset="0"/>
                <a:cs typeface="Calibri" pitchFamily="34" charset="0"/>
              </a:rPr>
              <a:t>Η </a:t>
            </a:r>
            <a:r>
              <a:rPr sz="2000" b="1" dirty="0">
                <a:latin typeface="Calibri" pitchFamily="34" charset="0"/>
                <a:cs typeface="Calibri" pitchFamily="34" charset="0"/>
              </a:rPr>
              <a:t>γεωγραφική </a:t>
            </a:r>
            <a:r>
              <a:rPr sz="2000" b="1" spc="-5" dirty="0">
                <a:latin typeface="Calibri" pitchFamily="34" charset="0"/>
                <a:cs typeface="Calibri" pitchFamily="34" charset="0"/>
              </a:rPr>
              <a:t>θέση </a:t>
            </a:r>
            <a:r>
              <a:rPr sz="2000" dirty="0">
                <a:latin typeface="Calibri" pitchFamily="34" charset="0"/>
                <a:cs typeface="Calibri" pitchFamily="34" charset="0"/>
              </a:rPr>
              <a:t>μεταξύ </a:t>
            </a:r>
            <a:r>
              <a:rPr sz="2000" spc="-5" dirty="0">
                <a:latin typeface="Calibri" pitchFamily="34" charset="0"/>
                <a:cs typeface="Calibri" pitchFamily="34" charset="0"/>
              </a:rPr>
              <a:t>ηπειρωτικής Ελλάδας, </a:t>
            </a:r>
            <a:r>
              <a:rPr sz="2000" dirty="0">
                <a:latin typeface="Calibri" pitchFamily="34" charset="0"/>
                <a:cs typeface="Calibri" pitchFamily="34" charset="0"/>
              </a:rPr>
              <a:t>Μικράς </a:t>
            </a:r>
            <a:r>
              <a:rPr sz="2000" spc="-5" dirty="0">
                <a:latin typeface="Calibri" pitchFamily="34" charset="0"/>
                <a:cs typeface="Calibri" pitchFamily="34" charset="0"/>
              </a:rPr>
              <a:t>Ασίας</a:t>
            </a:r>
            <a:r>
              <a:rPr sz="2000" spc="-75" dirty="0">
                <a:latin typeface="Calibri" pitchFamily="34" charset="0"/>
                <a:cs typeface="Calibri" pitchFamily="34" charset="0"/>
              </a:rPr>
              <a:t> </a:t>
            </a:r>
            <a:r>
              <a:rPr sz="2000" spc="-5" dirty="0">
                <a:latin typeface="Calibri" pitchFamily="34" charset="0"/>
                <a:cs typeface="Calibri" pitchFamily="34" charset="0"/>
              </a:rPr>
              <a:t>και</a:t>
            </a:r>
            <a:endParaRPr sz="20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 pitchFamily="34" charset="0"/>
                <a:cs typeface="Calibri" pitchFamily="34" charset="0"/>
              </a:rPr>
              <a:t>Κρήτης που οδήγησε σε πρώιμη ανάπτυξη </a:t>
            </a:r>
            <a:r>
              <a:rPr sz="2000" spc="-5" dirty="0">
                <a:latin typeface="Calibri" pitchFamily="34" charset="0"/>
                <a:cs typeface="Calibri" pitchFamily="34" charset="0"/>
              </a:rPr>
              <a:t>της ναυσιπλοΐας και του</a:t>
            </a:r>
            <a:r>
              <a:rPr sz="2000" spc="-105" dirty="0">
                <a:latin typeface="Calibri" pitchFamily="34" charset="0"/>
                <a:cs typeface="Calibri" pitchFamily="34" charset="0"/>
              </a:rPr>
              <a:t> </a:t>
            </a:r>
            <a:r>
              <a:rPr sz="2000" dirty="0">
                <a:latin typeface="Calibri" pitchFamily="34" charset="0"/>
                <a:cs typeface="Calibri" pitchFamily="34" charset="0"/>
              </a:rPr>
              <a:t>εμπορίου</a:t>
            </a:r>
          </a:p>
          <a:p>
            <a:pPr marL="289560" indent="-276860">
              <a:lnSpc>
                <a:spcPct val="100000"/>
              </a:lnSpc>
              <a:spcBef>
                <a:spcPts val="2400"/>
              </a:spcBef>
              <a:buFont typeface="Wingdings"/>
              <a:buChar char=""/>
              <a:tabLst>
                <a:tab pos="290195" algn="l"/>
              </a:tabLst>
            </a:pPr>
            <a:r>
              <a:rPr sz="2000" dirty="0">
                <a:latin typeface="Calibri" pitchFamily="34" charset="0"/>
                <a:cs typeface="Calibri" pitchFamily="34" charset="0"/>
              </a:rPr>
              <a:t>Το </a:t>
            </a:r>
            <a:r>
              <a:rPr sz="2000" spc="-5" dirty="0">
                <a:latin typeface="Calibri" pitchFamily="34" charset="0"/>
                <a:cs typeface="Calibri" pitchFamily="34" charset="0"/>
              </a:rPr>
              <a:t>ήπιο</a:t>
            </a:r>
            <a:r>
              <a:rPr sz="2000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000" b="1" spc="-5" dirty="0">
                <a:latin typeface="Calibri" pitchFamily="34" charset="0"/>
                <a:cs typeface="Calibri" pitchFamily="34" charset="0"/>
              </a:rPr>
              <a:t>κλίμα</a:t>
            </a:r>
            <a:endParaRPr sz="2000" dirty="0">
              <a:latin typeface="Calibri" pitchFamily="34" charset="0"/>
              <a:cs typeface="Calibri" pitchFamily="34" charset="0"/>
            </a:endParaRPr>
          </a:p>
          <a:p>
            <a:pPr marL="289560" indent="-276860">
              <a:lnSpc>
                <a:spcPct val="100000"/>
              </a:lnSpc>
              <a:spcBef>
                <a:spcPts val="2400"/>
              </a:spcBef>
              <a:buFont typeface="Wingdings"/>
              <a:buChar char=""/>
              <a:tabLst>
                <a:tab pos="290195" algn="l"/>
              </a:tabLst>
            </a:pPr>
            <a:r>
              <a:rPr sz="2000" dirty="0">
                <a:latin typeface="Calibri" pitchFamily="34" charset="0"/>
                <a:cs typeface="Calibri" pitchFamily="34" charset="0"/>
              </a:rPr>
              <a:t>Ο</a:t>
            </a:r>
            <a:r>
              <a:rPr sz="2000" dirty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sz="2000" b="1" dirty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ορυκτός πλούτος των </a:t>
            </a:r>
            <a:r>
              <a:rPr sz="2000" b="1" spc="-5" dirty="0"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νησιών</a:t>
            </a:r>
            <a:r>
              <a:rPr sz="2000" b="1" spc="-5" dirty="0">
                <a:latin typeface="Calibri" pitchFamily="34" charset="0"/>
                <a:cs typeface="Calibri" pitchFamily="34" charset="0"/>
              </a:rPr>
              <a:t> </a:t>
            </a:r>
            <a:r>
              <a:rPr sz="2000" dirty="0">
                <a:latin typeface="Calibri" pitchFamily="34" charset="0"/>
                <a:cs typeface="Calibri" pitchFamily="34" charset="0"/>
              </a:rPr>
              <a:t>: οψιανός , μάρμαρο, </a:t>
            </a:r>
            <a:r>
              <a:rPr sz="2000" spc="-5" dirty="0">
                <a:latin typeface="Calibri" pitchFamily="34" charset="0"/>
                <a:cs typeface="Calibri" pitchFamily="34" charset="0"/>
              </a:rPr>
              <a:t>χαλκός,</a:t>
            </a:r>
            <a:r>
              <a:rPr sz="2000" spc="170" dirty="0">
                <a:latin typeface="Calibri" pitchFamily="34" charset="0"/>
                <a:cs typeface="Calibri" pitchFamily="34" charset="0"/>
              </a:rPr>
              <a:t> </a:t>
            </a:r>
            <a:r>
              <a:rPr sz="2000" dirty="0">
                <a:latin typeface="Calibri" pitchFamily="34" charset="0"/>
                <a:cs typeface="Calibri" pitchFamily="34" charset="0"/>
              </a:rPr>
              <a:t>άργυρος</a:t>
            </a:r>
          </a:p>
        </p:txBody>
      </p:sp>
      <p:sp>
        <p:nvSpPr>
          <p:cNvPr id="24" name="object 4"/>
          <p:cNvSpPr/>
          <p:nvPr/>
        </p:nvSpPr>
        <p:spPr>
          <a:xfrm>
            <a:off x="3996690" y="3501008"/>
            <a:ext cx="485140" cy="936104"/>
          </a:xfrm>
          <a:custGeom>
            <a:avLst/>
            <a:gdLst/>
            <a:ahLst/>
            <a:cxnLst/>
            <a:rect l="l" t="t" r="r" b="b"/>
            <a:pathLst>
              <a:path w="485139" h="978535">
                <a:moveTo>
                  <a:pt x="484632" y="736092"/>
                </a:moveTo>
                <a:lnTo>
                  <a:pt x="0" y="736092"/>
                </a:lnTo>
                <a:lnTo>
                  <a:pt x="242315" y="978408"/>
                </a:lnTo>
                <a:lnTo>
                  <a:pt x="484632" y="736092"/>
                </a:lnTo>
                <a:close/>
              </a:path>
              <a:path w="485139" h="978535">
                <a:moveTo>
                  <a:pt x="363474" y="0"/>
                </a:moveTo>
                <a:lnTo>
                  <a:pt x="121158" y="0"/>
                </a:lnTo>
                <a:lnTo>
                  <a:pt x="121158" y="736092"/>
                </a:lnTo>
                <a:lnTo>
                  <a:pt x="363474" y="736092"/>
                </a:lnTo>
                <a:lnTo>
                  <a:pt x="3634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object 6"/>
          <p:cNvSpPr txBox="1"/>
          <p:nvPr/>
        </p:nvSpPr>
        <p:spPr>
          <a:xfrm>
            <a:off x="2418968" y="4611115"/>
            <a:ext cx="438527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Θαλάσσια επικοινωνία  Ανάπτυξη εμπορίου  </a:t>
            </a:r>
            <a:r>
              <a:rPr sz="2400" spc="-1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Πολιτιστικές</a:t>
            </a:r>
            <a:r>
              <a:rPr sz="2400" spc="1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spc="-5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αλληλεπιδράσεις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/>
          <p:cNvSpPr txBox="1">
            <a:spLocks noGrp="1"/>
          </p:cNvSpPr>
          <p:nvPr>
            <p:ph type="title"/>
          </p:nvPr>
        </p:nvSpPr>
        <p:spPr>
          <a:xfrm>
            <a:off x="2130932" y="475640"/>
            <a:ext cx="460130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4805" algn="l"/>
              </a:tabLst>
            </a:pPr>
            <a:r>
              <a:rPr sz="2400" spc="-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3</a:t>
            </a:r>
            <a:r>
              <a:rPr sz="2400" spc="-7" baseline="2430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η</a:t>
            </a:r>
            <a:r>
              <a:rPr sz="2400" spc="345" baseline="2430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sz="2400" spc="-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χιλιετία	(3000-2000</a:t>
            </a:r>
            <a:r>
              <a:rPr sz="2400" spc="-85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π.Χ.)</a:t>
            </a:r>
          </a:p>
        </p:txBody>
      </p:sp>
      <p:sp>
        <p:nvSpPr>
          <p:cNvPr id="16" name="object 3"/>
          <p:cNvSpPr txBox="1"/>
          <p:nvPr/>
        </p:nvSpPr>
        <p:spPr>
          <a:xfrm>
            <a:off x="762304" y="1430477"/>
            <a:ext cx="7908925" cy="3901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Αυτόνομοι οικισμοί, </a:t>
            </a:r>
            <a:r>
              <a:rPr lang="el-GR" sz="2400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δεν υπάρχει κεντρική εξουσία</a:t>
            </a:r>
            <a:r>
              <a:rPr lang="el-GR" sz="24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 pitchFamily="34" charset="0"/>
                <a:cs typeface="Calibri" pitchFamily="34" charset="0"/>
              </a:rPr>
              <a:t>.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sz="33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sz="2400" spc="-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3000-2300 </a:t>
            </a:r>
            <a:r>
              <a:rPr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sz="2400" spc="-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μικροί </a:t>
            </a:r>
            <a:r>
              <a:rPr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οικισμοί, 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κοντά </a:t>
            </a:r>
            <a:r>
              <a:rPr lang="el-GR" sz="2400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στη θάλασσα</a:t>
            </a:r>
            <a:r>
              <a:rPr lang="el-GR" sz="2400" b="1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sz="33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964"/>
              </a:spcBef>
              <a:tabLst>
                <a:tab pos="1832610" algn="l"/>
                <a:tab pos="2131060" algn="l"/>
                <a:tab pos="2585720" algn="l"/>
                <a:tab pos="3853815" algn="l"/>
                <a:tab pos="5513705" algn="l"/>
                <a:tab pos="6028690" algn="l"/>
              </a:tabLst>
            </a:pPr>
            <a:r>
              <a:rPr sz="2400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230</a:t>
            </a:r>
            <a:r>
              <a:rPr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sz="2400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-20</a:t>
            </a:r>
            <a:r>
              <a:rPr sz="2400" spc="-1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οι οικισμοί βρίσκονται σε απόκρημνους</a:t>
            </a:r>
            <a:r>
              <a:rPr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</a:t>
            </a:r>
            <a:endParaRPr lang="el-GR" sz="24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964"/>
              </a:spcBef>
              <a:tabLst>
                <a:tab pos="1832610" algn="l"/>
                <a:tab pos="2131060" algn="l"/>
                <a:tab pos="2585720" algn="l"/>
                <a:tab pos="3853815" algn="l"/>
                <a:tab pos="5513705" algn="l"/>
                <a:tab pos="6028690" algn="l"/>
              </a:tabLst>
            </a:pPr>
            <a:endParaRPr lang="el-GR" sz="24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964"/>
              </a:spcBef>
              <a:tabLst>
                <a:tab pos="1832610" algn="l"/>
                <a:tab pos="2131060" algn="l"/>
                <a:tab pos="2585720" algn="l"/>
                <a:tab pos="3853815" algn="l"/>
                <a:tab pos="5513705" algn="l"/>
                <a:tab pos="6028690" algn="l"/>
              </a:tabLst>
            </a:pP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762406" y="3991736"/>
            <a:ext cx="800059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8595" algn="l"/>
                <a:tab pos="4210050" algn="l"/>
                <a:tab pos="4872990" algn="l"/>
              </a:tabLst>
            </a:pP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Π</a:t>
            </a:r>
            <a:r>
              <a:rPr lang="el-GR" sz="2400" spc="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αραθαλάσσιους λόφους ή σε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απομακρυσμένους</a:t>
            </a:r>
            <a:r>
              <a:rPr sz="2400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από </a:t>
            </a:r>
            <a:r>
              <a:rPr sz="2400" spc="-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την</a:t>
            </a:r>
            <a:r>
              <a:rPr sz="2400" spc="-4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ακτή.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Aρκετοί </a:t>
            </a:r>
            <a:r>
              <a:rPr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απ' 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αυτούς είναι οχυρωμένοι</a:t>
            </a:r>
            <a:r>
              <a:rPr lang="el-GR" sz="2400" spc="-5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5567" y="0"/>
            <a:ext cx="7056120" cy="4983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406" y="5122545"/>
            <a:ext cx="78003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Calibri"/>
                <a:cs typeface="Calibri"/>
              </a:rPr>
              <a:t>Σκάρκος </a:t>
            </a:r>
            <a:r>
              <a:rPr sz="1800" b="1" dirty="0">
                <a:latin typeface="Calibri"/>
                <a:cs typeface="Calibri"/>
              </a:rPr>
              <a:t>Ίου </a:t>
            </a:r>
            <a:r>
              <a:rPr sz="1800" dirty="0">
                <a:latin typeface="Calibri"/>
                <a:cs typeface="Calibri"/>
              </a:rPr>
              <a:t>: Ο </a:t>
            </a:r>
            <a:r>
              <a:rPr sz="1800" spc="-5" dirty="0">
                <a:latin typeface="Calibri"/>
                <a:cs typeface="Calibri"/>
              </a:rPr>
              <a:t>μεγαλύτερος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spc="-5" dirty="0">
                <a:latin typeface="Calibri"/>
                <a:cs typeface="Calibri"/>
              </a:rPr>
              <a:t>έκταση </a:t>
            </a:r>
            <a:r>
              <a:rPr sz="1800" spc="-20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καλύτερα </a:t>
            </a:r>
            <a:r>
              <a:rPr sz="1800" spc="-5" dirty="0">
                <a:latin typeface="Calibri"/>
                <a:cs typeface="Calibri"/>
              </a:rPr>
              <a:t>διατηρημένος </a:t>
            </a:r>
            <a:r>
              <a:rPr sz="1800" spc="-10" dirty="0">
                <a:latin typeface="Calibri"/>
                <a:cs typeface="Calibri"/>
              </a:rPr>
              <a:t>οικισμός </a:t>
            </a:r>
            <a:r>
              <a:rPr sz="1800" dirty="0">
                <a:latin typeface="Calibri"/>
                <a:cs typeface="Calibri"/>
              </a:rPr>
              <a:t>της  </a:t>
            </a:r>
            <a:r>
              <a:rPr sz="1800" spc="-10" dirty="0">
                <a:latin typeface="Calibri"/>
                <a:cs typeface="Calibri"/>
              </a:rPr>
              <a:t>Πρωτοκυκλαδικής </a:t>
            </a:r>
            <a:r>
              <a:rPr sz="1800" dirty="0">
                <a:latin typeface="Calibri"/>
                <a:cs typeface="Calibri"/>
              </a:rPr>
              <a:t>ΙΙ </a:t>
            </a:r>
            <a:r>
              <a:rPr sz="1800" spc="-5" dirty="0">
                <a:latin typeface="Calibri"/>
                <a:cs typeface="Calibri"/>
              </a:rPr>
              <a:t>περιόδου (2700-2400/2300 π.Χ.). </a:t>
            </a:r>
            <a:r>
              <a:rPr sz="1800" spc="5" dirty="0">
                <a:latin typeface="Calibri"/>
                <a:cs typeface="Calibri"/>
              </a:rPr>
              <a:t>Τα </a:t>
            </a:r>
            <a:r>
              <a:rPr sz="1800" spc="-5" dirty="0">
                <a:latin typeface="Calibri"/>
                <a:cs typeface="Calibri"/>
              </a:rPr>
              <a:t>ορθογώνια, εξ  </a:t>
            </a:r>
            <a:r>
              <a:rPr sz="1800" spc="-10" dirty="0">
                <a:latin typeface="Calibri"/>
                <a:cs typeface="Calibri"/>
              </a:rPr>
              <a:t>ολοκλήρου </a:t>
            </a:r>
            <a:r>
              <a:rPr sz="1800" spc="-5" dirty="0">
                <a:latin typeface="Calibri"/>
                <a:cs typeface="Calibri"/>
              </a:rPr>
              <a:t>λιθόκτιστα κτήρια περιλαμβάνουν </a:t>
            </a:r>
            <a:r>
              <a:rPr sz="1800" spc="-10" dirty="0">
                <a:latin typeface="Calibri"/>
                <a:cs typeface="Calibri"/>
              </a:rPr>
              <a:t>ισόγειο, </a:t>
            </a:r>
            <a:r>
              <a:rPr sz="1800" dirty="0">
                <a:latin typeface="Calibri"/>
                <a:cs typeface="Calibri"/>
              </a:rPr>
              <a:t>έναν </a:t>
            </a:r>
            <a:r>
              <a:rPr sz="1800" spc="-5" dirty="0">
                <a:latin typeface="Calibri"/>
                <a:cs typeface="Calibri"/>
              </a:rPr>
              <a:t>όροφο </a:t>
            </a:r>
            <a:r>
              <a:rPr sz="1800" spc="-25" dirty="0">
                <a:latin typeface="Calibri"/>
                <a:cs typeface="Calibri"/>
              </a:rPr>
              <a:t>και  </a:t>
            </a:r>
            <a:r>
              <a:rPr sz="1800" dirty="0">
                <a:latin typeface="Calibri"/>
                <a:cs typeface="Calibri"/>
              </a:rPr>
              <a:t>περιφραγμένη </a:t>
            </a:r>
            <a:r>
              <a:rPr sz="1800" spc="-20" dirty="0">
                <a:latin typeface="Calibri"/>
                <a:cs typeface="Calibri"/>
              </a:rPr>
              <a:t>αυλή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σώζονται </a:t>
            </a:r>
            <a:r>
              <a:rPr sz="1800" spc="5" dirty="0">
                <a:latin typeface="Calibri"/>
                <a:cs typeface="Calibri"/>
              </a:rPr>
              <a:t>σε </a:t>
            </a:r>
            <a:r>
              <a:rPr sz="1800" dirty="0">
                <a:latin typeface="Calibri"/>
                <a:cs typeface="Calibri"/>
              </a:rPr>
              <a:t>ύψος </a:t>
            </a:r>
            <a:r>
              <a:rPr sz="1800" spc="-5" dirty="0">
                <a:latin typeface="Calibri"/>
                <a:cs typeface="Calibri"/>
              </a:rPr>
              <a:t>3-4 μέτρων!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10" dirty="0">
                <a:latin typeface="Calibri"/>
                <a:cs typeface="Calibri"/>
              </a:rPr>
              <a:t>κυκλοφορία </a:t>
            </a:r>
            <a:r>
              <a:rPr sz="1800" spc="5" dirty="0">
                <a:latin typeface="Calibri"/>
                <a:cs typeface="Calibri"/>
              </a:rPr>
              <a:t>στον  </a:t>
            </a:r>
            <a:r>
              <a:rPr sz="1800" spc="-10" dirty="0">
                <a:latin typeface="Calibri"/>
                <a:cs typeface="Calibri"/>
              </a:rPr>
              <a:t>οικισμό διευκολύνουν </a:t>
            </a:r>
            <a:r>
              <a:rPr sz="1800" spc="-5" dirty="0">
                <a:latin typeface="Calibri"/>
                <a:cs typeface="Calibri"/>
              </a:rPr>
              <a:t>δρόμοι, πλάτους 1-2 μέτρων, αλλά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τετράπλευρες  </a:t>
            </a:r>
            <a:r>
              <a:rPr sz="1800" spc="-10" dirty="0">
                <a:latin typeface="Calibri"/>
                <a:cs typeface="Calibri"/>
              </a:rPr>
              <a:t>κοινόχρηστες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πλατείες.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0347" y="332231"/>
            <a:ext cx="6669024" cy="4177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78509" y="5013176"/>
            <a:ext cx="774636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Καστρί Σύρου, </a:t>
            </a:r>
            <a:r>
              <a:rPr sz="1800" dirty="0">
                <a:latin typeface="Calibri"/>
                <a:cs typeface="Calibri"/>
              </a:rPr>
              <a:t>2400-2000 </a:t>
            </a:r>
            <a:r>
              <a:rPr sz="1800" spc="-10" dirty="0">
                <a:latin typeface="Calibri"/>
                <a:cs typeface="Calibri"/>
              </a:rPr>
              <a:t>(Πρωτοκυκλαδική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ΙΙΙ)</a:t>
            </a: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Οχυρωμένος </a:t>
            </a:r>
            <a:r>
              <a:rPr sz="1800" spc="-10" dirty="0">
                <a:latin typeface="Calibri"/>
                <a:cs typeface="Calibri"/>
              </a:rPr>
              <a:t>οικισμός </a:t>
            </a:r>
            <a:r>
              <a:rPr sz="1800" dirty="0">
                <a:latin typeface="Calibri"/>
                <a:cs typeface="Calibri"/>
              </a:rPr>
              <a:t>σε </a:t>
            </a:r>
            <a:r>
              <a:rPr sz="1800" spc="-15" dirty="0">
                <a:latin typeface="Calibri"/>
                <a:cs typeface="Calibri"/>
              </a:rPr>
              <a:t>κορυφή </a:t>
            </a:r>
            <a:r>
              <a:rPr sz="1800" spc="-10" dirty="0">
                <a:latin typeface="Calibri"/>
                <a:cs typeface="Calibri"/>
              </a:rPr>
              <a:t>απόκρημνου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λόφου.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Σπίτα μικρά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πυκνοκτισμένα, </a:t>
            </a:r>
            <a:r>
              <a:rPr sz="1800" spc="-15" dirty="0">
                <a:latin typeface="Calibri"/>
                <a:cs typeface="Calibri"/>
              </a:rPr>
              <a:t>κάποια </a:t>
            </a:r>
            <a:r>
              <a:rPr sz="1800" spc="-5" dirty="0">
                <a:latin typeface="Calibri"/>
                <a:cs typeface="Calibri"/>
              </a:rPr>
              <a:t>από </a:t>
            </a:r>
            <a:r>
              <a:rPr sz="1800" spc="-10" dirty="0">
                <a:latin typeface="Calibri"/>
                <a:cs typeface="Calibri"/>
              </a:rPr>
              <a:t>αυτά </a:t>
            </a:r>
            <a:r>
              <a:rPr sz="1800" spc="-15" dirty="0">
                <a:latin typeface="Calibri"/>
                <a:cs typeface="Calibri"/>
              </a:rPr>
              <a:t>ακουμπούν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spc="-15" dirty="0">
                <a:latin typeface="Calibri"/>
                <a:cs typeface="Calibri"/>
              </a:rPr>
              <a:t>εσωτερικό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τείχος.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130932" y="188640"/>
            <a:ext cx="431327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4805" algn="l"/>
              </a:tabLst>
              <a:defRPr/>
            </a:pP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2</a:t>
            </a:r>
            <a:r>
              <a:rPr kumimoji="0" lang="el-GR" sz="2400" b="1" i="0" u="none" strike="noStrike" kern="1200" cap="none" spc="-7" normalizeH="0" baseline="24305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η</a:t>
            </a:r>
            <a:r>
              <a:rPr kumimoji="0" lang="el-GR" sz="2400" b="1" i="0" u="none" strike="noStrike" kern="1200" cap="none" spc="345" normalizeH="0" baseline="24305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χιλιετία	(2000-1100</a:t>
            </a:r>
            <a:r>
              <a:rPr kumimoji="0" lang="el-GR" sz="24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π.Χ.)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747090" y="692697"/>
            <a:ext cx="7649819" cy="39164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-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Εμπορική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δραστηριότητα, μεγάλη ανάπτυξη,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οικισμοί</a:t>
            </a:r>
            <a:r>
              <a:rPr kumimoji="0" lang="el-GR" sz="2400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με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-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πολεοδομικό σχεδιασμό και </a:t>
            </a:r>
            <a:r>
              <a:rPr lang="el-GR" sz="2400" spc="-5" dirty="0" smtClean="0">
                <a:latin typeface="Calibri" pitchFamily="34" charset="0"/>
                <a:cs typeface="Calibri" pitchFamily="34" charset="0"/>
              </a:rPr>
              <a:t>«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αστικά</a:t>
            </a:r>
            <a:r>
              <a:rPr lang="el-GR" sz="2400" spc="-5" dirty="0" smtClean="0">
                <a:latin typeface="Calibri" pitchFamily="34" charset="0"/>
                <a:cs typeface="Calibri" pitchFamily="34" charset="0"/>
              </a:rPr>
              <a:t>»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χαρακτηριστικά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288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2000-1500/1450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: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Οι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Κυκλάδες </a:t>
            </a:r>
            <a:r>
              <a:rPr kumimoji="0" lang="el-GR" sz="24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βρίσκονται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στη</a:t>
            </a:r>
            <a:r>
              <a:rPr kumimoji="0" lang="el-GR" sz="2400" b="0" i="0" u="none" strike="noStrike" kern="120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μινωϊκή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σφαίρα</a:t>
            </a:r>
            <a:r>
              <a:rPr kumimoji="0" lang="el-GR" sz="24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επιρροής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Οικισμός Ακρωτηρίου</a:t>
            </a:r>
            <a:r>
              <a:rPr kumimoji="0" lang="el-GR" sz="24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Θήρας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288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1450-1100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: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Οι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Κυκλάδες, όπως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και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η Κρήτη,</a:t>
            </a:r>
            <a:r>
              <a:rPr kumimoji="0" lang="el-GR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περνούν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στη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μυκηναϊκή σφαίρα</a:t>
            </a:r>
            <a:r>
              <a:rPr kumimoji="0" lang="el-GR" sz="2400" b="0" i="0" u="none" strike="noStrike" kern="120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επιρροής.</a:t>
            </a:r>
          </a:p>
          <a:p>
            <a:pPr marL="27305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Οικισμοί Φυλακωπής Μήλου, Αγίας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Ειρήνης</a:t>
            </a:r>
            <a:r>
              <a:rPr kumimoji="0" lang="el-GR" sz="2400" b="1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l-GR" sz="24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Κέας</a:t>
            </a:r>
            <a:endParaRPr kumimoji="0" lang="el-GR" sz="2400" b="1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l-GR" sz="2400" spc="-5" dirty="0" smtClean="0">
                <a:solidFill>
                  <a:schemeClr val="accent1">
                    <a:lumMod val="75000"/>
                  </a:schemeClr>
                </a:solidFill>
                <a:effectLst/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Οικισμός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ffectLst/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στο </a:t>
            </a:r>
            <a:r>
              <a:rPr lang="el-GR" sz="2400" spc="-5" dirty="0" smtClean="0">
                <a:solidFill>
                  <a:schemeClr val="accent1">
                    <a:lumMod val="75000"/>
                  </a:schemeClr>
                </a:solidFill>
                <a:effectLst/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Ακρωτήρι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ffectLst/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της Θήρας-περίοδος μινωϊκής</a:t>
            </a:r>
            <a:r>
              <a:rPr lang="el-GR" sz="2400" spc="-125" dirty="0" smtClean="0">
                <a:solidFill>
                  <a:schemeClr val="accent1">
                    <a:lumMod val="75000"/>
                  </a:schemeClr>
                </a:solidFill>
                <a:effectLst/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ffectLst/>
                <a:uFill>
                  <a:solidFill>
                    <a:srgbClr val="990000"/>
                  </a:solidFill>
                </a:uFill>
                <a:latin typeface="Calibri" pitchFamily="34" charset="0"/>
                <a:cs typeface="Calibri" pitchFamily="34" charset="0"/>
              </a:rPr>
              <a:t>επιρροής</a:t>
            </a:r>
            <a:endParaRPr lang="el-GR" sz="240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467544" y="980728"/>
            <a:ext cx="4932040" cy="273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/>
          <p:nvPr/>
        </p:nvSpPr>
        <p:spPr>
          <a:xfrm>
            <a:off x="4139952" y="4005064"/>
            <a:ext cx="4392168" cy="2852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1082</TotalTime>
  <Words>593</Words>
  <Application>Microsoft Office PowerPoint</Application>
  <PresentationFormat>Προβολή στην οθόνη (4:3)</PresentationFormat>
  <Paragraphs>85</Paragraphs>
  <Slides>14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Συγκέντρωση</vt:lpstr>
      <vt:lpstr>Διαφάνεια 1</vt:lpstr>
      <vt:lpstr> Η ΕΠΟΧΗ ΤΟΥ ΧΑΛΚΟΥ ΣΤΟΝ ΕΛΛΑΔΙΚΟ ΧΩΡΟ 3000 -1100 π.Χ.</vt:lpstr>
      <vt:lpstr>ΚΥΚΛΑΔΙΚΟΣ ΠΟΛΙΤΙΣΜΟΣ</vt:lpstr>
      <vt:lpstr>Παράγοντες που συνέβαλαν στην ανάπτυξη του Κυκλαδικού πολιτισμού :</vt:lpstr>
      <vt:lpstr>3η χιλιετία (3000-2000 π.Χ.)</vt:lpstr>
      <vt:lpstr>Διαφάνεια 6</vt:lpstr>
      <vt:lpstr>Διαφάνεια 7</vt:lpstr>
      <vt:lpstr>Διαφάνεια 8</vt:lpstr>
      <vt:lpstr>Οικισμός στο Ακρωτήρι της Θήρας-περίοδος μινωϊκής επιρροής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</dc:creator>
  <cp:lastModifiedBy>euthimia</cp:lastModifiedBy>
  <cp:revision>87</cp:revision>
  <dcterms:created xsi:type="dcterms:W3CDTF">2016-11-22T14:34:32Z</dcterms:created>
  <dcterms:modified xsi:type="dcterms:W3CDTF">2018-07-02T10:38:21Z</dcterms:modified>
</cp:coreProperties>
</file>