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65" r:id="rId3"/>
    <p:sldId id="259" r:id="rId4"/>
    <p:sldId id="274" r:id="rId5"/>
    <p:sldId id="264" r:id="rId6"/>
    <p:sldId id="266" r:id="rId7"/>
    <p:sldId id="267" r:id="rId8"/>
    <p:sldId id="275" r:id="rId9"/>
    <p:sldId id="276" r:id="rId10"/>
    <p:sldId id="278" r:id="rId11"/>
    <p:sldId id="277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72" d="100"/>
          <a:sy n="72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2E42B-4D25-45B6-943E-EFAC392BB3D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B47B8-67E2-4043-A164-F20C97B1CBC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Διπλωμένη γωνία"/>
          <p:cNvSpPr/>
          <p:nvPr/>
        </p:nvSpPr>
        <p:spPr>
          <a:xfrm>
            <a:off x="2411760" y="1412776"/>
            <a:ext cx="4536504" cy="576064"/>
          </a:xfrm>
          <a:prstGeom prst="foldedCorner">
            <a:avLst>
              <a:gd name="adj" fmla="val 34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l-GR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ΔΙΔΑΚΤΙΚΗ ΤΗΣ ΙΣΤΟΡΙΑΣ</a:t>
            </a:r>
            <a:endParaRPr lang="el-GR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547664" y="2852936"/>
            <a:ext cx="622818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Ο </a:t>
            </a:r>
            <a:r>
              <a:rPr lang="el-GR" sz="2400" b="1" spc="-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ΙΟΥΣΤΙΝΙΑΝΟΣ ΚΑΙ ΤΟ ΕΡΓΟ</a:t>
            </a:r>
            <a:r>
              <a:rPr lang="el-GR" sz="2400" b="1" spc="-7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ΤΟΥ</a:t>
            </a:r>
            <a:endParaRPr lang="el-GR" sz="24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- Ραβδωτό δεξιό βέλος"/>
          <p:cNvSpPr/>
          <p:nvPr/>
        </p:nvSpPr>
        <p:spPr>
          <a:xfrm>
            <a:off x="251520" y="2924944"/>
            <a:ext cx="1187624" cy="432048"/>
          </a:xfrm>
          <a:prstGeom prst="stripedRightArrow">
            <a:avLst>
              <a:gd name="adj1" fmla="val 50000"/>
              <a:gd name="adj2" fmla="val 3265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0" y="436510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Ονοματεπώνυμο: Πισπιρίγκου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Ευθυμία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79512" y="5661248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Ενότητα 10</a:t>
            </a:r>
            <a:r>
              <a:rPr lang="el-GR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η</a:t>
            </a: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Β΄ Γυμνασίου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50" y="115570"/>
            <a:ext cx="89281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Εικόνα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29472" cy="4941168"/>
          </a:xfrm>
          <a:prstGeom prst="rect">
            <a:avLst/>
          </a:prstGeom>
          <a:noFill/>
        </p:spPr>
      </p:pic>
      <p:pic>
        <p:nvPicPr>
          <p:cNvPr id="3075" name="Picture 3" descr="C:\Users\user\Desktop\Εικόνα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7075" y="2969568"/>
            <a:ext cx="4626925" cy="3888432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Ο </a:t>
            </a:r>
            <a:r>
              <a:rPr lang="el-GR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Κωνσταντίνος προσφέρει </a:t>
            </a:r>
            <a:r>
              <a:rPr lang="el-GR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την </a:t>
            </a:r>
            <a:r>
              <a:rPr lang="el-GR" b="1" spc="-1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Πόλη </a:t>
            </a:r>
            <a:r>
              <a:rPr lang="el-GR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και </a:t>
            </a:r>
            <a:r>
              <a:rPr lang="el-GR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ο  </a:t>
            </a:r>
            <a:r>
              <a:rPr lang="el-GR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Ιουστινιανός </a:t>
            </a:r>
            <a:r>
              <a:rPr lang="el-GR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την </a:t>
            </a:r>
            <a:r>
              <a:rPr lang="el-GR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Αγία</a:t>
            </a:r>
            <a:r>
              <a:rPr lang="el-GR" b="1" spc="-1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Σοφία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79512" y="0"/>
            <a:ext cx="8748464" cy="9361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5080" indent="22860">
              <a:lnSpc>
                <a:spcPct val="100000"/>
              </a:lnSpc>
              <a:spcBef>
                <a:spcPts val="100"/>
              </a:spcBef>
            </a:pPr>
            <a:r>
              <a:rPr lang="el-GR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Πρώιμη βυζαντινή  περίοδος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pc="-2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l-GR" spc="-250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ος</a:t>
            </a:r>
            <a:r>
              <a:rPr lang="el-GR" spc="-2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pc="-375" baseline="2898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l-GR" spc="-254" baseline="2898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αιώνας. </a:t>
            </a:r>
          </a:p>
          <a:p>
            <a:pPr marL="12700" marR="5080" indent="22860">
              <a:lnSpc>
                <a:spcPct val="100000"/>
              </a:lnSpc>
              <a:spcBef>
                <a:spcPts val="100"/>
              </a:spcBef>
            </a:pP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Από τους </a:t>
            </a:r>
            <a:r>
              <a:rPr lang="el-GR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σημαντικότερους 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ηγέτες </a:t>
            </a:r>
            <a:r>
              <a:rPr lang="el-GR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(αυτοκράτορες)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αυτής της  εποχής </a:t>
            </a:r>
            <a:r>
              <a:rPr lang="el-GR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είναι </a:t>
            </a:r>
            <a:r>
              <a:rPr lang="el-G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ο </a:t>
            </a:r>
            <a:r>
              <a:rPr lang="el-GR" b="1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ΙΟΥΣΤΙΝΙΑΝΟΣ </a:t>
            </a:r>
            <a:r>
              <a:rPr lang="el-GR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Α΄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(527-565)</a:t>
            </a:r>
            <a:r>
              <a:rPr lang="el-G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και η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σύζυγός του </a:t>
            </a:r>
            <a:r>
              <a:rPr lang="el-GR" b="1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ΘΕΟΔΩΡΑ.</a:t>
            </a:r>
            <a:endParaRPr lang="el-G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2411760" y="980728"/>
            <a:ext cx="4176464" cy="4104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5"/>
          <p:cNvSpPr/>
          <p:nvPr/>
        </p:nvSpPr>
        <p:spPr>
          <a:xfrm>
            <a:off x="0" y="2636913"/>
            <a:ext cx="3203848" cy="4221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"/>
          <p:cNvSpPr/>
          <p:nvPr/>
        </p:nvSpPr>
        <p:spPr>
          <a:xfrm>
            <a:off x="5940152" y="2681239"/>
            <a:ext cx="3203848" cy="41767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8509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200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Το </a:t>
            </a:r>
            <a:r>
              <a:rPr lang="el-GR" sz="3200" spc="-1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πολιτικό πρόγραμμα </a:t>
            </a:r>
            <a:r>
              <a:rPr lang="el-GR" sz="3200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του  </a:t>
            </a:r>
            <a:r>
              <a:rPr lang="el-GR" sz="3200" spc="-1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Ιουστινιανού</a:t>
            </a:r>
            <a:endParaRPr lang="el-GR" sz="320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1268760"/>
            <a:ext cx="9144000" cy="18088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marL="369570" indent="-356870">
              <a:lnSpc>
                <a:spcPct val="100000"/>
              </a:lnSpc>
              <a:spcBef>
                <a:spcPts val="2100"/>
              </a:spcBef>
              <a:buSzPct val="98750"/>
              <a:buFont typeface="Arial"/>
              <a:buChar char="•"/>
              <a:tabLst>
                <a:tab pos="369570" algn="l"/>
              </a:tabLst>
            </a:pPr>
            <a:r>
              <a:rPr lang="el-GR" spc="-5" dirty="0" smtClean="0"/>
              <a:t>Ένα</a:t>
            </a:r>
            <a:r>
              <a:rPr lang="el-GR" spc="-30" dirty="0" smtClean="0"/>
              <a:t> </a:t>
            </a:r>
            <a:r>
              <a:rPr lang="el-GR" spc="-5" dirty="0" smtClean="0"/>
              <a:t>κράτος</a:t>
            </a:r>
            <a:endParaRPr lang="el-GR" dirty="0" smtClean="0"/>
          </a:p>
          <a:p>
            <a:pPr marL="369570" indent="-356870">
              <a:lnSpc>
                <a:spcPct val="100000"/>
              </a:lnSpc>
              <a:spcBef>
                <a:spcPts val="2000"/>
              </a:spcBef>
              <a:buSzPct val="98750"/>
              <a:buFont typeface="Arial"/>
              <a:buChar char="•"/>
              <a:tabLst>
                <a:tab pos="369570" algn="l"/>
              </a:tabLst>
            </a:pPr>
            <a:r>
              <a:rPr lang="el-GR" spc="-15" dirty="0" smtClean="0"/>
              <a:t>Μία</a:t>
            </a:r>
            <a:r>
              <a:rPr lang="el-GR" spc="-45" dirty="0" smtClean="0"/>
              <a:t> </a:t>
            </a:r>
            <a:r>
              <a:rPr lang="el-GR" spc="-5" dirty="0" smtClean="0"/>
              <a:t>εκκλησία</a:t>
            </a:r>
            <a:endParaRPr lang="el-GR" dirty="0" smtClean="0"/>
          </a:p>
          <a:p>
            <a:pPr marL="369570" indent="-356870">
              <a:lnSpc>
                <a:spcPct val="100000"/>
              </a:lnSpc>
              <a:spcBef>
                <a:spcPts val="1990"/>
              </a:spcBef>
              <a:buSzPct val="98750"/>
              <a:buFont typeface="Arial"/>
              <a:buChar char="•"/>
              <a:tabLst>
                <a:tab pos="369570" algn="l"/>
              </a:tabLst>
            </a:pPr>
            <a:r>
              <a:rPr lang="el-GR" spc="-15" dirty="0" smtClean="0"/>
              <a:t>Μία</a:t>
            </a:r>
            <a:r>
              <a:rPr lang="el-GR" spc="-100" dirty="0" smtClean="0"/>
              <a:t> </a:t>
            </a:r>
            <a:r>
              <a:rPr lang="el-GR" spc="-5" dirty="0" smtClean="0"/>
              <a:t>νομοθεσία</a:t>
            </a:r>
            <a:endParaRPr lang="el-GR" dirty="0" smtClean="0"/>
          </a:p>
          <a:p>
            <a:pPr marL="342900" indent="-342900" algn="just">
              <a:lnSpc>
                <a:spcPct val="150000"/>
              </a:lnSpc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6" name="2 - Τίτλος"/>
          <p:cNvSpPr txBox="1">
            <a:spLocks/>
          </p:cNvSpPr>
          <p:nvPr/>
        </p:nvSpPr>
        <p:spPr>
          <a:xfrm>
            <a:off x="2339752" y="3861048"/>
            <a:ext cx="4608512" cy="850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Στάση</a:t>
            </a:r>
            <a:r>
              <a:rPr kumimoji="0" lang="el-GR" sz="3200" b="1" i="0" u="none" strike="noStrike" kern="1200" cap="none" spc="0" normalizeH="0" noProof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του Νίκα(532)</a:t>
            </a:r>
            <a:endParaRPr kumimoji="0" lang="el-GR" sz="3200" b="1" i="0" u="none" strike="noStrike" kern="1200" cap="none" spc="0" normalizeH="0" baseline="0" noProof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555776" y="4725144"/>
            <a:ext cx="6336704" cy="186974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marL="355600" marR="19748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lang="el-GR" b="1" spc="-1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Εξέγερση </a:t>
            </a:r>
            <a:r>
              <a:rPr lang="el-GR" b="1" spc="-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των </a:t>
            </a:r>
            <a:r>
              <a:rPr lang="el-GR" b="1" spc="-1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δήμων </a:t>
            </a:r>
            <a:r>
              <a:rPr lang="el-GR" b="1" spc="-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του </a:t>
            </a:r>
            <a:r>
              <a:rPr lang="el-GR" b="1" spc="-1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Ιπποδρόμου  </a:t>
            </a:r>
            <a:r>
              <a:rPr lang="el-GR" b="1" spc="-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(πράσινοι </a:t>
            </a: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b="1" spc="-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Βένετοι-σωματεία με πολιτική ισχύ) και του λαού της  </a:t>
            </a:r>
            <a:r>
              <a:rPr lang="el-GR" b="1" spc="-1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Κωνσταντινούπολης.</a:t>
            </a:r>
            <a:endParaRPr lang="el-GR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Ο </a:t>
            </a:r>
            <a:r>
              <a:rPr lang="el-GR" b="1" spc="-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αυτοκράτορας με την συνεργασία της  συζύγου του κατέστειλε την  επανάσταση </a:t>
            </a: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και </a:t>
            </a:r>
            <a:r>
              <a:rPr lang="el-GR" b="1" spc="-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περιόρισε σημαντικά  την δύναμη των</a:t>
            </a:r>
            <a:r>
              <a:rPr lang="el-GR" b="1" spc="-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1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δήμων.</a:t>
            </a:r>
            <a:endParaRPr lang="el-GR" dirty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50" y="115570"/>
            <a:ext cx="6695440" cy="3600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77341" y="3573016"/>
            <a:ext cx="7566659" cy="328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0" y="0"/>
            <a:ext cx="5292080" cy="21723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355600" marR="29083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5600" algn="l"/>
              </a:tabLst>
            </a:pPr>
            <a:r>
              <a:rPr lang="el-GR" b="1" spc="-10" dirty="0" smtClean="0">
                <a:latin typeface="Calibri"/>
                <a:cs typeface="Calibri"/>
              </a:rPr>
              <a:t>Αγροτική Πολιτική</a:t>
            </a:r>
          </a:p>
          <a:p>
            <a:pPr marL="355600" marR="29083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55600" algn="l"/>
              </a:tabLst>
            </a:pPr>
            <a:r>
              <a:rPr lang="el-GR" spc="-10" dirty="0" smtClean="0">
                <a:latin typeface="Calibri"/>
                <a:cs typeface="Calibri"/>
              </a:rPr>
              <a:t>Προσπάθησε </a:t>
            </a:r>
            <a:r>
              <a:rPr lang="el-GR" spc="-5" dirty="0" smtClean="0">
                <a:latin typeface="Calibri"/>
                <a:cs typeface="Calibri"/>
              </a:rPr>
              <a:t>με </a:t>
            </a:r>
            <a:r>
              <a:rPr lang="el-GR" spc="-10" dirty="0" smtClean="0">
                <a:latin typeface="Calibri"/>
                <a:cs typeface="Calibri"/>
              </a:rPr>
              <a:t>αυστηρούς νόμους  </a:t>
            </a:r>
            <a:r>
              <a:rPr lang="el-GR" spc="-5" dirty="0" smtClean="0">
                <a:latin typeface="Calibri"/>
                <a:cs typeface="Calibri"/>
              </a:rPr>
              <a:t>να </a:t>
            </a:r>
            <a:r>
              <a:rPr lang="el-GR" spc="-10" dirty="0" smtClean="0">
                <a:latin typeface="Calibri"/>
                <a:cs typeface="Calibri"/>
              </a:rPr>
              <a:t>περιορίσει </a:t>
            </a:r>
            <a:r>
              <a:rPr lang="el-GR" spc="-5" dirty="0" smtClean="0">
                <a:latin typeface="Calibri"/>
                <a:cs typeface="Calibri"/>
              </a:rPr>
              <a:t>τη </a:t>
            </a:r>
            <a:r>
              <a:rPr lang="el-GR" spc="-10" dirty="0" smtClean="0">
                <a:latin typeface="Calibri"/>
                <a:cs typeface="Calibri"/>
              </a:rPr>
              <a:t>δύναμη </a:t>
            </a:r>
            <a:r>
              <a:rPr lang="el-GR" spc="-5" dirty="0" smtClean="0">
                <a:latin typeface="Calibri"/>
                <a:cs typeface="Calibri"/>
              </a:rPr>
              <a:t>των  μεγάλων </a:t>
            </a:r>
            <a:r>
              <a:rPr lang="el-GR" spc="-10" dirty="0" smtClean="0">
                <a:latin typeface="Calibri"/>
                <a:cs typeface="Calibri"/>
              </a:rPr>
              <a:t>γαιοκτημόνων και </a:t>
            </a:r>
            <a:r>
              <a:rPr lang="el-GR" spc="-5" dirty="0" smtClean="0">
                <a:latin typeface="Calibri"/>
                <a:cs typeface="Calibri"/>
              </a:rPr>
              <a:t>να  προστατεύσει τους ελεύθερους  αγρότες.</a:t>
            </a:r>
            <a:r>
              <a:rPr lang="el-GR" spc="-10" dirty="0" smtClean="0">
                <a:latin typeface="Calibri"/>
                <a:cs typeface="Calibri"/>
              </a:rPr>
              <a:t> (γιατί;)</a:t>
            </a:r>
            <a:endParaRPr lang="el-GR" dirty="0" smtClean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990"/>
              </a:spcBef>
              <a:buClr>
                <a:srgbClr val="000000"/>
              </a:buClr>
              <a:buChar char="•"/>
              <a:tabLst>
                <a:tab pos="355600" algn="l"/>
              </a:tabLst>
            </a:pPr>
            <a:r>
              <a:rPr lang="el-GR" spc="-5" dirty="0" smtClean="0">
                <a:latin typeface="Calibri"/>
                <a:cs typeface="Calibri"/>
              </a:rPr>
              <a:t>Οι ελεύθεροι αγρότες ήταν πολύ  </a:t>
            </a:r>
            <a:r>
              <a:rPr lang="el-GR" spc="-10" dirty="0" smtClean="0">
                <a:latin typeface="Calibri"/>
                <a:cs typeface="Calibri"/>
              </a:rPr>
              <a:t>χρήσιμοι </a:t>
            </a:r>
            <a:r>
              <a:rPr lang="el-GR" spc="-5" dirty="0" smtClean="0">
                <a:latin typeface="Calibri"/>
                <a:cs typeface="Calibri"/>
              </a:rPr>
              <a:t>στην </a:t>
            </a:r>
            <a:r>
              <a:rPr lang="el-GR" spc="-10" dirty="0" smtClean="0">
                <a:latin typeface="Calibri"/>
                <a:cs typeface="Calibri"/>
              </a:rPr>
              <a:t>κεντρική </a:t>
            </a:r>
            <a:r>
              <a:rPr lang="el-GR" spc="-5" dirty="0" smtClean="0">
                <a:latin typeface="Calibri"/>
                <a:cs typeface="Calibri"/>
              </a:rPr>
              <a:t>εξουσία γιατί  </a:t>
            </a:r>
            <a:r>
              <a:rPr lang="el-GR" spc="-10" dirty="0" smtClean="0">
                <a:latin typeface="Calibri"/>
                <a:cs typeface="Calibri"/>
              </a:rPr>
              <a:t>πλήρωναν</a:t>
            </a:r>
            <a:r>
              <a:rPr lang="el-GR" spc="-15" dirty="0" smtClean="0">
                <a:latin typeface="Calibri"/>
                <a:cs typeface="Calibri"/>
              </a:rPr>
              <a:t> </a:t>
            </a:r>
            <a:r>
              <a:rPr lang="el-GR" spc="-10" dirty="0" smtClean="0">
                <a:latin typeface="Calibri"/>
                <a:cs typeface="Calibri"/>
              </a:rPr>
              <a:t>φόρους.</a:t>
            </a:r>
            <a:endParaRPr lang="el-GR" dirty="0">
              <a:latin typeface="Calibri"/>
              <a:cs typeface="Calibri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0" y="2420888"/>
            <a:ext cx="5868144" cy="44371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355600" algn="l"/>
              </a:tabLst>
            </a:pPr>
            <a:r>
              <a:rPr lang="el-GR" b="1" spc="-10" dirty="0" smtClean="0">
                <a:solidFill>
                  <a:srgbClr val="FFFFFF"/>
                </a:solidFill>
                <a:latin typeface="Calibri"/>
                <a:cs typeface="Calibri"/>
              </a:rPr>
              <a:t>Εξωτερική Πολιτική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chemeClr val="bg1"/>
              </a:buClr>
              <a:tabLst>
                <a:tab pos="355600" algn="l"/>
              </a:tabLst>
            </a:pPr>
            <a:r>
              <a:rPr lang="el-GR" spc="-10" dirty="0" smtClean="0">
                <a:solidFill>
                  <a:srgbClr val="FFFFFF"/>
                </a:solidFill>
                <a:latin typeface="Calibri"/>
                <a:cs typeface="Calibri"/>
              </a:rPr>
              <a:t>Στόχος </a:t>
            </a:r>
            <a:r>
              <a:rPr lang="el-GR" dirty="0" smtClean="0">
                <a:solidFill>
                  <a:srgbClr val="FFFFFF"/>
                </a:solidFill>
                <a:latin typeface="Calibri"/>
                <a:cs typeface="Calibri"/>
              </a:rPr>
              <a:t>η </a:t>
            </a:r>
            <a:r>
              <a:rPr lang="el-GR" spc="-5" dirty="0" smtClean="0">
                <a:solidFill>
                  <a:srgbClr val="FFFFFF"/>
                </a:solidFill>
                <a:latin typeface="Calibri"/>
                <a:cs typeface="Calibri"/>
              </a:rPr>
              <a:t>αποκατάσταση της  </a:t>
            </a:r>
            <a:r>
              <a:rPr lang="el-GR" spc="-10" dirty="0" smtClean="0">
                <a:solidFill>
                  <a:srgbClr val="FFFFFF"/>
                </a:solidFill>
                <a:latin typeface="Calibri"/>
                <a:cs typeface="Calibri"/>
              </a:rPr>
              <a:t>Ρωμαϊκής </a:t>
            </a:r>
            <a:r>
              <a:rPr lang="el-GR" spc="-5" dirty="0" smtClean="0">
                <a:solidFill>
                  <a:srgbClr val="FFFFFF"/>
                </a:solidFill>
                <a:latin typeface="Calibri"/>
                <a:cs typeface="Calibri"/>
              </a:rPr>
              <a:t>αυτοκρατορίας, 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chemeClr val="bg1"/>
              </a:buClr>
              <a:tabLst>
                <a:tab pos="355600" algn="l"/>
              </a:tabLst>
            </a:pPr>
            <a:r>
              <a:rPr lang="el-GR" spc="-5" dirty="0" smtClean="0">
                <a:solidFill>
                  <a:srgbClr val="FFFFFF"/>
                </a:solidFill>
                <a:latin typeface="Calibri"/>
                <a:cs typeface="Calibri"/>
              </a:rPr>
              <a:t>κυρίως  στη</a:t>
            </a:r>
            <a:r>
              <a:rPr lang="el-GR" spc="-10" dirty="0" smtClean="0">
                <a:solidFill>
                  <a:srgbClr val="FFFFFF"/>
                </a:solidFill>
                <a:latin typeface="Calibri"/>
                <a:cs typeface="Calibri"/>
              </a:rPr>
              <a:t> Δύση.</a:t>
            </a:r>
            <a:endParaRPr lang="el-GR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90"/>
              </a:spcBef>
              <a:buClr>
                <a:schemeClr val="bg1"/>
              </a:buClr>
              <a:tabLst>
                <a:tab pos="355600" algn="l"/>
              </a:tabLst>
            </a:pPr>
            <a:r>
              <a:rPr lang="el-GR" spc="-10" dirty="0" smtClean="0">
                <a:solidFill>
                  <a:srgbClr val="FFFFFF"/>
                </a:solidFill>
                <a:latin typeface="Calibri"/>
                <a:cs typeface="Calibri"/>
              </a:rPr>
              <a:t>Αντιμετώπισε </a:t>
            </a:r>
            <a:r>
              <a:rPr lang="el-GR" dirty="0" smtClean="0">
                <a:solidFill>
                  <a:srgbClr val="FFFFFF"/>
                </a:solidFill>
                <a:latin typeface="Calibri"/>
                <a:cs typeface="Calibri"/>
              </a:rPr>
              <a:t>με </a:t>
            </a:r>
            <a:r>
              <a:rPr lang="el-GR" spc="-10" dirty="0" smtClean="0">
                <a:solidFill>
                  <a:srgbClr val="FFFFFF"/>
                </a:solidFill>
                <a:latin typeface="Calibri"/>
                <a:cs typeface="Calibri"/>
              </a:rPr>
              <a:t>επιτυχία</a:t>
            </a:r>
            <a:r>
              <a:rPr lang="el-GR" spc="-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pc="-5" dirty="0" smtClean="0">
                <a:solidFill>
                  <a:srgbClr val="FFFFFF"/>
                </a:solidFill>
                <a:latin typeface="Calibri"/>
                <a:cs typeface="Calibri"/>
              </a:rPr>
              <a:t>τους:</a:t>
            </a:r>
            <a:endParaRPr lang="el-GR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Char char="•"/>
              <a:tabLst>
                <a:tab pos="355600" algn="l"/>
              </a:tabLst>
            </a:pPr>
            <a:r>
              <a:rPr lang="el-GR" spc="-5" dirty="0" smtClean="0">
                <a:solidFill>
                  <a:srgbClr val="FFFFFF"/>
                </a:solidFill>
                <a:latin typeface="Calibri"/>
                <a:cs typeface="Calibri"/>
              </a:rPr>
              <a:t>Βάνδαλους (Β.</a:t>
            </a:r>
            <a:r>
              <a:rPr lang="el-GR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pc="-10" dirty="0" smtClean="0">
                <a:solidFill>
                  <a:srgbClr val="FFFFFF"/>
                </a:solidFill>
                <a:latin typeface="Calibri"/>
                <a:cs typeface="Calibri"/>
              </a:rPr>
              <a:t>Αφρική)</a:t>
            </a:r>
            <a:endParaRPr lang="el-GR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Char char="•"/>
              <a:tabLst>
                <a:tab pos="355600" algn="l"/>
              </a:tabLst>
            </a:pPr>
            <a:r>
              <a:rPr lang="el-GR" spc="-10" dirty="0" smtClean="0">
                <a:solidFill>
                  <a:srgbClr val="FFFFFF"/>
                </a:solidFill>
                <a:latin typeface="Calibri"/>
                <a:cs typeface="Calibri"/>
              </a:rPr>
              <a:t>Οστρογότθους</a:t>
            </a:r>
            <a:r>
              <a:rPr lang="el-GR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pc="-5" dirty="0" smtClean="0">
                <a:solidFill>
                  <a:srgbClr val="FFFFFF"/>
                </a:solidFill>
                <a:latin typeface="Calibri"/>
                <a:cs typeface="Calibri"/>
              </a:rPr>
              <a:t>(Ιταλία)</a:t>
            </a:r>
            <a:endParaRPr lang="el-GR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Char char="•"/>
              <a:tabLst>
                <a:tab pos="355600" algn="l"/>
              </a:tabLst>
            </a:pPr>
            <a:r>
              <a:rPr lang="el-GR" spc="-10" dirty="0" smtClean="0">
                <a:solidFill>
                  <a:srgbClr val="FFFFFF"/>
                </a:solidFill>
                <a:latin typeface="Calibri"/>
                <a:cs typeface="Calibri"/>
              </a:rPr>
              <a:t>Βησιγότθοι</a:t>
            </a:r>
            <a:r>
              <a:rPr lang="el-GR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pc="-5" dirty="0" smtClean="0">
                <a:solidFill>
                  <a:srgbClr val="FFFFFF"/>
                </a:solidFill>
                <a:latin typeface="Calibri"/>
                <a:cs typeface="Calibri"/>
              </a:rPr>
              <a:t>(Ισπανία)</a:t>
            </a: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tabLst>
                <a:tab pos="355600" algn="l"/>
              </a:tabLst>
            </a:pPr>
            <a:r>
              <a:rPr lang="el-GR" b="1" spc="-5" dirty="0" smtClean="0">
                <a:latin typeface="Calibri"/>
                <a:cs typeface="Calibri"/>
              </a:rPr>
              <a:t>Αποτελέσματα</a:t>
            </a: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tabLst>
                <a:tab pos="355600" algn="l"/>
              </a:tabLst>
            </a:pPr>
            <a:r>
              <a:rPr lang="el-GR" spc="-40" dirty="0" smtClean="0">
                <a:latin typeface="Calibri" pitchFamily="34" charset="0"/>
                <a:cs typeface="Calibri" pitchFamily="34" charset="0"/>
              </a:rPr>
              <a:t>Η </a:t>
            </a:r>
            <a:r>
              <a:rPr lang="el-GR" spc="-65" dirty="0" smtClean="0">
                <a:latin typeface="Calibri" pitchFamily="34" charset="0"/>
                <a:cs typeface="Calibri" pitchFamily="34" charset="0"/>
              </a:rPr>
              <a:t>εξωτερική </a:t>
            </a:r>
            <a:r>
              <a:rPr lang="el-GR" spc="-80" dirty="0" smtClean="0">
                <a:latin typeface="Calibri" pitchFamily="34" charset="0"/>
                <a:cs typeface="Calibri" pitchFamily="34" charset="0"/>
              </a:rPr>
              <a:t>πολιτική </a:t>
            </a:r>
            <a:r>
              <a:rPr lang="el-GR" spc="-40" dirty="0" smtClean="0">
                <a:latin typeface="Calibri" pitchFamily="34" charset="0"/>
                <a:cs typeface="Calibri" pitchFamily="34" charset="0"/>
              </a:rPr>
              <a:t>του  </a:t>
            </a:r>
            <a:r>
              <a:rPr lang="el-GR" spc="-70" dirty="0" smtClean="0">
                <a:latin typeface="Calibri" pitchFamily="34" charset="0"/>
                <a:cs typeface="Calibri" pitchFamily="34" charset="0"/>
              </a:rPr>
              <a:t>Ιουστινιανού </a:t>
            </a:r>
            <a:r>
              <a:rPr lang="el-GR" spc="-65" dirty="0" smtClean="0">
                <a:latin typeface="Calibri" pitchFamily="34" charset="0"/>
                <a:cs typeface="Calibri" pitchFamily="34" charset="0"/>
              </a:rPr>
              <a:t>πέτυχε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αλλά  </a:t>
            </a:r>
            <a:r>
              <a:rPr lang="el-GR" spc="-65" dirty="0" smtClean="0">
                <a:latin typeface="Calibri" pitchFamily="34" charset="0"/>
                <a:cs typeface="Calibri" pitchFamily="34" charset="0"/>
              </a:rPr>
              <a:t>εξάντλησε </a:t>
            </a:r>
            <a:r>
              <a:rPr lang="el-GR" spc="-40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spc="-70" dirty="0" smtClean="0">
                <a:latin typeface="Calibri" pitchFamily="34" charset="0"/>
                <a:cs typeface="Calibri" pitchFamily="34" charset="0"/>
              </a:rPr>
              <a:t>κράτος 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οικονομικά </a:t>
            </a:r>
            <a:r>
              <a:rPr lang="el-GR" spc="-100" dirty="0" smtClean="0">
                <a:latin typeface="Calibri" pitchFamily="34" charset="0"/>
                <a:cs typeface="Calibri" pitchFamily="34" charset="0"/>
              </a:rPr>
              <a:t>και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στρατιωτικά  </a:t>
            </a:r>
            <a:r>
              <a:rPr lang="el-GR" spc="-40" dirty="0" smtClean="0">
                <a:latin typeface="Calibri" pitchFamily="34" charset="0"/>
                <a:cs typeface="Calibri" pitchFamily="34" charset="0"/>
              </a:rPr>
              <a:t>με </a:t>
            </a:r>
            <a:r>
              <a:rPr lang="el-GR" spc="-75" dirty="0" smtClean="0">
                <a:latin typeface="Calibri" pitchFamily="34" charset="0"/>
                <a:cs typeface="Calibri" pitchFamily="34" charset="0"/>
              </a:rPr>
              <a:t>αποτέλεσμα </a:t>
            </a:r>
            <a:r>
              <a:rPr lang="el-GR" spc="-60" dirty="0" smtClean="0">
                <a:latin typeface="Calibri" pitchFamily="34" charset="0"/>
                <a:cs typeface="Calibri" pitchFamily="34" charset="0"/>
              </a:rPr>
              <a:t>οι </a:t>
            </a:r>
            <a:r>
              <a:rPr lang="el-GR" spc="-70" dirty="0" smtClean="0">
                <a:latin typeface="Calibri" pitchFamily="34" charset="0"/>
                <a:cs typeface="Calibri" pitchFamily="34" charset="0"/>
              </a:rPr>
              <a:t>διάδοχοί  </a:t>
            </a:r>
            <a:r>
              <a:rPr lang="el-GR" spc="-40" dirty="0" smtClean="0">
                <a:latin typeface="Calibri" pitchFamily="34" charset="0"/>
                <a:cs typeface="Calibri" pitchFamily="34" charset="0"/>
              </a:rPr>
              <a:t>του </a:t>
            </a:r>
            <a:r>
              <a:rPr lang="el-GR" spc="-114" dirty="0" smtClean="0">
                <a:latin typeface="Calibri" pitchFamily="34" charset="0"/>
                <a:cs typeface="Calibri" pitchFamily="34" charset="0"/>
              </a:rPr>
              <a:t>να </a:t>
            </a:r>
            <a:r>
              <a:rPr lang="el-GR" spc="-75" dirty="0" smtClean="0">
                <a:latin typeface="Calibri" pitchFamily="34" charset="0"/>
                <a:cs typeface="Calibri" pitchFamily="34" charset="0"/>
              </a:rPr>
              <a:t>αντιμετωπίσουν  </a:t>
            </a:r>
            <a:r>
              <a:rPr lang="el-GR" spc="-90" dirty="0" smtClean="0">
                <a:latin typeface="Calibri" pitchFamily="34" charset="0"/>
                <a:cs typeface="Calibri" pitchFamily="34" charset="0"/>
              </a:rPr>
              <a:t>σοβαρά</a:t>
            </a:r>
            <a:r>
              <a:rPr lang="el-GR" spc="-1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85" dirty="0" smtClean="0">
                <a:latin typeface="Calibri" pitchFamily="34" charset="0"/>
                <a:cs typeface="Calibri" pitchFamily="34" charset="0"/>
              </a:rPr>
              <a:t>προβλήματα</a:t>
            </a:r>
            <a:r>
              <a:rPr lang="el-GR" b="1" spc="-85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tabLst>
                <a:tab pos="355600" algn="l"/>
              </a:tabLst>
            </a:pPr>
            <a:endParaRPr lang="el-GR" dirty="0">
              <a:latin typeface="Calibri"/>
              <a:cs typeface="Calibri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5868144" y="0"/>
            <a:ext cx="3275856" cy="53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55600" marR="1259840" indent="-3429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el-GR" b="1" spc="-10" dirty="0" smtClean="0">
                <a:latin typeface="Calibri"/>
                <a:cs typeface="Calibri"/>
              </a:rPr>
              <a:t>Θρησκευτική Πολιτική</a:t>
            </a:r>
          </a:p>
          <a:p>
            <a:pPr marL="355600" marR="1259840" indent="-342900">
              <a:lnSpc>
                <a:spcPct val="100000"/>
              </a:lnSpc>
              <a:spcBef>
                <a:spcPts val="100"/>
              </a:spcBef>
              <a:buFont typeface="Courier New" pitchFamily="49" charset="0"/>
              <a:buChar char="o"/>
              <a:tabLst>
                <a:tab pos="355600" algn="l"/>
              </a:tabLst>
            </a:pPr>
            <a:r>
              <a:rPr lang="el-GR" spc="-10" dirty="0" smtClean="0">
                <a:latin typeface="Calibri"/>
                <a:cs typeface="Calibri"/>
              </a:rPr>
              <a:t>Προσπάθησε </a:t>
            </a:r>
            <a:r>
              <a:rPr lang="el-GR" spc="-5" dirty="0" smtClean="0">
                <a:latin typeface="Calibri"/>
                <a:cs typeface="Calibri"/>
              </a:rPr>
              <a:t>να επιβάλει την  </a:t>
            </a:r>
            <a:r>
              <a:rPr lang="el-GR" spc="-10" dirty="0" smtClean="0">
                <a:latin typeface="Calibri"/>
                <a:cs typeface="Calibri"/>
              </a:rPr>
              <a:t>ορθοδοξία </a:t>
            </a:r>
            <a:r>
              <a:rPr lang="el-GR" spc="-5" dirty="0" smtClean="0">
                <a:latin typeface="Calibri"/>
                <a:cs typeface="Calibri"/>
              </a:rPr>
              <a:t>σε όλη την έκταση της  αυτοκρατορίας</a:t>
            </a:r>
            <a:r>
              <a:rPr lang="el-GR" spc="-10" dirty="0" smtClean="0">
                <a:latin typeface="Calibri"/>
                <a:cs typeface="Calibri"/>
              </a:rPr>
              <a:t> </a:t>
            </a:r>
            <a:r>
              <a:rPr lang="el-GR" spc="-5" dirty="0" smtClean="0">
                <a:latin typeface="Calibri"/>
                <a:cs typeface="Calibri"/>
              </a:rPr>
              <a:t>(πως;)</a:t>
            </a:r>
            <a:endParaRPr lang="el-GR" dirty="0" smtClean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900"/>
              </a:spcBef>
              <a:buSzPct val="97222"/>
              <a:buFont typeface="Courier New" pitchFamily="49" charset="0"/>
              <a:buChar char="o"/>
              <a:tabLst>
                <a:tab pos="367665" algn="l"/>
              </a:tabLst>
            </a:pPr>
            <a:r>
              <a:rPr lang="el-GR" spc="-5" dirty="0" smtClean="0">
                <a:latin typeface="Calibri"/>
                <a:cs typeface="Calibri"/>
              </a:rPr>
              <a:t>Καταδίωξε τους οπαδούς των</a:t>
            </a:r>
            <a:r>
              <a:rPr lang="el-GR" spc="-85" dirty="0" smtClean="0">
                <a:latin typeface="Calibri"/>
                <a:cs typeface="Calibri"/>
              </a:rPr>
              <a:t> </a:t>
            </a:r>
            <a:r>
              <a:rPr lang="el-GR" spc="-5" dirty="0" smtClean="0">
                <a:latin typeface="Calibri"/>
                <a:cs typeface="Calibri"/>
              </a:rPr>
              <a:t>αιρέσεων  και της αρχαίας</a:t>
            </a:r>
            <a:r>
              <a:rPr lang="el-GR" spc="-10" dirty="0" smtClean="0">
                <a:latin typeface="Calibri"/>
                <a:cs typeface="Calibri"/>
              </a:rPr>
              <a:t> </a:t>
            </a:r>
            <a:r>
              <a:rPr lang="el-GR" spc="-5" dirty="0" smtClean="0">
                <a:latin typeface="Calibri"/>
                <a:cs typeface="Calibri"/>
              </a:rPr>
              <a:t>θρησκείας.</a:t>
            </a:r>
            <a:endParaRPr lang="el-GR" dirty="0" smtClean="0">
              <a:latin typeface="Calibri"/>
              <a:cs typeface="Calibri"/>
            </a:endParaRPr>
          </a:p>
          <a:p>
            <a:pPr marL="355600" marR="1407160" indent="-342900">
              <a:lnSpc>
                <a:spcPct val="100000"/>
              </a:lnSpc>
              <a:spcBef>
                <a:spcPts val="900"/>
              </a:spcBef>
              <a:buSzPct val="97222"/>
              <a:buFont typeface="Courier New" pitchFamily="49" charset="0"/>
              <a:buChar char="o"/>
              <a:tabLst>
                <a:tab pos="367665" algn="l"/>
              </a:tabLst>
            </a:pPr>
            <a:r>
              <a:rPr lang="el-GR" spc="-5" dirty="0" smtClean="0">
                <a:latin typeface="Calibri"/>
                <a:cs typeface="Calibri"/>
              </a:rPr>
              <a:t>Ανέστειλε </a:t>
            </a:r>
            <a:r>
              <a:rPr lang="el-GR" dirty="0" smtClean="0">
                <a:latin typeface="Calibri"/>
                <a:cs typeface="Calibri"/>
              </a:rPr>
              <a:t>τη </a:t>
            </a:r>
            <a:r>
              <a:rPr lang="el-GR" spc="-5" dirty="0" smtClean="0">
                <a:latin typeface="Calibri"/>
                <a:cs typeface="Calibri"/>
              </a:rPr>
              <a:t>λειτουργία </a:t>
            </a:r>
            <a:r>
              <a:rPr lang="el-GR" spc="-10" dirty="0" smtClean="0">
                <a:latin typeface="Calibri"/>
                <a:cs typeface="Calibri"/>
              </a:rPr>
              <a:t>της  </a:t>
            </a:r>
            <a:r>
              <a:rPr lang="el-GR" spc="-5" dirty="0" smtClean="0">
                <a:latin typeface="Calibri"/>
                <a:cs typeface="Calibri"/>
              </a:rPr>
              <a:t>Νεοπλατωνικής Ακαδημίας</a:t>
            </a:r>
            <a:r>
              <a:rPr lang="el-GR" spc="-90" dirty="0" smtClean="0">
                <a:latin typeface="Calibri"/>
                <a:cs typeface="Calibri"/>
              </a:rPr>
              <a:t> </a:t>
            </a:r>
            <a:r>
              <a:rPr lang="el-GR" spc="-5" dirty="0" smtClean="0">
                <a:latin typeface="Calibri"/>
                <a:cs typeface="Calibri"/>
              </a:rPr>
              <a:t>στην  </a:t>
            </a:r>
            <a:r>
              <a:rPr lang="el-GR" spc="-10" dirty="0" smtClean="0">
                <a:latin typeface="Calibri"/>
                <a:cs typeface="Calibri"/>
              </a:rPr>
              <a:t>Αθήνα.</a:t>
            </a:r>
            <a:endParaRPr lang="el-GR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Διάσημα"/>
          <p:cNvSpPr/>
          <p:nvPr/>
        </p:nvSpPr>
        <p:spPr>
          <a:xfrm>
            <a:off x="251520" y="548680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899592" y="260649"/>
            <a:ext cx="7416824" cy="16799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55600" marR="5080" indent="-342900">
              <a:lnSpc>
                <a:spcPct val="89900"/>
              </a:lnSpc>
              <a:spcBef>
                <a:spcPts val="535"/>
              </a:spcBef>
              <a:buFont typeface="Wingdings" pitchFamily="2" charset="2"/>
              <a:buChar char="Ø"/>
              <a:tabLst>
                <a:tab pos="355600" algn="l"/>
              </a:tabLst>
            </a:pP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Στα ανατολικά σύνορα επικίνδυνοι  ήταν οι Πέρσες. Με 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συνθήκη (562) όμως  ανάμεσα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στις δυο υπερδυνάμεις τα  πράγματα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 ηρέμησαν.</a:t>
            </a: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marL="355600" marR="5080" indent="-342900">
              <a:lnSpc>
                <a:spcPct val="89900"/>
              </a:lnSpc>
              <a:spcBef>
                <a:spcPts val="535"/>
              </a:spcBef>
              <a:buFont typeface="Wingdings" pitchFamily="2" charset="2"/>
              <a:buChar char="Ø"/>
              <a:tabLst>
                <a:tab pos="355600" algn="l"/>
              </a:tabLst>
            </a:pP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Στη</a:t>
            </a:r>
            <a:r>
              <a:rPr lang="el-GR" b="1" spc="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γραμμή</a:t>
            </a:r>
            <a:r>
              <a:rPr lang="el-GR" b="1" spc="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Δούναβης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l-GR" b="1" spc="-6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χερσόνησος 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Αίμου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έκτισε πολλά φρούρια και με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τα 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χρήματα 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προσπάθησε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να 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σταματήσει 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τις εισβολές των Σλάβων και άλλων  λαών.</a:t>
            </a: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Wingdings" pitchFamily="2" charset="2"/>
              <a:buChar char="Ø"/>
            </a:pP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C:\Users\user\Desktop\04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/>
          <p:cNvSpPr txBox="1">
            <a:spLocks/>
          </p:cNvSpPr>
          <p:nvPr/>
        </p:nvSpPr>
        <p:spPr>
          <a:xfrm>
            <a:off x="6300192" y="415117"/>
            <a:ext cx="2448272" cy="730969"/>
          </a:xfrm>
          <a:prstGeom prst="rect">
            <a:avLst/>
          </a:prstGeom>
          <a:solidFill>
            <a:srgbClr val="7F63A1"/>
          </a:solidFill>
          <a:ln w="25518">
            <a:solidFill>
              <a:srgbClr val="5B4675"/>
            </a:solidFill>
          </a:ln>
        </p:spPr>
        <p:txBody>
          <a:bodyPr vert="horz" wrap="square" lIns="0" tIns="236220" rIns="0" bIns="0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121920" lvl="0" indent="0" algn="ctr" defTabSz="914400" rtl="0" eaLnBrk="1" fontAlgn="auto" latinLnBrk="0" hangingPunct="1">
              <a:lnSpc>
                <a:spcPct val="100000"/>
              </a:lnSpc>
              <a:spcBef>
                <a:spcPts val="1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Κτίσματα</a:t>
            </a:r>
            <a:endParaRPr kumimoji="0" lang="el-GR" sz="3200" b="1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5868144" y="1340768"/>
            <a:ext cx="3275856" cy="40395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55600" algn="l"/>
              </a:tabLst>
            </a:pPr>
            <a:r>
              <a:rPr lang="el-GR" b="1" spc="-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Φρούρια και τείχη</a:t>
            </a:r>
            <a:endParaRPr lang="el-GR" b="1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lang="el-GR" b="1" spc="-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Ναοί</a:t>
            </a:r>
            <a:endParaRPr lang="el-GR" b="1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marR="169291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lang="el-GR" b="1" spc="-1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Δρόμοι, </a:t>
            </a:r>
            <a:r>
              <a:rPr lang="el-GR" b="1" spc="-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γέφυρες, υδραγωγεία,  </a:t>
            </a:r>
            <a:r>
              <a:rPr lang="el-GR" b="1" spc="-1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αποθήκες </a:t>
            </a:r>
            <a:r>
              <a:rPr lang="el-GR" b="1" spc="-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σιτηρών.</a:t>
            </a:r>
            <a:endParaRPr lang="el-GR" b="1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354965" marR="5080" indent="-31750">
              <a:lnSpc>
                <a:spcPct val="100000"/>
              </a:lnSpc>
              <a:spcBef>
                <a:spcPts val="890"/>
              </a:spcBef>
            </a:pPr>
            <a:r>
              <a:rPr lang="el-GR" spc="-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Ελάχιστα από αυτά </a:t>
            </a:r>
            <a:r>
              <a:rPr lang="el-GR" spc="-1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διασώζονται μέχρι  </a:t>
            </a:r>
            <a:r>
              <a:rPr lang="el-GR" spc="-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και </a:t>
            </a:r>
            <a:r>
              <a:rPr lang="el-GR" spc="-1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σήμερα, </a:t>
            </a:r>
            <a:r>
              <a:rPr lang="el-GR" spc="-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ΑΛΛΑ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το </a:t>
            </a:r>
            <a:r>
              <a:rPr lang="el-GR" spc="-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λαμπρότερο </a:t>
            </a:r>
            <a:r>
              <a:rPr lang="el-GR" spc="-1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όλων  </a:t>
            </a:r>
            <a:r>
              <a:rPr lang="el-GR" spc="-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είναι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η </a:t>
            </a:r>
            <a:r>
              <a:rPr lang="el-GR" b="1" spc="-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ΑΓΙΑ</a:t>
            </a:r>
            <a:r>
              <a:rPr lang="el-GR" b="1" spc="-1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l-GR" b="1" spc="-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ΣΟΦΙΑ.</a:t>
            </a:r>
            <a:endParaRPr lang="el-GR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0" name="object 6"/>
          <p:cNvSpPr/>
          <p:nvPr/>
        </p:nvSpPr>
        <p:spPr>
          <a:xfrm>
            <a:off x="0" y="2420888"/>
            <a:ext cx="5940152" cy="443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/>
          <p:nvPr/>
        </p:nvSpPr>
        <p:spPr>
          <a:xfrm>
            <a:off x="179070" y="1125219"/>
            <a:ext cx="4248150" cy="5472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3 - Ορθογώνιο"/>
          <p:cNvSpPr/>
          <p:nvPr/>
        </p:nvSpPr>
        <p:spPr>
          <a:xfrm>
            <a:off x="1043608" y="404664"/>
            <a:ext cx="2071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Βασιλική με</a:t>
            </a:r>
            <a:r>
              <a:rPr lang="el-GR" b="1" spc="-2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τρούλο</a:t>
            </a:r>
            <a:endParaRPr lang="el-GR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bject 64"/>
          <p:cNvSpPr txBox="1"/>
          <p:nvPr/>
        </p:nvSpPr>
        <p:spPr>
          <a:xfrm>
            <a:off x="971600" y="5661248"/>
            <a:ext cx="2088232" cy="88293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51435" rIns="0" bIns="0" rtlCol="0">
            <a:spAutoFit/>
          </a:bodyPr>
          <a:lstStyle/>
          <a:p>
            <a:pPr marL="90170" marR="114935">
              <a:lnSpc>
                <a:spcPct val="100000"/>
              </a:lnSpc>
              <a:spcBef>
                <a:spcPts val="405"/>
              </a:spcBef>
            </a:pPr>
            <a:r>
              <a:rPr sz="1800" b="1" spc="-5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Κάτοψη Αγίας Σοφίας  Κωνσταντινούπολη</a:t>
            </a:r>
            <a:endParaRPr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283968" y="260648"/>
            <a:ext cx="3888432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Αρχιτέκτονες</a:t>
            </a:r>
            <a:r>
              <a:rPr lang="en-US" b="1" spc="-1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ο 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Ανθέμιος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και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ο  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Ισίδωρος.</a:t>
            </a:r>
            <a:endParaRPr lang="el-GR" sz="3200" dirty="0" smtClean="0">
              <a:latin typeface="Calibri" pitchFamily="34" charset="0"/>
              <a:cs typeface="Calibri" pitchFamily="34" charset="0"/>
            </a:endParaRPr>
          </a:p>
          <a:p>
            <a:pPr marL="355600" marR="28384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el-GR" b="1" dirty="0" smtClean="0">
                <a:latin typeface="Calibri" pitchFamily="34" charset="0"/>
                <a:cs typeface="Calibri" pitchFamily="34" charset="0"/>
              </a:rPr>
              <a:t>Ο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τρούλος 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στηρίζεται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σε 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τέσσερις  πεσσούς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που 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συνδέονται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μεταξύ  τους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με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τόξα που 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σχηματίζουν 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τρίγωνα.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355976" y="3697327"/>
            <a:ext cx="4572000" cy="31606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marL="355600" marR="5080" indent="-342900">
              <a:lnSpc>
                <a:spcPct val="101499"/>
              </a:lnSpc>
              <a:spcBef>
                <a:spcPts val="35"/>
              </a:spcBef>
              <a:tabLst>
                <a:tab pos="354965" algn="l"/>
                <a:tab pos="355600" algn="l"/>
              </a:tabLst>
            </a:pPr>
            <a:r>
              <a:rPr lang="el-GR" b="1" dirty="0" smtClean="0">
                <a:solidFill>
                  <a:schemeClr val="bg1"/>
                </a:solidFill>
                <a:latin typeface="Calibri"/>
                <a:cs typeface="Calibri"/>
              </a:rPr>
              <a:t>Δ</a:t>
            </a:r>
            <a:r>
              <a:rPr lang="el-GR" b="1" spc="-10" dirty="0" smtClean="0">
                <a:solidFill>
                  <a:schemeClr val="bg1"/>
                </a:solidFill>
                <a:latin typeface="Calibri"/>
                <a:cs typeface="Calibri"/>
              </a:rPr>
              <a:t>ιακόσμηση </a:t>
            </a:r>
          </a:p>
          <a:p>
            <a:pPr marL="355600" marR="5080" indent="-342900">
              <a:lnSpc>
                <a:spcPct val="101499"/>
              </a:lnSpc>
              <a:spcBef>
                <a:spcPts val="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b="1" spc="-5" dirty="0" smtClean="0">
                <a:solidFill>
                  <a:schemeClr val="bg1"/>
                </a:solidFill>
                <a:latin typeface="Calibri"/>
                <a:cs typeface="Calibri"/>
              </a:rPr>
              <a:t> Ψηλοί </a:t>
            </a:r>
            <a:r>
              <a:rPr lang="el-GR" b="1" spc="-10" dirty="0" smtClean="0">
                <a:solidFill>
                  <a:schemeClr val="bg1"/>
                </a:solidFill>
                <a:latin typeface="Calibri"/>
                <a:cs typeface="Calibri"/>
              </a:rPr>
              <a:t>κίονες από  πορφύρα, </a:t>
            </a:r>
            <a:r>
              <a:rPr lang="el-GR" b="1" spc="-5" dirty="0" smtClean="0">
                <a:solidFill>
                  <a:schemeClr val="bg1"/>
                </a:solidFill>
                <a:latin typeface="Calibri"/>
                <a:cs typeface="Calibri"/>
              </a:rPr>
              <a:t>λευκό και πράσινο </a:t>
            </a:r>
            <a:r>
              <a:rPr lang="el-GR" b="1" spc="-10" dirty="0" smtClean="0">
                <a:solidFill>
                  <a:schemeClr val="bg1"/>
                </a:solidFill>
                <a:latin typeface="Calibri"/>
                <a:cs typeface="Calibri"/>
              </a:rPr>
              <a:t>μάρμαρο,  </a:t>
            </a:r>
            <a:r>
              <a:rPr lang="el-GR" b="1" spc="-5" dirty="0" smtClean="0">
                <a:solidFill>
                  <a:schemeClr val="bg1"/>
                </a:solidFill>
                <a:latin typeface="Calibri"/>
                <a:cs typeface="Calibri"/>
              </a:rPr>
              <a:t>με </a:t>
            </a:r>
            <a:r>
              <a:rPr lang="el-GR" b="1" spc="-10" dirty="0" smtClean="0">
                <a:solidFill>
                  <a:schemeClr val="bg1"/>
                </a:solidFill>
                <a:latin typeface="Calibri"/>
                <a:cs typeface="Calibri"/>
              </a:rPr>
              <a:t>εντυπωσιακά κιονόκρανα. </a:t>
            </a:r>
          </a:p>
          <a:p>
            <a:pPr marL="355600" marR="5080" indent="-342900">
              <a:lnSpc>
                <a:spcPct val="101499"/>
              </a:lnSpc>
              <a:spcBef>
                <a:spcPts val="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b="1" spc="-5" dirty="0" smtClean="0">
                <a:solidFill>
                  <a:schemeClr val="bg1"/>
                </a:solidFill>
                <a:latin typeface="Calibri"/>
                <a:cs typeface="Calibri"/>
              </a:rPr>
              <a:t>Τους  </a:t>
            </a:r>
            <a:r>
              <a:rPr lang="el-GR" b="1" spc="-10" dirty="0" smtClean="0">
                <a:solidFill>
                  <a:schemeClr val="bg1"/>
                </a:solidFill>
                <a:latin typeface="Calibri"/>
                <a:cs typeface="Calibri"/>
              </a:rPr>
              <a:t>τοίχους κάλυπταν πολύτιμα </a:t>
            </a:r>
            <a:r>
              <a:rPr lang="el-GR" b="1" spc="-5" dirty="0" smtClean="0">
                <a:solidFill>
                  <a:schemeClr val="bg1"/>
                </a:solidFill>
                <a:latin typeface="Calibri"/>
                <a:cs typeface="Calibri"/>
              </a:rPr>
              <a:t>μάρμαρα,  αλλά </a:t>
            </a:r>
            <a:r>
              <a:rPr lang="el-GR" b="1" spc="-10" dirty="0" smtClean="0">
                <a:solidFill>
                  <a:schemeClr val="bg1"/>
                </a:solidFill>
                <a:latin typeface="Calibri"/>
                <a:cs typeface="Calibri"/>
              </a:rPr>
              <a:t>και </a:t>
            </a:r>
            <a:r>
              <a:rPr lang="el-GR" b="1" spc="-5" dirty="0" smtClean="0">
                <a:solidFill>
                  <a:schemeClr val="bg1"/>
                </a:solidFill>
                <a:latin typeface="Calibri"/>
                <a:cs typeface="Calibri"/>
              </a:rPr>
              <a:t>λαμπερά ψηφιδωτά.</a:t>
            </a:r>
          </a:p>
          <a:p>
            <a:pPr marL="355600" marR="5080" indent="-342900">
              <a:lnSpc>
                <a:spcPct val="101499"/>
              </a:lnSpc>
              <a:spcBef>
                <a:spcPts val="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b="1" dirty="0" smtClean="0">
                <a:solidFill>
                  <a:schemeClr val="bg1"/>
                </a:solidFill>
                <a:latin typeface="Calibri"/>
                <a:cs typeface="Calibri"/>
              </a:rPr>
              <a:t>Η </a:t>
            </a:r>
            <a:r>
              <a:rPr lang="el-GR" b="1" spc="-10" dirty="0" smtClean="0">
                <a:solidFill>
                  <a:schemeClr val="bg1"/>
                </a:solidFill>
                <a:latin typeface="Calibri"/>
                <a:cs typeface="Calibri"/>
              </a:rPr>
              <a:t>Αγία  Τράπεζα </a:t>
            </a:r>
            <a:r>
              <a:rPr lang="el-GR" b="1" spc="-5" dirty="0" smtClean="0">
                <a:solidFill>
                  <a:schemeClr val="bg1"/>
                </a:solidFill>
                <a:latin typeface="Calibri"/>
                <a:cs typeface="Calibri"/>
              </a:rPr>
              <a:t>ήταν</a:t>
            </a:r>
            <a:r>
              <a:rPr lang="el-GR" b="1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l-GR" b="1" spc="-5" dirty="0" smtClean="0">
                <a:solidFill>
                  <a:schemeClr val="bg1"/>
                </a:solidFill>
                <a:latin typeface="Calibri"/>
                <a:cs typeface="Calibri"/>
              </a:rPr>
              <a:t>από  </a:t>
            </a:r>
            <a:r>
              <a:rPr lang="el-GR" b="1" spc="-10" dirty="0" smtClean="0">
                <a:solidFill>
                  <a:schemeClr val="bg1"/>
                </a:solidFill>
                <a:latin typeface="Calibri"/>
                <a:cs typeface="Calibri"/>
              </a:rPr>
              <a:t>καθαρό </a:t>
            </a:r>
            <a:r>
              <a:rPr lang="el-GR" b="1" spc="-5" dirty="0" smtClean="0">
                <a:solidFill>
                  <a:schemeClr val="bg1"/>
                </a:solidFill>
                <a:latin typeface="Calibri"/>
                <a:cs typeface="Calibri"/>
              </a:rPr>
              <a:t>χρυσό και </a:t>
            </a:r>
            <a:r>
              <a:rPr lang="el-GR" b="1" spc="-10" dirty="0" smtClean="0">
                <a:solidFill>
                  <a:schemeClr val="bg1"/>
                </a:solidFill>
                <a:latin typeface="Calibri"/>
                <a:cs typeface="Calibri"/>
              </a:rPr>
              <a:t>διακοσμημένη από  σπάνια κοσμήματα </a:t>
            </a:r>
            <a:r>
              <a:rPr lang="el-GR" b="1" spc="-5" dirty="0" smtClean="0">
                <a:solidFill>
                  <a:schemeClr val="bg1"/>
                </a:solidFill>
                <a:latin typeface="Calibri"/>
                <a:cs typeface="Calibri"/>
              </a:rPr>
              <a:t>και </a:t>
            </a:r>
            <a:r>
              <a:rPr lang="el-GR" b="1" spc="-10" dirty="0" smtClean="0">
                <a:solidFill>
                  <a:schemeClr val="bg1"/>
                </a:solidFill>
                <a:latin typeface="Calibri"/>
                <a:cs typeface="Calibri"/>
              </a:rPr>
              <a:t>σμάλτο</a:t>
            </a:r>
          </a:p>
          <a:p>
            <a:pPr marL="355600" marR="5080" indent="-342900">
              <a:lnSpc>
                <a:spcPct val="101499"/>
              </a:lnSpc>
              <a:spcBef>
                <a:spcPts val="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b="1" spc="-5" dirty="0" smtClean="0">
                <a:solidFill>
                  <a:schemeClr val="bg1"/>
                </a:solidFill>
                <a:latin typeface="Calibri"/>
                <a:cs typeface="Calibri"/>
              </a:rPr>
              <a:t>το  </a:t>
            </a:r>
            <a:r>
              <a:rPr lang="el-GR" b="1" spc="-10" dirty="0" smtClean="0">
                <a:solidFill>
                  <a:schemeClr val="bg1"/>
                </a:solidFill>
                <a:latin typeface="Calibri"/>
                <a:cs typeface="Calibri"/>
              </a:rPr>
              <a:t>Ιερό στολισμένο </a:t>
            </a:r>
            <a:r>
              <a:rPr lang="el-GR" b="1" spc="-5" dirty="0" smtClean="0">
                <a:solidFill>
                  <a:schemeClr val="bg1"/>
                </a:solidFill>
                <a:latin typeface="Calibri"/>
                <a:cs typeface="Calibri"/>
              </a:rPr>
              <a:t>με </a:t>
            </a:r>
            <a:r>
              <a:rPr lang="el-GR" b="1" spc="-10" dirty="0" smtClean="0">
                <a:solidFill>
                  <a:schemeClr val="bg1"/>
                </a:solidFill>
                <a:latin typeface="Calibri"/>
                <a:cs typeface="Calibri"/>
              </a:rPr>
              <a:t>μεταξωτά και  </a:t>
            </a:r>
            <a:r>
              <a:rPr lang="el-GR" b="1" spc="-5" dirty="0" smtClean="0">
                <a:solidFill>
                  <a:schemeClr val="bg1"/>
                </a:solidFill>
                <a:latin typeface="Calibri"/>
                <a:cs typeface="Calibri"/>
              </a:rPr>
              <a:t>χρυσά</a:t>
            </a:r>
            <a:r>
              <a:rPr lang="el-GR" b="1" spc="-1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l-GR" b="1" spc="-10" dirty="0" smtClean="0">
                <a:solidFill>
                  <a:schemeClr val="bg1"/>
                </a:solidFill>
                <a:latin typeface="Calibri"/>
                <a:cs typeface="Calibri"/>
              </a:rPr>
              <a:t>κεντήματα.</a:t>
            </a:r>
            <a:endParaRPr lang="el-GR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552</TotalTime>
  <Words>401</Words>
  <Application>Microsoft Office PowerPoint</Application>
  <PresentationFormat>Προβολή στην οθόνη (4:3)</PresentationFormat>
  <Paragraphs>52</Paragraphs>
  <Slides>11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Συγκέντρωση</vt:lpstr>
      <vt:lpstr>Διαφάνεια 1</vt:lpstr>
      <vt:lpstr>Διαφάνεια 2</vt:lpstr>
      <vt:lpstr>Το πολιτικό πρόγραμμα του  Ιουστινιανού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</dc:creator>
  <cp:lastModifiedBy>euthimia</cp:lastModifiedBy>
  <cp:revision>72</cp:revision>
  <dcterms:created xsi:type="dcterms:W3CDTF">2016-11-22T14:34:32Z</dcterms:created>
  <dcterms:modified xsi:type="dcterms:W3CDTF">2018-07-02T10:37:24Z</dcterms:modified>
</cp:coreProperties>
</file>